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3"/>
  </p:notesMasterIdLst>
  <p:handoutMasterIdLst>
    <p:handoutMasterId r:id="rId484"/>
  </p:handoutMasterIdLst>
  <p:sldIdLst>
    <p:sldId id="624" r:id="rId2"/>
    <p:sldId id="626" r:id="rId3"/>
    <p:sldId id="627" r:id="rId4"/>
    <p:sldId id="628" r:id="rId5"/>
    <p:sldId id="629" r:id="rId6"/>
    <p:sldId id="630" r:id="rId7"/>
    <p:sldId id="631" r:id="rId8"/>
    <p:sldId id="632" r:id="rId9"/>
    <p:sldId id="633" r:id="rId10"/>
    <p:sldId id="634" r:id="rId11"/>
    <p:sldId id="635" r:id="rId12"/>
    <p:sldId id="636" r:id="rId13"/>
    <p:sldId id="637" r:id="rId14"/>
    <p:sldId id="1110"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59" r:id="rId36"/>
    <p:sldId id="660" r:id="rId37"/>
    <p:sldId id="662" r:id="rId38"/>
    <p:sldId id="663" r:id="rId39"/>
    <p:sldId id="664" r:id="rId40"/>
    <p:sldId id="665" r:id="rId41"/>
    <p:sldId id="666" r:id="rId42"/>
    <p:sldId id="667" r:id="rId43"/>
    <p:sldId id="668" r:id="rId44"/>
    <p:sldId id="669" r:id="rId45"/>
    <p:sldId id="670" r:id="rId46"/>
    <p:sldId id="671" r:id="rId47"/>
    <p:sldId id="672" r:id="rId48"/>
    <p:sldId id="673" r:id="rId49"/>
    <p:sldId id="674" r:id="rId50"/>
    <p:sldId id="675" r:id="rId51"/>
    <p:sldId id="676" r:id="rId52"/>
    <p:sldId id="677" r:id="rId53"/>
    <p:sldId id="678" r:id="rId54"/>
    <p:sldId id="679" r:id="rId55"/>
    <p:sldId id="680" r:id="rId56"/>
    <p:sldId id="681" r:id="rId57"/>
    <p:sldId id="682" r:id="rId58"/>
    <p:sldId id="683" r:id="rId59"/>
    <p:sldId id="684" r:id="rId60"/>
    <p:sldId id="685" r:id="rId61"/>
    <p:sldId id="686" r:id="rId62"/>
    <p:sldId id="687" r:id="rId63"/>
    <p:sldId id="1111" r:id="rId64"/>
    <p:sldId id="1112" r:id="rId65"/>
    <p:sldId id="691" r:id="rId66"/>
    <p:sldId id="692" r:id="rId67"/>
    <p:sldId id="693" r:id="rId68"/>
    <p:sldId id="694" r:id="rId69"/>
    <p:sldId id="695" r:id="rId70"/>
    <p:sldId id="696" r:id="rId71"/>
    <p:sldId id="697" r:id="rId72"/>
    <p:sldId id="1113" r:id="rId73"/>
    <p:sldId id="699" r:id="rId74"/>
    <p:sldId id="700" r:id="rId75"/>
    <p:sldId id="701" r:id="rId76"/>
    <p:sldId id="702" r:id="rId77"/>
    <p:sldId id="703" r:id="rId78"/>
    <p:sldId id="704" r:id="rId79"/>
    <p:sldId id="705" r:id="rId80"/>
    <p:sldId id="706" r:id="rId81"/>
    <p:sldId id="707" r:id="rId82"/>
    <p:sldId id="1114" r:id="rId83"/>
    <p:sldId id="709" r:id="rId84"/>
    <p:sldId id="710" r:id="rId85"/>
    <p:sldId id="711" r:id="rId86"/>
    <p:sldId id="712" r:id="rId87"/>
    <p:sldId id="713" r:id="rId88"/>
    <p:sldId id="714" r:id="rId89"/>
    <p:sldId id="1115" r:id="rId90"/>
    <p:sldId id="716" r:id="rId91"/>
    <p:sldId id="717" r:id="rId92"/>
    <p:sldId id="718" r:id="rId93"/>
    <p:sldId id="719" r:id="rId94"/>
    <p:sldId id="720" r:id="rId95"/>
    <p:sldId id="721" r:id="rId96"/>
    <p:sldId id="722" r:id="rId97"/>
    <p:sldId id="723" r:id="rId98"/>
    <p:sldId id="724" r:id="rId99"/>
    <p:sldId id="725" r:id="rId100"/>
    <p:sldId id="726" r:id="rId101"/>
    <p:sldId id="727" r:id="rId102"/>
    <p:sldId id="728" r:id="rId103"/>
    <p:sldId id="729" r:id="rId104"/>
    <p:sldId id="730" r:id="rId105"/>
    <p:sldId id="731" r:id="rId106"/>
    <p:sldId id="732" r:id="rId107"/>
    <p:sldId id="733" r:id="rId108"/>
    <p:sldId id="734" r:id="rId109"/>
    <p:sldId id="735" r:id="rId110"/>
    <p:sldId id="736" r:id="rId111"/>
    <p:sldId id="737" r:id="rId112"/>
    <p:sldId id="1116" r:id="rId113"/>
    <p:sldId id="739" r:id="rId114"/>
    <p:sldId id="740" r:id="rId115"/>
    <p:sldId id="741" r:id="rId116"/>
    <p:sldId id="742" r:id="rId117"/>
    <p:sldId id="743" r:id="rId118"/>
    <p:sldId id="744" r:id="rId119"/>
    <p:sldId id="745" r:id="rId120"/>
    <p:sldId id="746" r:id="rId121"/>
    <p:sldId id="747" r:id="rId122"/>
    <p:sldId id="748" r:id="rId123"/>
    <p:sldId id="749" r:id="rId124"/>
    <p:sldId id="750" r:id="rId125"/>
    <p:sldId id="751" r:id="rId126"/>
    <p:sldId id="1117" r:id="rId127"/>
    <p:sldId id="753" r:id="rId128"/>
    <p:sldId id="754" r:id="rId129"/>
    <p:sldId id="755" r:id="rId130"/>
    <p:sldId id="756" r:id="rId131"/>
    <p:sldId id="757" r:id="rId132"/>
    <p:sldId id="758" r:id="rId133"/>
    <p:sldId id="759" r:id="rId134"/>
    <p:sldId id="760" r:id="rId135"/>
    <p:sldId id="761" r:id="rId136"/>
    <p:sldId id="762" r:id="rId137"/>
    <p:sldId id="1118" r:id="rId138"/>
    <p:sldId id="1119" r:id="rId139"/>
    <p:sldId id="765" r:id="rId140"/>
    <p:sldId id="766" r:id="rId141"/>
    <p:sldId id="767" r:id="rId142"/>
    <p:sldId id="768" r:id="rId143"/>
    <p:sldId id="769" r:id="rId144"/>
    <p:sldId id="770" r:id="rId145"/>
    <p:sldId id="1120" r:id="rId146"/>
    <p:sldId id="772" r:id="rId147"/>
    <p:sldId id="773" r:id="rId148"/>
    <p:sldId id="774" r:id="rId149"/>
    <p:sldId id="775" r:id="rId150"/>
    <p:sldId id="776" r:id="rId151"/>
    <p:sldId id="777" r:id="rId152"/>
    <p:sldId id="778" r:id="rId153"/>
    <p:sldId id="779" r:id="rId154"/>
    <p:sldId id="780" r:id="rId155"/>
    <p:sldId id="1121" r:id="rId156"/>
    <p:sldId id="782" r:id="rId157"/>
    <p:sldId id="783" r:id="rId158"/>
    <p:sldId id="784" r:id="rId159"/>
    <p:sldId id="785" r:id="rId160"/>
    <p:sldId id="786" r:id="rId161"/>
    <p:sldId id="787" r:id="rId162"/>
    <p:sldId id="788" r:id="rId163"/>
    <p:sldId id="789" r:id="rId164"/>
    <p:sldId id="790" r:id="rId165"/>
    <p:sldId id="791" r:id="rId166"/>
    <p:sldId id="792" r:id="rId167"/>
    <p:sldId id="793" r:id="rId168"/>
    <p:sldId id="794" r:id="rId169"/>
    <p:sldId id="795" r:id="rId170"/>
    <p:sldId id="796" r:id="rId171"/>
    <p:sldId id="1122" r:id="rId172"/>
    <p:sldId id="798" r:id="rId173"/>
    <p:sldId id="799" r:id="rId174"/>
    <p:sldId id="800" r:id="rId175"/>
    <p:sldId id="801" r:id="rId176"/>
    <p:sldId id="802" r:id="rId177"/>
    <p:sldId id="803" r:id="rId178"/>
    <p:sldId id="804" r:id="rId179"/>
    <p:sldId id="805" r:id="rId180"/>
    <p:sldId id="806" r:id="rId181"/>
    <p:sldId id="807" r:id="rId182"/>
    <p:sldId id="808" r:id="rId183"/>
    <p:sldId id="809" r:id="rId184"/>
    <p:sldId id="810" r:id="rId185"/>
    <p:sldId id="811" r:id="rId186"/>
    <p:sldId id="812" r:id="rId187"/>
    <p:sldId id="813" r:id="rId188"/>
    <p:sldId id="814" r:id="rId189"/>
    <p:sldId id="815" r:id="rId190"/>
    <p:sldId id="816" r:id="rId191"/>
    <p:sldId id="817" r:id="rId192"/>
    <p:sldId id="1123" r:id="rId193"/>
    <p:sldId id="819" r:id="rId194"/>
    <p:sldId id="820" r:id="rId195"/>
    <p:sldId id="1124" r:id="rId196"/>
    <p:sldId id="822" r:id="rId197"/>
    <p:sldId id="823" r:id="rId198"/>
    <p:sldId id="824" r:id="rId199"/>
    <p:sldId id="825" r:id="rId200"/>
    <p:sldId id="826" r:id="rId201"/>
    <p:sldId id="827" r:id="rId202"/>
    <p:sldId id="828" r:id="rId203"/>
    <p:sldId id="829" r:id="rId204"/>
    <p:sldId id="830" r:id="rId205"/>
    <p:sldId id="831" r:id="rId206"/>
    <p:sldId id="836" r:id="rId207"/>
    <p:sldId id="837" r:id="rId208"/>
    <p:sldId id="838" r:id="rId209"/>
    <p:sldId id="839" r:id="rId210"/>
    <p:sldId id="840" r:id="rId211"/>
    <p:sldId id="841" r:id="rId212"/>
    <p:sldId id="842" r:id="rId213"/>
    <p:sldId id="843" r:id="rId214"/>
    <p:sldId id="844" r:id="rId215"/>
    <p:sldId id="845" r:id="rId216"/>
    <p:sldId id="846" r:id="rId217"/>
    <p:sldId id="847" r:id="rId218"/>
    <p:sldId id="848" r:id="rId219"/>
    <p:sldId id="849" r:id="rId220"/>
    <p:sldId id="850" r:id="rId221"/>
    <p:sldId id="851" r:id="rId222"/>
    <p:sldId id="852" r:id="rId223"/>
    <p:sldId id="853" r:id="rId224"/>
    <p:sldId id="854" r:id="rId225"/>
    <p:sldId id="855" r:id="rId226"/>
    <p:sldId id="856" r:id="rId227"/>
    <p:sldId id="857" r:id="rId228"/>
    <p:sldId id="858" r:id="rId229"/>
    <p:sldId id="859" r:id="rId230"/>
    <p:sldId id="860" r:id="rId231"/>
    <p:sldId id="861" r:id="rId232"/>
    <p:sldId id="862" r:id="rId233"/>
    <p:sldId id="863" r:id="rId234"/>
    <p:sldId id="864" r:id="rId235"/>
    <p:sldId id="865" r:id="rId236"/>
    <p:sldId id="866" r:id="rId237"/>
    <p:sldId id="1126" r:id="rId238"/>
    <p:sldId id="1127" r:id="rId239"/>
    <p:sldId id="869" r:id="rId240"/>
    <p:sldId id="870" r:id="rId241"/>
    <p:sldId id="871" r:id="rId242"/>
    <p:sldId id="1128" r:id="rId243"/>
    <p:sldId id="873" r:id="rId244"/>
    <p:sldId id="874" r:id="rId245"/>
    <p:sldId id="875" r:id="rId246"/>
    <p:sldId id="876" r:id="rId247"/>
    <p:sldId id="877" r:id="rId248"/>
    <p:sldId id="1129" r:id="rId249"/>
    <p:sldId id="879" r:id="rId250"/>
    <p:sldId id="880" r:id="rId251"/>
    <p:sldId id="881" r:id="rId252"/>
    <p:sldId id="882" r:id="rId253"/>
    <p:sldId id="883" r:id="rId254"/>
    <p:sldId id="884" r:id="rId255"/>
    <p:sldId id="885" r:id="rId256"/>
    <p:sldId id="886" r:id="rId257"/>
    <p:sldId id="887" r:id="rId258"/>
    <p:sldId id="1130" r:id="rId259"/>
    <p:sldId id="889" r:id="rId260"/>
    <p:sldId id="890" r:id="rId261"/>
    <p:sldId id="891" r:id="rId262"/>
    <p:sldId id="892" r:id="rId263"/>
    <p:sldId id="893" r:id="rId264"/>
    <p:sldId id="894" r:id="rId265"/>
    <p:sldId id="895" r:id="rId266"/>
    <p:sldId id="896" r:id="rId267"/>
    <p:sldId id="897" r:id="rId268"/>
    <p:sldId id="898" r:id="rId269"/>
    <p:sldId id="899" r:id="rId270"/>
    <p:sldId id="900" r:id="rId271"/>
    <p:sldId id="901" r:id="rId272"/>
    <p:sldId id="902" r:id="rId273"/>
    <p:sldId id="903" r:id="rId274"/>
    <p:sldId id="904" r:id="rId275"/>
    <p:sldId id="1131" r:id="rId276"/>
    <p:sldId id="906" r:id="rId277"/>
    <p:sldId id="907" r:id="rId278"/>
    <p:sldId id="908" r:id="rId279"/>
    <p:sldId id="909" r:id="rId280"/>
    <p:sldId id="910" r:id="rId281"/>
    <p:sldId id="911" r:id="rId282"/>
    <p:sldId id="912" r:id="rId283"/>
    <p:sldId id="1132" r:id="rId284"/>
    <p:sldId id="1133" r:id="rId285"/>
    <p:sldId id="915" r:id="rId286"/>
    <p:sldId id="916" r:id="rId287"/>
    <p:sldId id="917" r:id="rId288"/>
    <p:sldId id="918" r:id="rId289"/>
    <p:sldId id="919" r:id="rId290"/>
    <p:sldId id="920" r:id="rId291"/>
    <p:sldId id="921" r:id="rId292"/>
    <p:sldId id="922" r:id="rId293"/>
    <p:sldId id="923" r:id="rId294"/>
    <p:sldId id="924" r:id="rId295"/>
    <p:sldId id="925" r:id="rId296"/>
    <p:sldId id="926" r:id="rId297"/>
    <p:sldId id="927" r:id="rId298"/>
    <p:sldId id="928" r:id="rId299"/>
    <p:sldId id="929" r:id="rId300"/>
    <p:sldId id="1134" r:id="rId301"/>
    <p:sldId id="931" r:id="rId302"/>
    <p:sldId id="932" r:id="rId303"/>
    <p:sldId id="933" r:id="rId304"/>
    <p:sldId id="934" r:id="rId305"/>
    <p:sldId id="1135" r:id="rId306"/>
    <p:sldId id="1136" r:id="rId307"/>
    <p:sldId id="937" r:id="rId308"/>
    <p:sldId id="938" r:id="rId309"/>
    <p:sldId id="939" r:id="rId310"/>
    <p:sldId id="940" r:id="rId311"/>
    <p:sldId id="941" r:id="rId312"/>
    <p:sldId id="942" r:id="rId313"/>
    <p:sldId id="943" r:id="rId314"/>
    <p:sldId id="944" r:id="rId315"/>
    <p:sldId id="945" r:id="rId316"/>
    <p:sldId id="946" r:id="rId317"/>
    <p:sldId id="947" r:id="rId318"/>
    <p:sldId id="948" r:id="rId319"/>
    <p:sldId id="949" r:id="rId320"/>
    <p:sldId id="950" r:id="rId321"/>
    <p:sldId id="951" r:id="rId322"/>
    <p:sldId id="952" r:id="rId323"/>
    <p:sldId id="953" r:id="rId324"/>
    <p:sldId id="954" r:id="rId325"/>
    <p:sldId id="955" r:id="rId326"/>
    <p:sldId id="1137" r:id="rId327"/>
    <p:sldId id="957" r:id="rId328"/>
    <p:sldId id="958" r:id="rId329"/>
    <p:sldId id="959" r:id="rId330"/>
    <p:sldId id="960" r:id="rId331"/>
    <p:sldId id="961" r:id="rId332"/>
    <p:sldId id="962" r:id="rId333"/>
    <p:sldId id="963" r:id="rId334"/>
    <p:sldId id="1138" r:id="rId335"/>
    <p:sldId id="965" r:id="rId336"/>
    <p:sldId id="966" r:id="rId337"/>
    <p:sldId id="967" r:id="rId338"/>
    <p:sldId id="1139" r:id="rId339"/>
    <p:sldId id="969" r:id="rId340"/>
    <p:sldId id="970" r:id="rId341"/>
    <p:sldId id="971" r:id="rId342"/>
    <p:sldId id="972" r:id="rId343"/>
    <p:sldId id="1140" r:id="rId344"/>
    <p:sldId id="1141" r:id="rId345"/>
    <p:sldId id="974" r:id="rId346"/>
    <p:sldId id="975" r:id="rId347"/>
    <p:sldId id="976" r:id="rId348"/>
    <p:sldId id="977" r:id="rId349"/>
    <p:sldId id="978" r:id="rId350"/>
    <p:sldId id="979" r:id="rId351"/>
    <p:sldId id="980" r:id="rId352"/>
    <p:sldId id="981" r:id="rId353"/>
    <p:sldId id="1142" r:id="rId354"/>
    <p:sldId id="983" r:id="rId355"/>
    <p:sldId id="984" r:id="rId356"/>
    <p:sldId id="985" r:id="rId357"/>
    <p:sldId id="986" r:id="rId358"/>
    <p:sldId id="987" r:id="rId359"/>
    <p:sldId id="988" r:id="rId360"/>
    <p:sldId id="989" r:id="rId361"/>
    <p:sldId id="990" r:id="rId362"/>
    <p:sldId id="991" r:id="rId363"/>
    <p:sldId id="992" r:id="rId364"/>
    <p:sldId id="993" r:id="rId365"/>
    <p:sldId id="1143" r:id="rId366"/>
    <p:sldId id="995" r:id="rId367"/>
    <p:sldId id="996" r:id="rId368"/>
    <p:sldId id="997" r:id="rId369"/>
    <p:sldId id="998" r:id="rId370"/>
    <p:sldId id="999" r:id="rId371"/>
    <p:sldId id="1000" r:id="rId372"/>
    <p:sldId id="1001" r:id="rId373"/>
    <p:sldId id="1002" r:id="rId374"/>
    <p:sldId id="1003" r:id="rId375"/>
    <p:sldId id="1004" r:id="rId376"/>
    <p:sldId id="1144" r:id="rId377"/>
    <p:sldId id="1006" r:id="rId378"/>
    <p:sldId id="1007" r:id="rId379"/>
    <p:sldId id="1008" r:id="rId380"/>
    <p:sldId id="1009" r:id="rId381"/>
    <p:sldId id="1010" r:id="rId382"/>
    <p:sldId id="1011" r:id="rId383"/>
    <p:sldId id="1012" r:id="rId384"/>
    <p:sldId id="1013" r:id="rId385"/>
    <p:sldId id="1014" r:id="rId386"/>
    <p:sldId id="1015" r:id="rId387"/>
    <p:sldId id="1145" r:id="rId388"/>
    <p:sldId id="1017" r:id="rId389"/>
    <p:sldId id="1018" r:id="rId390"/>
    <p:sldId id="1019" r:id="rId391"/>
    <p:sldId id="1020" r:id="rId392"/>
    <p:sldId id="1021" r:id="rId393"/>
    <p:sldId id="1022" r:id="rId394"/>
    <p:sldId id="1023" r:id="rId395"/>
    <p:sldId id="1024" r:id="rId396"/>
    <p:sldId id="1025" r:id="rId397"/>
    <p:sldId id="1026" r:id="rId398"/>
    <p:sldId id="1027" r:id="rId399"/>
    <p:sldId id="1028" r:id="rId400"/>
    <p:sldId id="1029" r:id="rId401"/>
    <p:sldId id="1030" r:id="rId402"/>
    <p:sldId id="1031" r:id="rId403"/>
    <p:sldId id="1032" r:id="rId404"/>
    <p:sldId id="1033" r:id="rId405"/>
    <p:sldId id="1034" r:id="rId406"/>
    <p:sldId id="1035" r:id="rId407"/>
    <p:sldId id="1036" r:id="rId408"/>
    <p:sldId id="1037" r:id="rId409"/>
    <p:sldId id="1038" r:id="rId410"/>
    <p:sldId id="1039" r:id="rId411"/>
    <p:sldId id="1040" r:id="rId412"/>
    <p:sldId id="1041" r:id="rId413"/>
    <p:sldId id="1042" r:id="rId414"/>
    <p:sldId id="1043" r:id="rId415"/>
    <p:sldId id="1044" r:id="rId416"/>
    <p:sldId id="1045" r:id="rId417"/>
    <p:sldId id="1046" r:id="rId418"/>
    <p:sldId id="1047" r:id="rId419"/>
    <p:sldId id="1048" r:id="rId420"/>
    <p:sldId id="1049" r:id="rId421"/>
    <p:sldId id="1050" r:id="rId422"/>
    <p:sldId id="1051" r:id="rId423"/>
    <p:sldId id="1052" r:id="rId424"/>
    <p:sldId id="1053" r:id="rId425"/>
    <p:sldId id="1054" r:id="rId426"/>
    <p:sldId id="1055" r:id="rId427"/>
    <p:sldId id="1056" r:id="rId428"/>
    <p:sldId id="1057" r:id="rId429"/>
    <p:sldId id="1058" r:id="rId430"/>
    <p:sldId id="1146" r:id="rId431"/>
    <p:sldId id="1060" r:id="rId432"/>
    <p:sldId id="1061" r:id="rId433"/>
    <p:sldId id="1062" r:id="rId434"/>
    <p:sldId id="1063" r:id="rId435"/>
    <p:sldId id="1064" r:id="rId436"/>
    <p:sldId id="1065" r:id="rId437"/>
    <p:sldId id="1066" r:id="rId438"/>
    <p:sldId id="1067" r:id="rId439"/>
    <p:sldId id="1068" r:id="rId440"/>
    <p:sldId id="1069" r:id="rId441"/>
    <p:sldId id="1070" r:id="rId442"/>
    <p:sldId id="1071" r:id="rId443"/>
    <p:sldId id="1072" r:id="rId444"/>
    <p:sldId id="1073" r:id="rId445"/>
    <p:sldId id="1074" r:id="rId446"/>
    <p:sldId id="1075" r:id="rId447"/>
    <p:sldId id="1076" r:id="rId448"/>
    <p:sldId id="1077" r:id="rId449"/>
    <p:sldId id="1078" r:id="rId450"/>
    <p:sldId id="1079" r:id="rId451"/>
    <p:sldId id="1080" r:id="rId452"/>
    <p:sldId id="1081" r:id="rId453"/>
    <p:sldId id="1082" r:id="rId454"/>
    <p:sldId id="1083" r:id="rId455"/>
    <p:sldId id="1084" r:id="rId456"/>
    <p:sldId id="1085" r:id="rId457"/>
    <p:sldId id="1086" r:id="rId458"/>
    <p:sldId id="1087" r:id="rId459"/>
    <p:sldId id="1088" r:id="rId460"/>
    <p:sldId id="1089" r:id="rId461"/>
    <p:sldId id="1090" r:id="rId462"/>
    <p:sldId id="1091" r:id="rId463"/>
    <p:sldId id="1092" r:id="rId464"/>
    <p:sldId id="1093" r:id="rId465"/>
    <p:sldId id="1094" r:id="rId466"/>
    <p:sldId id="1095" r:id="rId467"/>
    <p:sldId id="1096" r:id="rId468"/>
    <p:sldId id="1097" r:id="rId469"/>
    <p:sldId id="1098" r:id="rId470"/>
    <p:sldId id="1099" r:id="rId471"/>
    <p:sldId id="1100" r:id="rId472"/>
    <p:sldId id="1101" r:id="rId473"/>
    <p:sldId id="1102" r:id="rId474"/>
    <p:sldId id="1103" r:id="rId475"/>
    <p:sldId id="1104" r:id="rId476"/>
    <p:sldId id="1105" r:id="rId477"/>
    <p:sldId id="1106" r:id="rId478"/>
    <p:sldId id="1107" r:id="rId479"/>
    <p:sldId id="1108" r:id="rId480"/>
    <p:sldId id="1109" r:id="rId481"/>
    <p:sldId id="625" r:id="rId482"/>
  </p:sldIdLst>
  <p:sldSz cx="12192000" cy="6858000"/>
  <p:notesSz cx="7099300" cy="10234613"/>
  <p:defaultTextStyle>
    <a:defPPr>
      <a:defRPr lang="en-GB"/>
    </a:defPPr>
    <a:lvl1pPr algn="l" defTabSz="448945"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4">
          <p15:clr>
            <a:srgbClr val="A4A3A4"/>
          </p15:clr>
        </p15:guide>
      </p15:sldGuideLst>
    </p:ext>
    <p:ext uri="{2D200454-40CA-4A62-9FC3-DE9A4176ACB9}">
      <p15:notesGuideLst xmlns:p15="http://schemas.microsoft.com/office/powerpoint/2012/main">
        <p15:guide id="1" orient="horz" pos="3078">
          <p15:clr>
            <a:srgbClr val="A4A3A4"/>
          </p15:clr>
        </p15:guide>
        <p15:guide id="2" pos="227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7C80"/>
    <a:srgbClr val="99CCFF"/>
    <a:srgbClr val="33CCFF"/>
    <a:srgbClr val="CCFF66"/>
    <a:srgbClr val="FF9966"/>
    <a:srgbClr val="A50021"/>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9739" autoAdjust="0"/>
  </p:normalViewPr>
  <p:slideViewPr>
    <p:cSldViewPr>
      <p:cViewPr varScale="1">
        <p:scale>
          <a:sx n="80" d="100"/>
          <a:sy n="80" d="100"/>
        </p:scale>
        <p:origin x="67" y="178"/>
      </p:cViewPr>
      <p:guideLst>
        <p:guide orient="horz" pos="2160"/>
        <p:guide pos="3904"/>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2898" y="-78"/>
      </p:cViewPr>
      <p:guideLst>
        <p:guide orient="horz" pos="3078"/>
        <p:guide pos="227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492"/>
          </a:xfrm>
          <a:prstGeom prst="rect">
            <a:avLst/>
          </a:prstGeom>
        </p:spPr>
        <p:txBody>
          <a:bodyPr vert="horz" lIns="91440" tIns="45720" rIns="91440" bIns="45720" rtlCol="0"/>
          <a:lstStyle>
            <a:lvl1pPr algn="l">
              <a:defRPr sz="1240"/>
            </a:lvl1pPr>
          </a:lstStyle>
          <a:p>
            <a:endParaRPr lang="zh-CN" altLang="en-US"/>
          </a:p>
        </p:txBody>
      </p:sp>
      <p:sp>
        <p:nvSpPr>
          <p:cNvPr id="3" name="日期占位符 2"/>
          <p:cNvSpPr>
            <a:spLocks noGrp="1"/>
          </p:cNvSpPr>
          <p:nvPr>
            <p:ph type="dt" sz="quarter" idx="1"/>
          </p:nvPr>
        </p:nvSpPr>
        <p:spPr>
          <a:xfrm>
            <a:off x="4021294" y="0"/>
            <a:ext cx="3076363" cy="513492"/>
          </a:xfrm>
          <a:prstGeom prst="rect">
            <a:avLst/>
          </a:prstGeom>
        </p:spPr>
        <p:txBody>
          <a:bodyPr vert="horz" lIns="91440" tIns="45720" rIns="91440" bIns="45720" rtlCol="0"/>
          <a:lstStyle>
            <a:lvl1pPr algn="r">
              <a:defRPr sz="1240"/>
            </a:lvl1pPr>
          </a:lstStyle>
          <a:p>
            <a:fld id="{0F9B84EA-7D68-4D60-9CB1-D50884785D1C}" type="datetimeFigureOut">
              <a:rPr lang="zh-CN" altLang="en-US" smtClean="0"/>
              <a:t>2019/7/8</a:t>
            </a:fld>
            <a:endParaRPr lang="zh-CN" altLang="en-US"/>
          </a:p>
        </p:txBody>
      </p:sp>
      <p:sp>
        <p:nvSpPr>
          <p:cNvPr id="4" name="页脚占位符 3"/>
          <p:cNvSpPr>
            <a:spLocks noGrp="1"/>
          </p:cNvSpPr>
          <p:nvPr>
            <p:ph type="ftr" sz="quarter" idx="2"/>
          </p:nvPr>
        </p:nvSpPr>
        <p:spPr>
          <a:xfrm>
            <a:off x="0" y="9720804"/>
            <a:ext cx="3076363" cy="513491"/>
          </a:xfrm>
          <a:prstGeom prst="rect">
            <a:avLst/>
          </a:prstGeom>
        </p:spPr>
        <p:txBody>
          <a:bodyPr vert="horz" lIns="91440" tIns="45720" rIns="91440" bIns="45720" rtlCol="0" anchor="b"/>
          <a:lstStyle>
            <a:lvl1pPr algn="l">
              <a:defRPr sz="1240"/>
            </a:lvl1pPr>
          </a:lstStyle>
          <a:p>
            <a:endParaRPr lang="zh-CN" altLang="en-US"/>
          </a:p>
        </p:txBody>
      </p:sp>
      <p:sp>
        <p:nvSpPr>
          <p:cNvPr id="5" name="灯片编号占位符 4"/>
          <p:cNvSpPr>
            <a:spLocks noGrp="1"/>
          </p:cNvSpPr>
          <p:nvPr>
            <p:ph type="sldNum" sz="quarter" idx="3"/>
          </p:nvPr>
        </p:nvSpPr>
        <p:spPr>
          <a:xfrm>
            <a:off x="4021294" y="9720804"/>
            <a:ext cx="3076363" cy="513491"/>
          </a:xfrm>
          <a:prstGeom prst="rect">
            <a:avLst/>
          </a:prstGeom>
        </p:spPr>
        <p:txBody>
          <a:bodyPr vert="horz" lIns="91440" tIns="45720" rIns="91440" bIns="45720" rtlCol="0" anchor="b"/>
          <a:lstStyle>
            <a:lvl1pPr algn="r">
              <a:defRPr sz="124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934601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7099300" cy="10234613"/>
          </a:xfrm>
          <a:prstGeom prst="roundRect">
            <a:avLst>
              <a:gd name="adj" fmla="val 23"/>
            </a:avLst>
          </a:prstGeom>
          <a:solidFill>
            <a:srgbClr val="FFFFFF"/>
          </a:solidFill>
          <a:ln w="9360">
            <a:noFill/>
            <a:miter lim="800000"/>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2" name="AutoShape 2"/>
          <p:cNvSpPr>
            <a:spLocks noChangeArrowheads="1"/>
          </p:cNvSpPr>
          <p:nvPr/>
        </p:nvSpPr>
        <p:spPr bwMode="auto">
          <a:xfrm>
            <a:off x="0" y="0"/>
            <a:ext cx="7099300" cy="10234613"/>
          </a:xfrm>
          <a:prstGeom prst="roundRect">
            <a:avLst>
              <a:gd name="adj" fmla="val 23"/>
            </a:avLst>
          </a:prstGeom>
          <a:solidFill>
            <a:srgbClr val="FFFFFF"/>
          </a:solid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3" name="AutoShape 3"/>
          <p:cNvSpPr>
            <a:spLocks noChangeArrowheads="1"/>
          </p:cNvSpPr>
          <p:nvPr/>
        </p:nvSpPr>
        <p:spPr bwMode="auto">
          <a:xfrm>
            <a:off x="0" y="0"/>
            <a:ext cx="7099300" cy="10234613"/>
          </a:xfrm>
          <a:prstGeom prst="roundRect">
            <a:avLst>
              <a:gd name="adj" fmla="val 23"/>
            </a:avLst>
          </a:prstGeom>
          <a:solidFill>
            <a:srgbClr val="FFFFFF"/>
          </a:solid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4" name="AutoShape 4"/>
          <p:cNvSpPr>
            <a:spLocks noChangeArrowheads="1"/>
          </p:cNvSpPr>
          <p:nvPr/>
        </p:nvSpPr>
        <p:spPr bwMode="auto">
          <a:xfrm>
            <a:off x="0" y="0"/>
            <a:ext cx="7099300" cy="10234613"/>
          </a:xfrm>
          <a:prstGeom prst="roundRect">
            <a:avLst>
              <a:gd name="adj" fmla="val 23"/>
            </a:avLst>
          </a:prstGeom>
          <a:solidFill>
            <a:srgbClr val="FFFFFF"/>
          </a:solid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5" name="AutoShape 5"/>
          <p:cNvSpPr>
            <a:spLocks noChangeArrowheads="1"/>
          </p:cNvSpPr>
          <p:nvPr/>
        </p:nvSpPr>
        <p:spPr bwMode="auto">
          <a:xfrm>
            <a:off x="0" y="0"/>
            <a:ext cx="7099300" cy="10234613"/>
          </a:xfrm>
          <a:prstGeom prst="roundRect">
            <a:avLst>
              <a:gd name="adj" fmla="val 23"/>
            </a:avLst>
          </a:prstGeom>
          <a:solidFill>
            <a:srgbClr val="FFFFFF"/>
          </a:solid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6" name="Text Box 6"/>
          <p:cNvSpPr txBox="1">
            <a:spLocks noChangeArrowheads="1"/>
          </p:cNvSpPr>
          <p:nvPr/>
        </p:nvSpPr>
        <p:spPr bwMode="auto">
          <a:xfrm>
            <a:off x="0" y="1"/>
            <a:ext cx="3076363" cy="515284"/>
          </a:xfrm>
          <a:prstGeom prst="rect">
            <a:avLst/>
          </a:prstGeom>
          <a:no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27" name="Text Box 7"/>
          <p:cNvSpPr txBox="1">
            <a:spLocks noChangeArrowheads="1"/>
          </p:cNvSpPr>
          <p:nvPr/>
        </p:nvSpPr>
        <p:spPr bwMode="auto">
          <a:xfrm>
            <a:off x="4021294" y="1"/>
            <a:ext cx="3076363" cy="515284"/>
          </a:xfrm>
          <a:prstGeom prst="rect">
            <a:avLst/>
          </a:prstGeom>
          <a:no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185353" name="Rectangle 8"/>
          <p:cNvSpPr>
            <a:spLocks noGrp="1" noRot="1" noChangeAspect="1" noChangeArrowheads="1"/>
          </p:cNvSpPr>
          <p:nvPr>
            <p:ph type="sldImg"/>
          </p:nvPr>
        </p:nvSpPr>
        <p:spPr bwMode="auto">
          <a:xfrm>
            <a:off x="141289" y="768350"/>
            <a:ext cx="6807200" cy="3829050"/>
          </a:xfrm>
          <a:prstGeom prst="rect">
            <a:avLst/>
          </a:prstGeom>
          <a:noFill/>
          <a:ln w="9360">
            <a:solidFill>
              <a:srgbClr val="000000"/>
            </a:solidFill>
            <a:miter lim="800000"/>
          </a:ln>
        </p:spPr>
      </p:sp>
      <p:sp>
        <p:nvSpPr>
          <p:cNvPr id="5129" name="Rectangle 9"/>
          <p:cNvSpPr>
            <a:spLocks noGrp="1" noChangeArrowheads="1"/>
          </p:cNvSpPr>
          <p:nvPr>
            <p:ph type="body"/>
          </p:nvPr>
        </p:nvSpPr>
        <p:spPr bwMode="auto">
          <a:xfrm>
            <a:off x="709930" y="4861442"/>
            <a:ext cx="5671224" cy="4596692"/>
          </a:xfrm>
          <a:prstGeom prst="rect">
            <a:avLst/>
          </a:prstGeom>
          <a:noFill/>
          <a:ln w="9525">
            <a:noFill/>
            <a:round/>
          </a:ln>
          <a:effectLst/>
        </p:spPr>
        <p:txBody>
          <a:bodyPr vert="horz" wrap="square" lIns="97488" tIns="50694" rIns="97488" bIns="50694" numCol="1" anchor="t" anchorCtr="0" compatLnSpc="1"/>
          <a:lstStyle/>
          <a:p>
            <a:pPr lvl="0"/>
            <a:endParaRPr lang="zh-CN" altLang="en-US" noProof="0"/>
          </a:p>
        </p:txBody>
      </p:sp>
      <p:sp>
        <p:nvSpPr>
          <p:cNvPr id="5130" name="Text Box 10"/>
          <p:cNvSpPr txBox="1">
            <a:spLocks noChangeArrowheads="1"/>
          </p:cNvSpPr>
          <p:nvPr/>
        </p:nvSpPr>
        <p:spPr bwMode="auto">
          <a:xfrm>
            <a:off x="0" y="9719329"/>
            <a:ext cx="3076363" cy="515284"/>
          </a:xfrm>
          <a:prstGeom prst="rect">
            <a:avLst/>
          </a:prstGeom>
          <a:noFill/>
          <a:ln w="9525">
            <a:noFill/>
            <a:round/>
          </a:ln>
          <a:effectLst/>
        </p:spPr>
        <p:txBody>
          <a:bodyPr wrap="none" lIns="99048" tIns="49524" rIns="99048" bIns="49524" anchor="ctr"/>
          <a:lstStyle/>
          <a:p>
            <a:pPr algn="r">
              <a:buClr>
                <a:srgbClr val="000000"/>
              </a:buClr>
              <a:buSzPct val="100000"/>
              <a:buFont typeface="Arial" panose="020B0604020202020204" pitchFamily="34" charset="0"/>
              <a:buNone/>
              <a:defRPr/>
            </a:pPr>
            <a:endParaRPr lang="zh-CN" altLang="en-US"/>
          </a:p>
        </p:txBody>
      </p:sp>
      <p:sp>
        <p:nvSpPr>
          <p:cNvPr id="5131" name="Rectangle 11"/>
          <p:cNvSpPr>
            <a:spLocks noGrp="1" noChangeArrowheads="1"/>
          </p:cNvSpPr>
          <p:nvPr>
            <p:ph type="sldNum"/>
          </p:nvPr>
        </p:nvSpPr>
        <p:spPr bwMode="auto">
          <a:xfrm>
            <a:off x="4021294" y="9721106"/>
            <a:ext cx="3068146" cy="502846"/>
          </a:xfrm>
          <a:prstGeom prst="rect">
            <a:avLst/>
          </a:prstGeom>
          <a:noFill/>
          <a:ln w="9525">
            <a:noFill/>
            <a:round/>
          </a:ln>
          <a:effectLst/>
        </p:spPr>
        <p:txBody>
          <a:bodyPr vert="horz" wrap="square" lIns="97488" tIns="50694" rIns="97488" bIns="50694" numCol="1" anchor="b" anchorCtr="0" compatLnSpc="1"/>
          <a:lstStyle>
            <a:lvl1pPr algn="r">
              <a:buClr>
                <a:srgbClr val="000000"/>
              </a:buClr>
              <a:buSzPct val="45000"/>
              <a:buFont typeface="Wingdings" panose="05000000000000000000" pitchFamily="2" charset="2"/>
              <a:buNone/>
              <a:tabLst>
                <a:tab pos="783590" algn="l"/>
                <a:tab pos="1567815" algn="l"/>
                <a:tab pos="2352040" algn="l"/>
                <a:tab pos="3136265" algn="l"/>
              </a:tabLst>
              <a:defRPr sz="1300">
                <a:solidFill>
                  <a:srgbClr val="000000"/>
                </a:solidFill>
                <a:latin typeface="AR PL UMing CN" pitchFamily="16" charset="0"/>
              </a:defRPr>
            </a:lvl1pPr>
          </a:lstStyle>
          <a:p>
            <a:pPr>
              <a:defRPr/>
            </a:pPr>
            <a:fld id="{D48F374F-3BCE-4877-8598-0831DF0B92DA}" type="slidenum">
              <a:rPr lang="en-US"/>
              <a:t>‹#›</a:t>
            </a:fld>
            <a:endParaRPr lang="en-US"/>
          </a:p>
        </p:txBody>
      </p:sp>
    </p:spTree>
    <p:extLst>
      <p:ext uri="{BB962C8B-B14F-4D97-AF65-F5344CB8AC3E}">
        <p14:creationId xmlns:p14="http://schemas.microsoft.com/office/powerpoint/2010/main" val="46814413"/>
      </p:ext>
    </p:extLst>
  </p:cSld>
  <p:clrMap bg1="lt1" tx1="dk1" bg2="lt2" tx2="dk2" accent1="accent1" accent2="accent2" accent3="accent3" accent4="accent4" accent5="accent5" accent6="accent6" hlink="hlink" folHlink="folHlink"/>
  <p:notesStyle>
    <a:lvl1pPr algn="l" defTabSz="448945"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8945"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8945"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8945"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8945"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8350"/>
            <a:ext cx="6807200" cy="382905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idx="10"/>
          </p:nvPr>
        </p:nvSpPr>
        <p:spPr/>
        <p:txBody>
          <a:bodyPr/>
          <a:lstStyle/>
          <a:p>
            <a:pPr>
              <a:defRPr/>
            </a:pPr>
            <a:fld id="{D48F374F-3BCE-4877-8598-0831DF0B92DA}" type="slidenum">
              <a:rPr lang="en-US" smtClean="0"/>
              <a:t>1</a:t>
            </a:fld>
            <a:endParaRPr lang="en-US"/>
          </a:p>
        </p:txBody>
      </p:sp>
    </p:spTree>
    <p:extLst>
      <p:ext uri="{BB962C8B-B14F-4D97-AF65-F5344CB8AC3E}">
        <p14:creationId xmlns:p14="http://schemas.microsoft.com/office/powerpoint/2010/main" val="1924681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pic>
        <p:nvPicPr>
          <p:cNvPr id="2" name="图片 1" descr="11"/>
          <p:cNvPicPr/>
          <p:nvPr userDrawn="1"/>
        </p:nvPicPr>
        <p:blipFill>
          <a:blip r:embed="rId2"/>
          <a:stretch>
            <a:fillRect/>
          </a:stretch>
        </p:blipFill>
        <p:spPr>
          <a:xfrm>
            <a:off x="-635" y="-19685"/>
            <a:ext cx="12193290" cy="6897651"/>
          </a:xfrm>
          <a:prstGeom prst="rect">
            <a:avLst/>
          </a:prstGeom>
        </p:spPr>
      </p:pic>
      <p:sp>
        <p:nvSpPr>
          <p:cNvPr id="10" name="标题 4"/>
          <p:cNvSpPr>
            <a:spLocks noGrp="1"/>
          </p:cNvSpPr>
          <p:nvPr>
            <p:ph type="ctrTitle" hasCustomPrompt="1"/>
          </p:nvPr>
        </p:nvSpPr>
        <p:spPr>
          <a:xfrm>
            <a:off x="531731" y="2168538"/>
            <a:ext cx="7208854" cy="1066910"/>
          </a:xfrm>
          <a:ln>
            <a:noFill/>
          </a:ln>
        </p:spPr>
        <p:txBody>
          <a:bodyPr/>
          <a:lstStyle>
            <a:lvl1pPr algn="ctr">
              <a:defRPr sz="5400">
                <a:solidFill>
                  <a:schemeClr val="bg1"/>
                </a:solidFill>
              </a:defRPr>
            </a:lvl1pPr>
          </a:lstStyle>
          <a:p>
            <a:r>
              <a:rPr kumimoji="1" lang="en-US" altLang="zh-CN" b="0" dirty="0"/>
              <a:t>编辑母版标题样式</a:t>
            </a:r>
          </a:p>
        </p:txBody>
      </p:sp>
      <p:sp>
        <p:nvSpPr>
          <p:cNvPr id="12" name="文本占位符 28"/>
          <p:cNvSpPr>
            <a:spLocks noGrp="1"/>
          </p:cNvSpPr>
          <p:nvPr>
            <p:ph type="body" sz="quarter" idx="10" hasCustomPrompt="1"/>
          </p:nvPr>
        </p:nvSpPr>
        <p:spPr>
          <a:xfrm>
            <a:off x="2167567" y="3445443"/>
            <a:ext cx="3840658" cy="960219"/>
          </a:xfrm>
          <a:prstGeom prst="rect">
            <a:avLst/>
          </a:prstGeom>
        </p:spPr>
        <p:txBody>
          <a:bodyPr/>
          <a:lstStyle>
            <a:lvl1pPr algn="ctr">
              <a:lnSpc>
                <a:spcPct val="150000"/>
              </a:lnSpc>
              <a:spcBef>
                <a:spcPts val="0"/>
              </a:spcBef>
              <a:buNone/>
              <a:defRPr lang="zh-CN" altLang="en-US" sz="2800"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编辑母版主讲人</a:t>
            </a:r>
          </a:p>
        </p:txBody>
      </p:sp>
      <p:sp>
        <p:nvSpPr>
          <p:cNvPr id="13" name="文本框 12"/>
          <p:cNvSpPr txBox="1"/>
          <p:nvPr userDrawn="1"/>
        </p:nvSpPr>
        <p:spPr>
          <a:xfrm>
            <a:off x="1313241" y="3445439"/>
            <a:ext cx="1889001" cy="106680"/>
          </a:xfrm>
          <a:prstGeom prst="rect">
            <a:avLst/>
          </a:prstGeom>
          <a:noFill/>
        </p:spPr>
        <p:txBody>
          <a:bodyPr wrap="square" rtlCol="0">
            <a:spAutoFit/>
          </a:bodyPr>
          <a:lstStyle/>
          <a:p>
            <a:endParaRPr lang="zh-CN" altLang="en-US" sz="10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标题+内容（3）">
    <p:spTree>
      <p:nvGrpSpPr>
        <p:cNvPr id="1" name=""/>
        <p:cNvGrpSpPr/>
        <p:nvPr/>
      </p:nvGrpSpPr>
      <p:grpSpPr>
        <a:xfrm>
          <a:off x="0" y="0"/>
          <a:ext cx="0" cy="0"/>
          <a:chOff x="0" y="0"/>
          <a:chExt cx="0" cy="0"/>
        </a:xfrm>
      </p:grpSpPr>
      <p:pic>
        <p:nvPicPr>
          <p:cNvPr id="7" name="图片 6" descr="3"/>
          <p:cNvPicPr/>
          <p:nvPr userDrawn="1"/>
        </p:nvPicPr>
        <p:blipFill>
          <a:blip r:embed="rId2"/>
          <a:stretch>
            <a:fillRect/>
          </a:stretch>
        </p:blipFill>
        <p:spPr>
          <a:xfrm>
            <a:off x="-635" y="-19685"/>
            <a:ext cx="12193290" cy="6897651"/>
          </a:xfrm>
          <a:prstGeom prst="rect">
            <a:avLst/>
          </a:prstGeom>
        </p:spPr>
      </p:pic>
      <p:sp>
        <p:nvSpPr>
          <p:cNvPr id="3" name="文本占位符 2"/>
          <p:cNvSpPr>
            <a:spLocks noGrp="1"/>
          </p:cNvSpPr>
          <p:nvPr>
            <p:ph type="body" sz="quarter" idx="10"/>
          </p:nvPr>
        </p:nvSpPr>
        <p:spPr>
          <a:xfrm>
            <a:off x="1940560" y="1461135"/>
            <a:ext cx="9413240" cy="767715"/>
          </a:xfrm>
          <a:ln>
            <a:solidFill>
              <a:srgbClr val="FF5050"/>
            </a:solidFill>
          </a:ln>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文本占位符 3"/>
          <p:cNvSpPr>
            <a:spLocks noGrp="1"/>
          </p:cNvSpPr>
          <p:nvPr>
            <p:ph type="body" sz="quarter" idx="13"/>
          </p:nvPr>
        </p:nvSpPr>
        <p:spPr>
          <a:xfrm>
            <a:off x="1940560" y="2633345"/>
            <a:ext cx="9413240" cy="767715"/>
          </a:xfrm>
          <a:ln>
            <a:solidFill>
              <a:srgbClr val="FF5050"/>
            </a:solidFill>
          </a:ln>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5" name="文本占位符 4"/>
          <p:cNvSpPr>
            <a:spLocks noGrp="1"/>
          </p:cNvSpPr>
          <p:nvPr>
            <p:ph type="body" sz="quarter" idx="14"/>
          </p:nvPr>
        </p:nvSpPr>
        <p:spPr>
          <a:xfrm>
            <a:off x="1940560" y="3794760"/>
            <a:ext cx="9413240" cy="767715"/>
          </a:xfrm>
          <a:ln>
            <a:solidFill>
              <a:srgbClr val="FF5050"/>
            </a:solidFill>
          </a:ln>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4" name="文本占位符 13"/>
          <p:cNvSpPr>
            <a:spLocks noGrp="1"/>
          </p:cNvSpPr>
          <p:nvPr>
            <p:ph type="body" sz="quarter" idx="15"/>
          </p:nvPr>
        </p:nvSpPr>
        <p:spPr>
          <a:xfrm>
            <a:off x="1940560" y="4955540"/>
            <a:ext cx="9413240" cy="767715"/>
          </a:xfrm>
          <a:ln>
            <a:solidFill>
              <a:srgbClr val="FF5050"/>
            </a:solidFill>
          </a:ln>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0" name="标题 9"/>
          <p:cNvSpPr>
            <a:spLocks noGrp="1"/>
          </p:cNvSpPr>
          <p:nvPr>
            <p:ph type="title"/>
          </p:nvPr>
        </p:nvSpPr>
        <p:spPr>
          <a:xfrm>
            <a:off x="755015" y="467360"/>
            <a:ext cx="10681335" cy="449580"/>
          </a:xfrm>
        </p:spPr>
        <p:txBody>
          <a:bodyPr/>
          <a:lstStyle/>
          <a:p>
            <a:endParaRPr lang="zh-CN" altLang="en-US"/>
          </a:p>
        </p:txBody>
      </p:sp>
      <p:sp>
        <p:nvSpPr>
          <p:cNvPr id="2" name="矩形 1"/>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 name="文本占位符 5"/>
          <p:cNvSpPr>
            <a:spLocks noGrp="1"/>
          </p:cNvSpPr>
          <p:nvPr>
            <p:ph type="body" sz="half" idx="2" hasCustomPrompt="1"/>
          </p:nvPr>
        </p:nvSpPr>
        <p:spPr>
          <a:xfrm>
            <a:off x="659765" y="1461135"/>
            <a:ext cx="830580" cy="767715"/>
          </a:xfrm>
          <a:prstGeom prst="flowChartAlternateProcess">
            <a:avLst/>
          </a:prstGeom>
          <a:solidFill>
            <a:srgbClr val="FF5050"/>
          </a:solidFill>
          <a:ln>
            <a:noFill/>
          </a:ln>
        </p:spPr>
        <p:txBody>
          <a:bodyPr/>
          <a:lstStyle>
            <a:lvl1pPr marL="0" indent="0" algn="ctr">
              <a:lnSpc>
                <a:spcPct val="150000"/>
              </a:lnSpc>
              <a:buNone/>
              <a:defRPr sz="20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序号</a:t>
            </a:r>
          </a:p>
        </p:txBody>
      </p:sp>
      <p:sp>
        <p:nvSpPr>
          <p:cNvPr id="12" name="文本占位符 11"/>
          <p:cNvSpPr>
            <a:spLocks noGrp="1"/>
          </p:cNvSpPr>
          <p:nvPr>
            <p:ph type="body" sz="half" idx="16" hasCustomPrompt="1"/>
          </p:nvPr>
        </p:nvSpPr>
        <p:spPr>
          <a:xfrm>
            <a:off x="659765" y="2633345"/>
            <a:ext cx="830580" cy="767715"/>
          </a:xfrm>
          <a:prstGeom prst="flowChartAlternateProcess">
            <a:avLst/>
          </a:prstGeom>
          <a:solidFill>
            <a:srgbClr val="FF5050"/>
          </a:solidFill>
          <a:ln>
            <a:noFill/>
          </a:ln>
        </p:spPr>
        <p:txBody>
          <a:bodyPr/>
          <a:lstStyle>
            <a:lvl1pPr marL="0" indent="0" algn="ctr">
              <a:lnSpc>
                <a:spcPct val="150000"/>
              </a:lnSpc>
              <a:buNone/>
              <a:defRPr kumimoji="0" lang="zh-CN" altLang="en-US" sz="2000" b="1" i="0" u="none" strike="noStrike" kern="1200" cap="none" spc="0" normalizeH="0" baseline="0" noProof="1" dirty="0" smtClean="0">
                <a:solidFill>
                  <a:schemeClr val="bg1"/>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序号</a:t>
            </a:r>
          </a:p>
        </p:txBody>
      </p:sp>
      <p:sp>
        <p:nvSpPr>
          <p:cNvPr id="13" name="文本占位符 12"/>
          <p:cNvSpPr>
            <a:spLocks noGrp="1"/>
          </p:cNvSpPr>
          <p:nvPr>
            <p:ph type="body" sz="half" idx="17" hasCustomPrompt="1"/>
          </p:nvPr>
        </p:nvSpPr>
        <p:spPr>
          <a:xfrm>
            <a:off x="659765" y="3794760"/>
            <a:ext cx="830580" cy="767715"/>
          </a:xfrm>
          <a:prstGeom prst="flowChartAlternateProcess">
            <a:avLst/>
          </a:prstGeom>
          <a:solidFill>
            <a:srgbClr val="FF5050"/>
          </a:solidFill>
          <a:ln>
            <a:noFill/>
          </a:ln>
        </p:spPr>
        <p:txBody>
          <a:bodyPr/>
          <a:lstStyle>
            <a:lvl1pPr marL="0" indent="0" algn="ctr">
              <a:lnSpc>
                <a:spcPct val="160000"/>
              </a:lnSpc>
              <a:buNone/>
              <a:defRPr kumimoji="0" lang="zh-CN" altLang="en-US" sz="2000" b="1" i="0" u="none" strike="noStrike" kern="1200" cap="none" spc="0" normalizeH="0" baseline="0" noProof="1" dirty="0" smtClean="0">
                <a:solidFill>
                  <a:schemeClr val="bg1"/>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序号</a:t>
            </a:r>
          </a:p>
        </p:txBody>
      </p:sp>
      <p:sp>
        <p:nvSpPr>
          <p:cNvPr id="16" name="文本占位符 15"/>
          <p:cNvSpPr>
            <a:spLocks noGrp="1"/>
          </p:cNvSpPr>
          <p:nvPr>
            <p:ph type="body" sz="half" idx="18" hasCustomPrompt="1"/>
          </p:nvPr>
        </p:nvSpPr>
        <p:spPr>
          <a:xfrm>
            <a:off x="659765" y="4955540"/>
            <a:ext cx="830580" cy="767715"/>
          </a:xfrm>
          <a:prstGeom prst="flowChartAlternateProcess">
            <a:avLst/>
          </a:prstGeom>
          <a:solidFill>
            <a:srgbClr val="FF5050"/>
          </a:solidFill>
          <a:ln>
            <a:noFill/>
          </a:ln>
        </p:spPr>
        <p:txBody>
          <a:bodyPr/>
          <a:lstStyle>
            <a:lvl1pPr marL="0" indent="0" algn="ctr">
              <a:lnSpc>
                <a:spcPct val="150000"/>
              </a:lnSpc>
              <a:buNone/>
              <a:defRPr kumimoji="0" lang="zh-CN" altLang="en-US" sz="2000" b="1" i="0" u="none" strike="noStrike" kern="1200" cap="none" spc="0" normalizeH="0" baseline="0" noProof="1" dirty="0" smtClean="0">
                <a:solidFill>
                  <a:schemeClr val="bg1"/>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序号</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标题+内容（4）">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7" name="矩形 6"/>
          <p:cNvSpPr/>
          <p:nvPr userDrawn="1"/>
        </p:nvSpPr>
        <p:spPr>
          <a:xfrm>
            <a:off x="583565" y="549910"/>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1" name="Freeform 5"/>
          <p:cNvSpPr>
            <a:spLocks noChangeArrowheads="1"/>
          </p:cNvSpPr>
          <p:nvPr userDrawn="1"/>
        </p:nvSpPr>
        <p:spPr bwMode="auto">
          <a:xfrm>
            <a:off x="1414780" y="2761298"/>
            <a:ext cx="1479550" cy="1335087"/>
          </a:xfrm>
          <a:custGeom>
            <a:avLst/>
            <a:gdLst>
              <a:gd name="T0" fmla="*/ 627189345 w 2740"/>
              <a:gd name="T1" fmla="*/ 689695246 h 2446"/>
              <a:gd name="T2" fmla="*/ 599197771 w 2740"/>
              <a:gd name="T3" fmla="*/ 717997890 h 2446"/>
              <a:gd name="T4" fmla="*/ 559251001 w 2740"/>
              <a:gd name="T5" fmla="*/ 728425323 h 2446"/>
              <a:gd name="T6" fmla="*/ 237929459 w 2740"/>
              <a:gd name="T7" fmla="*/ 728425323 h 2446"/>
              <a:gd name="T8" fmla="*/ 199732770 w 2740"/>
              <a:gd name="T9" fmla="*/ 717997890 h 2446"/>
              <a:gd name="T10" fmla="*/ 171740656 w 2740"/>
              <a:gd name="T11" fmla="*/ 689397226 h 2446"/>
              <a:gd name="T12" fmla="*/ 10496705 w 2740"/>
              <a:gd name="T13" fmla="*/ 403985536 h 2446"/>
              <a:gd name="T14" fmla="*/ 0 w 2740"/>
              <a:gd name="T15" fmla="*/ 364361945 h 2446"/>
              <a:gd name="T16" fmla="*/ 10496705 w 2740"/>
              <a:gd name="T17" fmla="*/ 324439787 h 2446"/>
              <a:gd name="T18" fmla="*/ 171157476 w 2740"/>
              <a:gd name="T19" fmla="*/ 40219632 h 2446"/>
              <a:gd name="T20" fmla="*/ 199732770 w 2740"/>
              <a:gd name="T21" fmla="*/ 11023474 h 2446"/>
              <a:gd name="T22" fmla="*/ 236179919 w 2740"/>
              <a:gd name="T23" fmla="*/ 298020 h 2446"/>
              <a:gd name="T24" fmla="*/ 558667820 w 2740"/>
              <a:gd name="T25" fmla="*/ 298020 h 2446"/>
              <a:gd name="T26" fmla="*/ 599197771 w 2740"/>
              <a:gd name="T27" fmla="*/ 11023474 h 2446"/>
              <a:gd name="T28" fmla="*/ 627189345 w 2740"/>
              <a:gd name="T29" fmla="*/ 39326117 h 2446"/>
              <a:gd name="T30" fmla="*/ 787850115 w 2740"/>
              <a:gd name="T31" fmla="*/ 323546272 h 2446"/>
              <a:gd name="T32" fmla="*/ 798930001 w 2740"/>
              <a:gd name="T33" fmla="*/ 364361945 h 2446"/>
              <a:gd name="T34" fmla="*/ 787558525 w 2740"/>
              <a:gd name="T35" fmla="*/ 405475092 h 2446"/>
              <a:gd name="T36" fmla="*/ 627189345 w 2740"/>
              <a:gd name="T37" fmla="*/ 689695246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ym typeface="微软雅黑" panose="020B0503020204020204" pitchFamily="34" charset="-122"/>
            </a:endParaRPr>
          </a:p>
        </p:txBody>
      </p:sp>
      <p:sp>
        <p:nvSpPr>
          <p:cNvPr id="19" name="文本占位符 18"/>
          <p:cNvSpPr>
            <a:spLocks noGrp="1"/>
          </p:cNvSpPr>
          <p:nvPr>
            <p:ph type="body" sz="half" idx="13" hasCustomPrompt="1"/>
          </p:nvPr>
        </p:nvSpPr>
        <p:spPr>
          <a:xfrm>
            <a:off x="1465580" y="3236595"/>
            <a:ext cx="1378585" cy="384175"/>
          </a:xfrm>
        </p:spPr>
        <p:txBody>
          <a:bodyPr/>
          <a:lstStyle>
            <a:lvl1pPr marL="0" indent="0" algn="ctr">
              <a:buNone/>
              <a:defRPr sz="20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26" name="Freeform 5"/>
          <p:cNvSpPr>
            <a:spLocks noChangeArrowheads="1"/>
          </p:cNvSpPr>
          <p:nvPr userDrawn="1"/>
        </p:nvSpPr>
        <p:spPr bwMode="auto">
          <a:xfrm>
            <a:off x="3296285" y="1874520"/>
            <a:ext cx="548005" cy="3263900"/>
          </a:xfrm>
          <a:custGeom>
            <a:avLst/>
            <a:gdLst>
              <a:gd name="T0" fmla="*/ 47740962 w 3544"/>
              <a:gd name="T1" fmla="*/ 416842753 h 14563"/>
              <a:gd name="T2" fmla="*/ 47740962 w 3544"/>
              <a:gd name="T3" fmla="*/ 560619273 h 14563"/>
              <a:gd name="T4" fmla="*/ 56195354 w 3544"/>
              <a:gd name="T5" fmla="*/ 620845177 h 14563"/>
              <a:gd name="T6" fmla="*/ 84639432 w 3544"/>
              <a:gd name="T7" fmla="*/ 642894584 h 14563"/>
              <a:gd name="T8" fmla="*/ 84639432 w 3544"/>
              <a:gd name="T9" fmla="*/ 663440521 h 14563"/>
              <a:gd name="T10" fmla="*/ 46164813 w 3544"/>
              <a:gd name="T11" fmla="*/ 638520988 h 14563"/>
              <a:gd name="T12" fmla="*/ 33889277 w 3544"/>
              <a:gd name="T13" fmla="*/ 548956918 h 14563"/>
              <a:gd name="T14" fmla="*/ 33889277 w 3544"/>
              <a:gd name="T15" fmla="*/ 422719607 h 14563"/>
              <a:gd name="T16" fmla="*/ 27703679 w 3544"/>
              <a:gd name="T17" fmla="*/ 365454967 h 14563"/>
              <a:gd name="T18" fmla="*/ 0 w 3544"/>
              <a:gd name="T19" fmla="*/ 340535434 h 14563"/>
              <a:gd name="T20" fmla="*/ 0 w 3544"/>
              <a:gd name="T21" fmla="*/ 322905087 h 14563"/>
              <a:gd name="T22" fmla="*/ 26915527 w 3544"/>
              <a:gd name="T23" fmla="*/ 299352209 h 14563"/>
              <a:gd name="T24" fmla="*/ 33889277 w 3544"/>
              <a:gd name="T25" fmla="*/ 240720914 h 14563"/>
              <a:gd name="T26" fmla="*/ 33889277 w 3544"/>
              <a:gd name="T27" fmla="*/ 114483603 h 14563"/>
              <a:gd name="T28" fmla="*/ 46164813 w 3544"/>
              <a:gd name="T29" fmla="*/ 24919533 h 14563"/>
              <a:gd name="T30" fmla="*/ 84639432 w 3544"/>
              <a:gd name="T31" fmla="*/ 0 h 14563"/>
              <a:gd name="T32" fmla="*/ 84639432 w 3544"/>
              <a:gd name="T33" fmla="*/ 20545936 h 14563"/>
              <a:gd name="T34" fmla="*/ 56195354 w 3544"/>
              <a:gd name="T35" fmla="*/ 41092086 h 14563"/>
              <a:gd name="T36" fmla="*/ 47740962 w 3544"/>
              <a:gd name="T37" fmla="*/ 102684433 h 14563"/>
              <a:gd name="T38" fmla="*/ 47740962 w 3544"/>
              <a:gd name="T39" fmla="*/ 246597768 h 14563"/>
              <a:gd name="T40" fmla="*/ 13851839 w 3544"/>
              <a:gd name="T41" fmla="*/ 331424113 h 14563"/>
              <a:gd name="T42" fmla="*/ 13851839 w 3544"/>
              <a:gd name="T43" fmla="*/ 332745305 h 14563"/>
              <a:gd name="T44" fmla="*/ 47740962 w 3544"/>
              <a:gd name="T45" fmla="*/ 416842753 h 14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ym typeface="微软雅黑" panose="020B0503020204020204" pitchFamily="34" charset="-122"/>
            </a:endParaRPr>
          </a:p>
        </p:txBody>
      </p:sp>
      <p:sp>
        <p:nvSpPr>
          <p:cNvPr id="14" name="文本占位符 13"/>
          <p:cNvSpPr>
            <a:spLocks noGrp="1"/>
          </p:cNvSpPr>
          <p:nvPr>
            <p:ph type="body" sz="quarter" idx="20"/>
          </p:nvPr>
        </p:nvSpPr>
        <p:spPr>
          <a:xfrm>
            <a:off x="4208780" y="4931410"/>
            <a:ext cx="5247005" cy="33020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15" name="文本占位符 14"/>
          <p:cNvSpPr>
            <a:spLocks noGrp="1"/>
          </p:cNvSpPr>
          <p:nvPr>
            <p:ph type="body" sz="quarter" idx="14"/>
          </p:nvPr>
        </p:nvSpPr>
        <p:spPr>
          <a:xfrm>
            <a:off x="4208780" y="4096385"/>
            <a:ext cx="5247005" cy="33020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16" name="文本占位符 15"/>
          <p:cNvSpPr>
            <a:spLocks noGrp="1"/>
          </p:cNvSpPr>
          <p:nvPr>
            <p:ph type="body" sz="quarter" idx="15"/>
          </p:nvPr>
        </p:nvSpPr>
        <p:spPr>
          <a:xfrm>
            <a:off x="4208780" y="3341370"/>
            <a:ext cx="5247005" cy="33020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17" name="文本占位符 16"/>
          <p:cNvSpPr>
            <a:spLocks noGrp="1"/>
          </p:cNvSpPr>
          <p:nvPr>
            <p:ph type="body" sz="quarter" idx="16"/>
          </p:nvPr>
        </p:nvSpPr>
        <p:spPr>
          <a:xfrm>
            <a:off x="4208780" y="2540635"/>
            <a:ext cx="5247005" cy="33020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22" name="文本占位符 21"/>
          <p:cNvSpPr>
            <a:spLocks noGrp="1"/>
          </p:cNvSpPr>
          <p:nvPr>
            <p:ph type="body" sz="quarter" idx="21"/>
          </p:nvPr>
        </p:nvSpPr>
        <p:spPr>
          <a:xfrm>
            <a:off x="4208780" y="1754505"/>
            <a:ext cx="5247005" cy="33020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2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Horizont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内容（5）">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19" name="椭圆 18"/>
          <p:cNvSpPr/>
          <p:nvPr userDrawn="1"/>
        </p:nvSpPr>
        <p:spPr>
          <a:xfrm>
            <a:off x="638175" y="2453640"/>
            <a:ext cx="1711960" cy="1711960"/>
          </a:xfrm>
          <a:prstGeom prst="ellipse">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half" idx="13" hasCustomPrompt="1"/>
          </p:nvPr>
        </p:nvSpPr>
        <p:spPr>
          <a:xfrm>
            <a:off x="765810" y="3133725"/>
            <a:ext cx="1457325" cy="395605"/>
          </a:xfrm>
        </p:spPr>
        <p:txBody>
          <a:bodyPr/>
          <a:lstStyle>
            <a:lvl1pPr marL="0" indent="0" algn="ctr">
              <a:buNone/>
              <a:defRPr sz="20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cxnSp>
        <p:nvCxnSpPr>
          <p:cNvPr id="8" name="直接连接符 7"/>
          <p:cNvCxnSpPr/>
          <p:nvPr userDrawn="1"/>
        </p:nvCxnSpPr>
        <p:spPr>
          <a:xfrm flipH="1">
            <a:off x="2746375" y="1557020"/>
            <a:ext cx="10795" cy="3807460"/>
          </a:xfrm>
          <a:prstGeom prst="line">
            <a:avLst/>
          </a:prstGeom>
          <a:ln w="25400">
            <a:solidFill>
              <a:srgbClr val="FF5050"/>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p:nvPr>
        </p:nvSpPr>
        <p:spPr>
          <a:xfrm>
            <a:off x="3388995" y="1557020"/>
            <a:ext cx="7988935" cy="3807460"/>
          </a:xfrm>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标题 5"/>
          <p:cNvSpPr>
            <a:spLocks noGrp="1"/>
          </p:cNvSpPr>
          <p:nvPr>
            <p:ph type="title"/>
          </p:nvPr>
        </p:nvSpPr>
        <p:spPr>
          <a:xfrm>
            <a:off x="755015" y="467360"/>
            <a:ext cx="10681335" cy="449580"/>
          </a:xfrm>
        </p:spPr>
        <p:txBody>
          <a:bodyPr/>
          <a:lstStyle/>
          <a:p>
            <a:endParaRPr lang="zh-CN" altLang="en-US"/>
          </a:p>
        </p:txBody>
      </p:sp>
      <p:sp>
        <p:nvSpPr>
          <p:cNvPr id="2" name="矩形 1"/>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内容（6）">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19" name="椭圆 18"/>
          <p:cNvSpPr/>
          <p:nvPr userDrawn="1"/>
        </p:nvSpPr>
        <p:spPr>
          <a:xfrm>
            <a:off x="638175" y="2453640"/>
            <a:ext cx="1711960" cy="1711960"/>
          </a:xfrm>
          <a:prstGeom prst="ellipse">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half" idx="13" hasCustomPrompt="1"/>
          </p:nvPr>
        </p:nvSpPr>
        <p:spPr>
          <a:xfrm>
            <a:off x="777240" y="3134360"/>
            <a:ext cx="1434465" cy="404495"/>
          </a:xfrm>
        </p:spPr>
        <p:txBody>
          <a:bodyPr/>
          <a:lstStyle>
            <a:lvl1pPr marL="0" indent="0" algn="ctr">
              <a:buNone/>
              <a:defRPr sz="20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cxnSp>
        <p:nvCxnSpPr>
          <p:cNvPr id="8" name="直接连接符 7"/>
          <p:cNvCxnSpPr/>
          <p:nvPr userDrawn="1"/>
        </p:nvCxnSpPr>
        <p:spPr>
          <a:xfrm flipH="1">
            <a:off x="2746375" y="1557020"/>
            <a:ext cx="10795" cy="3807460"/>
          </a:xfrm>
          <a:prstGeom prst="line">
            <a:avLst/>
          </a:prstGeom>
          <a:ln w="25400">
            <a:solidFill>
              <a:srgbClr val="FF5050"/>
            </a:solidFill>
          </a:ln>
        </p:spPr>
        <p:style>
          <a:lnRef idx="1">
            <a:schemeClr val="accent1"/>
          </a:lnRef>
          <a:fillRef idx="0">
            <a:schemeClr val="accent1"/>
          </a:fillRef>
          <a:effectRef idx="0">
            <a:schemeClr val="accent1"/>
          </a:effectRef>
          <a:fontRef idx="minor">
            <a:schemeClr val="tx1"/>
          </a:fontRef>
        </p:style>
      </p:cxnSp>
      <p:sp>
        <p:nvSpPr>
          <p:cNvPr id="9" name="内容占位符 8"/>
          <p:cNvSpPr>
            <a:spLocks noGrp="1"/>
          </p:cNvSpPr>
          <p:nvPr>
            <p:ph idx="1"/>
          </p:nvPr>
        </p:nvSpPr>
        <p:spPr>
          <a:xfrm>
            <a:off x="3237865" y="1556385"/>
            <a:ext cx="7979410" cy="3001645"/>
          </a:xfrm>
        </p:spPr>
        <p:txBody>
          <a:bodyPr/>
          <a:lstStyle>
            <a:lvl1pPr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3" name="文本占位符 2"/>
          <p:cNvSpPr>
            <a:spLocks noGrp="1"/>
          </p:cNvSpPr>
          <p:nvPr>
            <p:ph type="body" sz="quarter" idx="10"/>
          </p:nvPr>
        </p:nvSpPr>
        <p:spPr>
          <a:xfrm>
            <a:off x="3237865" y="4736465"/>
            <a:ext cx="7978775" cy="628015"/>
          </a:xfrm>
        </p:spPr>
        <p:txBody>
          <a:bodyPr/>
          <a:lstStyle>
            <a:lvl1pPr indent="0" eaLnBrk="1" fontAlgn="base" latinLnBrk="0" hangingPunct="1">
              <a:lnSpc>
                <a:spcPct val="140000"/>
              </a:lnSpc>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4" name="标题 3"/>
          <p:cNvSpPr>
            <a:spLocks noGrp="1"/>
          </p:cNvSpPr>
          <p:nvPr>
            <p:ph type="title"/>
          </p:nvPr>
        </p:nvSpPr>
        <p:spPr>
          <a:xfrm>
            <a:off x="755015" y="467360"/>
            <a:ext cx="10681335" cy="449580"/>
          </a:xfrm>
        </p:spPr>
        <p:txBody>
          <a:bodyPr/>
          <a:lstStyle/>
          <a:p>
            <a:endParaRPr lang="zh-CN" altLang="en-US"/>
          </a:p>
        </p:txBody>
      </p:sp>
      <p:sp>
        <p:nvSpPr>
          <p:cNvPr id="2" name="矩形 1"/>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内容（7）">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2" name="标题 1"/>
          <p:cNvSpPr>
            <a:spLocks noGrp="1"/>
          </p:cNvSpPr>
          <p:nvPr>
            <p:ph type="title"/>
          </p:nvPr>
        </p:nvSpPr>
        <p:spPr>
          <a:xfrm>
            <a:off x="755015" y="467360"/>
            <a:ext cx="10681335" cy="449580"/>
          </a:xfrm>
        </p:spPr>
        <p:txBody>
          <a:bodyPr/>
          <a:lstStyle/>
          <a:p>
            <a:endParaRPr lang="zh-CN" altLang="en-US"/>
          </a:p>
        </p:txBody>
      </p:sp>
      <p:sp>
        <p:nvSpPr>
          <p:cNvPr id="9" name="内容占位符 8"/>
          <p:cNvSpPr>
            <a:spLocks noGrp="1"/>
          </p:cNvSpPr>
          <p:nvPr>
            <p:ph idx="1"/>
          </p:nvPr>
        </p:nvSpPr>
        <p:spPr>
          <a:xfrm>
            <a:off x="786765" y="2356485"/>
            <a:ext cx="3284855" cy="3703955"/>
          </a:xfrm>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6" name="内容占位符 5"/>
          <p:cNvSpPr>
            <a:spLocks noGrp="1"/>
          </p:cNvSpPr>
          <p:nvPr>
            <p:ph idx="13"/>
          </p:nvPr>
        </p:nvSpPr>
        <p:spPr>
          <a:xfrm>
            <a:off x="4485005" y="2356485"/>
            <a:ext cx="3284855" cy="3703955"/>
          </a:xfrm>
        </p:spPr>
        <p:txBody>
          <a:bodyPr/>
          <a:lstStyle>
            <a:lvl1pPr indent="0" eaLnBrk="1" fontAlgn="base" latinLnBrk="0" hangingPunct="1">
              <a:lnSpc>
                <a:spcPct val="140000"/>
              </a:lnSpc>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7" name="内容占位符 6"/>
          <p:cNvSpPr>
            <a:spLocks noGrp="1"/>
          </p:cNvSpPr>
          <p:nvPr>
            <p:ph idx="14"/>
          </p:nvPr>
        </p:nvSpPr>
        <p:spPr>
          <a:xfrm>
            <a:off x="8182610" y="2356485"/>
            <a:ext cx="3284855" cy="3703955"/>
          </a:xfrm>
        </p:spPr>
        <p:txBody>
          <a:bodyPr/>
          <a:lstStyle>
            <a:lvl1pPr indent="0" eaLnBrk="1" fontAlgn="base" latinLnBrk="0" hangingPunct="1">
              <a:lnSpc>
                <a:spcPct val="140000"/>
              </a:lnSpc>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3" name="文本占位符 2"/>
          <p:cNvSpPr>
            <a:spLocks noGrp="1"/>
          </p:cNvSpPr>
          <p:nvPr>
            <p:ph type="body" sz="quarter" idx="10"/>
          </p:nvPr>
        </p:nvSpPr>
        <p:spPr>
          <a:xfrm>
            <a:off x="786765" y="1144905"/>
            <a:ext cx="10680700" cy="1008380"/>
          </a:xfrm>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矩形 3"/>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1"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plus(in)">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nodePh="1">
                                  <p:stCondLst>
                                    <p:cond delay="0"/>
                                  </p:stCondLst>
                                  <p:endCondLst>
                                    <p:cond evt="begin" delay="0">
                                      <p:tn val="15"/>
                                    </p:cond>
                                  </p:end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plus(in)">
                                      <p:cBhvr>
                                        <p:cTn id="17" dur="2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nodePh="1">
                                  <p:stCondLst>
                                    <p:cond delay="0"/>
                                  </p:stCondLst>
                                  <p:endCondLst>
                                    <p:cond evt="begin" delay="0">
                                      <p:tn val="20"/>
                                    </p:cond>
                                  </p:end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plus(in)">
                                      <p:cBhvr>
                                        <p:cTn id="22"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plus(in)">
                      <p:cBhvr>
                        <p:cTn dur="2000"/>
                        <p:tgtEl>
                          <p:spTgt spid="9">
                            <p:txEl>
                              <p:pRg st="0" end="0"/>
                            </p:txEl>
                          </p:spTgt>
                        </p:tgtEl>
                      </p:cBhvr>
                    </p:animEffect>
                  </p:childTnLst>
                </p:cTn>
              </p:par>
            </p:tnLst>
          </p:tmpl>
        </p:tmplLst>
      </p:bldP>
      <p:bldP spid="6" grpId="0"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6">
                            <p:txEl>
                              <p:pRg st="0" end="0"/>
                            </p:txEl>
                          </p:spTgt>
                        </p:tgtEl>
                        <p:attrNameLst>
                          <p:attrName>style.visibility</p:attrName>
                        </p:attrNameLst>
                      </p:cBhvr>
                      <p:to>
                        <p:strVal val="visible"/>
                      </p:to>
                    </p:set>
                    <p:animEffect transition="in" filter="plus(in)">
                      <p:cBhvr>
                        <p:cTn dur="2000"/>
                        <p:tgtEl>
                          <p:spTgt spid="6">
                            <p:txEl>
                              <p:pRg st="0" end="0"/>
                            </p:txEl>
                          </p:spTgt>
                        </p:tgtEl>
                      </p:cBhvr>
                    </p:animEffect>
                  </p:childTnLst>
                </p:cTn>
              </p:par>
            </p:tnLst>
          </p:tmpl>
        </p:tmplLst>
      </p:bldP>
      <p:bldP spid="7" grpId="0"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plus(in)">
                      <p:cBhvr>
                        <p:cTn dur="2000"/>
                        <p:tgtEl>
                          <p:spTgt spid="7">
                            <p:txEl>
                              <p:pRg st="0" end="0"/>
                            </p:txEl>
                          </p:spTgt>
                        </p:tgtEl>
                      </p:cBhvr>
                    </p:animEffect>
                  </p:childTnLst>
                </p:cTn>
              </p:par>
            </p:tnLst>
          </p:tmpl>
        </p:tmplLst>
      </p:bldP>
      <p:bldP spid="3" grpId="0"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3">
                            <p:txEl>
                              <p:pRg st="0" end="0"/>
                            </p:txEl>
                          </p:spTgt>
                        </p:tgtEl>
                        <p:attrNameLst>
                          <p:attrName>style.visibility</p:attrName>
                        </p:attrNameLst>
                      </p:cBhvr>
                      <p:to>
                        <p:strVal val="visible"/>
                      </p:to>
                    </p:set>
                    <p:animEffect transition="in" filter="plus(in)">
                      <p:cBhvr>
                        <p:cTn dur="2000"/>
                        <p:tgtEl>
                          <p:spTgt spid="3">
                            <p:txEl>
                              <p:pRg st="0" end="0"/>
                            </p:txEl>
                          </p:spTgt>
                        </p:tgtEl>
                      </p:cBhvr>
                    </p:animEffect>
                  </p:childTnLst>
                </p:cTn>
              </p:par>
            </p:tnLst>
          </p:tmpl>
        </p:tmplLst>
      </p:bldP>
      <p:bldP spid="3" grpId="1"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3">
                            <p:txEl>
                              <p:pRg st="0" end="0"/>
                            </p:txEl>
                          </p:spTgt>
                        </p:tgtEl>
                        <p:attrNameLst>
                          <p:attrName>style.visibility</p:attrName>
                        </p:attrNameLst>
                      </p:cBhvr>
                      <p:to>
                        <p:strVal val="visible"/>
                      </p:to>
                    </p:set>
                    <p:animEffect transition="in" filter="plus(in)">
                      <p:cBhvr>
                        <p:cTn dur="2000"/>
                        <p:tgtEl>
                          <p:spTgt spid="3">
                            <p:txEl>
                              <p:pRg st="0" end="0"/>
                            </p:txEl>
                          </p:spTgt>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4栏内容">
    <p:spTree>
      <p:nvGrpSpPr>
        <p:cNvPr id="1" name=""/>
        <p:cNvGrpSpPr/>
        <p:nvPr/>
      </p:nvGrpSpPr>
      <p:grpSpPr>
        <a:xfrm>
          <a:off x="0" y="0"/>
          <a:ext cx="0" cy="0"/>
          <a:chOff x="0" y="0"/>
          <a:chExt cx="0" cy="0"/>
        </a:xfrm>
      </p:grpSpPr>
      <p:pic>
        <p:nvPicPr>
          <p:cNvPr id="2" name="图片 1" descr="4"/>
          <p:cNvPicPr/>
          <p:nvPr userDrawn="1"/>
        </p:nvPicPr>
        <p:blipFill>
          <a:blip r:embed="rId2"/>
          <a:stretch>
            <a:fillRect/>
          </a:stretch>
        </p:blipFill>
        <p:spPr>
          <a:xfrm>
            <a:off x="-635" y="23495"/>
            <a:ext cx="12193290" cy="6897651"/>
          </a:xfrm>
          <a:prstGeom prst="rect">
            <a:avLst/>
          </a:prstGeom>
        </p:spPr>
      </p:pic>
      <p:sp>
        <p:nvSpPr>
          <p:cNvPr id="8" name="内容占位符 7"/>
          <p:cNvSpPr>
            <a:spLocks noGrp="1"/>
          </p:cNvSpPr>
          <p:nvPr>
            <p:ph idx="14" hasCustomPrompt="1"/>
          </p:nvPr>
        </p:nvSpPr>
        <p:spPr>
          <a:xfrm>
            <a:off x="1336040" y="1300480"/>
            <a:ext cx="1738630" cy="1520190"/>
          </a:xfrm>
          <a:prstGeom prst="flowChartAlternateProcess">
            <a:avLst/>
          </a:prstGeom>
          <a:ln w="12700">
            <a:solidFill>
              <a:srgbClr val="FF5050"/>
            </a:solidFill>
          </a:ln>
        </p:spPr>
        <p:txBody>
          <a:bodyPr/>
          <a:lstStyle>
            <a:lvl1pPr algn="l" eaLnBrk="1" fontAlgn="base" latinLnBrk="0" hangingPunct="1">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r>
              <a:rPr lang="zh-CN" altLang="en-US" dirty="0"/>
              <a:t>添加图片</a:t>
            </a:r>
          </a:p>
        </p:txBody>
      </p:sp>
      <p:sp>
        <p:nvSpPr>
          <p:cNvPr id="7" name="内容占位符 6"/>
          <p:cNvSpPr>
            <a:spLocks noGrp="1"/>
          </p:cNvSpPr>
          <p:nvPr>
            <p:ph idx="13" hasCustomPrompt="1"/>
          </p:nvPr>
        </p:nvSpPr>
        <p:spPr>
          <a:xfrm>
            <a:off x="3705225" y="1300480"/>
            <a:ext cx="1739265" cy="1520825"/>
          </a:xfrm>
          <a:prstGeom prst="flowChartAlternateProcess">
            <a:avLst/>
          </a:prstGeom>
          <a:ln w="12700">
            <a:solidFill>
              <a:srgbClr val="FF5050"/>
            </a:solidFill>
          </a:ln>
        </p:spPr>
        <p:txBody>
          <a:bodyPr/>
          <a:lstStyle>
            <a:lvl1pPr>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10" name="内容占位符 9"/>
          <p:cNvSpPr>
            <a:spLocks noGrp="1"/>
          </p:cNvSpPr>
          <p:nvPr>
            <p:ph idx="15" hasCustomPrompt="1"/>
          </p:nvPr>
        </p:nvSpPr>
        <p:spPr>
          <a:xfrm>
            <a:off x="8815070" y="1300480"/>
            <a:ext cx="1750060" cy="1520190"/>
          </a:xfrm>
          <a:prstGeom prst="flowChartAlternateProcess">
            <a:avLst/>
          </a:prstGeom>
          <a:ln w="12700">
            <a:solidFill>
              <a:srgbClr val="FF5050"/>
            </a:solidFill>
          </a:ln>
        </p:spPr>
        <p:txBody>
          <a:bodyPr/>
          <a:lstStyle>
            <a:lvl1pPr>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14" name="内容占位符 13"/>
          <p:cNvSpPr>
            <a:spLocks noGrp="1"/>
          </p:cNvSpPr>
          <p:nvPr>
            <p:ph idx="19" hasCustomPrompt="1"/>
          </p:nvPr>
        </p:nvSpPr>
        <p:spPr>
          <a:xfrm>
            <a:off x="6286500" y="1300480"/>
            <a:ext cx="1746885" cy="1520825"/>
          </a:xfrm>
          <a:prstGeom prst="flowChartAlternateProcess">
            <a:avLst/>
          </a:prstGeom>
          <a:ln w="12700">
            <a:solidFill>
              <a:srgbClr val="FF5050"/>
            </a:solidFill>
          </a:ln>
        </p:spPr>
        <p:txBody>
          <a:bodyPr/>
          <a:lstStyle>
            <a:lvl1pPr>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3" name="文本占位符 2"/>
          <p:cNvSpPr>
            <a:spLocks noGrp="1"/>
          </p:cNvSpPr>
          <p:nvPr>
            <p:ph type="body" sz="quarter" idx="10"/>
          </p:nvPr>
        </p:nvSpPr>
        <p:spPr>
          <a:xfrm>
            <a:off x="1281430" y="2989580"/>
            <a:ext cx="1880870" cy="2981325"/>
          </a:xfrm>
        </p:spPr>
        <p:txBody>
          <a:bodyPr/>
          <a:lstStyle>
            <a:lvl1pPr marL="3175" indent="0" eaLnBrk="1" fontAlgn="base" latinLnBrk="0" hangingPunct="1">
              <a:lnSpc>
                <a:spcPct val="140000"/>
              </a:lnSpc>
              <a:buNone/>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4" name="文本占位符 3"/>
          <p:cNvSpPr>
            <a:spLocks noGrp="1"/>
          </p:cNvSpPr>
          <p:nvPr>
            <p:ph type="body" sz="quarter" idx="20"/>
          </p:nvPr>
        </p:nvSpPr>
        <p:spPr>
          <a:xfrm>
            <a:off x="3634740" y="2989580"/>
            <a:ext cx="1880870" cy="2981325"/>
          </a:xfrm>
        </p:spPr>
        <p:txBody>
          <a:bodyPr/>
          <a:lstStyle>
            <a:lvl1pPr marL="3175" marR="0" lvl="0" indent="0" algn="l" rtl="0" eaLnBrk="1" fontAlgn="base" latinLnBrk="0" hangingPunct="1">
              <a:lnSpc>
                <a:spcPct val="140000"/>
              </a:lnSpc>
              <a:spcBef>
                <a:spcPts val="0"/>
              </a:spcBef>
              <a:spcAft>
                <a:spcPts val="0"/>
              </a:spcAft>
              <a:buClr>
                <a:schemeClr val="tx1"/>
              </a:buClr>
              <a:buSzPct val="76000"/>
              <a:buFont typeface="Wingdings" panose="05000000000000000000" pitchFamily="2" charset="2"/>
              <a:buNone/>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5" name="文本占位符 4"/>
          <p:cNvSpPr>
            <a:spLocks noGrp="1"/>
          </p:cNvSpPr>
          <p:nvPr>
            <p:ph type="body" sz="quarter" idx="21"/>
          </p:nvPr>
        </p:nvSpPr>
        <p:spPr>
          <a:xfrm>
            <a:off x="6219825" y="2989580"/>
            <a:ext cx="1880870" cy="2981325"/>
          </a:xfrm>
        </p:spPr>
        <p:txBody>
          <a:bodyPr/>
          <a:lstStyle>
            <a:lvl1pPr marL="3175" indent="0">
              <a:lnSpc>
                <a:spcPct val="140000"/>
              </a:lnSpc>
              <a:buNone/>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9" name="文本占位符 8"/>
          <p:cNvSpPr>
            <a:spLocks noGrp="1"/>
          </p:cNvSpPr>
          <p:nvPr>
            <p:ph type="body" sz="quarter" idx="22"/>
          </p:nvPr>
        </p:nvSpPr>
        <p:spPr>
          <a:xfrm>
            <a:off x="8749665" y="2989580"/>
            <a:ext cx="1880870" cy="2981325"/>
          </a:xfrm>
        </p:spPr>
        <p:txBody>
          <a:bodyPr/>
          <a:lstStyle>
            <a:lvl1pPr marL="3175" indent="0">
              <a:lnSpc>
                <a:spcPct val="140000"/>
              </a:lnSpc>
              <a:buNone/>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2" name="标题 11"/>
          <p:cNvSpPr>
            <a:spLocks noGrp="1"/>
          </p:cNvSpPr>
          <p:nvPr>
            <p:ph type="title"/>
          </p:nvPr>
        </p:nvSpPr>
        <p:spPr>
          <a:xfrm>
            <a:off x="755015" y="467360"/>
            <a:ext cx="10681335" cy="440055"/>
          </a:xfrm>
        </p:spPr>
        <p:txBody>
          <a:bodyPr/>
          <a:lstStyle/>
          <a:p>
            <a:endParaRPr lang="zh-CN" altLang="en-US"/>
          </a:p>
        </p:txBody>
      </p:sp>
      <p:sp>
        <p:nvSpPr>
          <p:cNvPr id="11" name="矩形 10"/>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nodePh="1">
                                  <p:stCondLst>
                                    <p:cond delay="0"/>
                                  </p:stCondLst>
                                  <p:endCondLst>
                                    <p:cond evt="begin" delay="0">
                                      <p:tn val="15"/>
                                    </p:cond>
                                  </p:end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nodePh="1">
                                  <p:stCondLst>
                                    <p:cond delay="0"/>
                                  </p:stCondLst>
                                  <p:endCondLst>
                                    <p:cond evt="begin" delay="0">
                                      <p:tn val="20"/>
                                    </p:cond>
                                  </p:end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linds(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lvl="1">
            <p:tnLst>
              <p:par>
                <p:cTn presetID="21" presetClass="entr" presetSubtype="1" fill="hold" nodeType="clickEffect">
                  <p:stCondLst>
                    <p:cond delay="0"/>
                  </p:st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wheel(1)">
                      <p:cBhvr>
                        <p:cTn dur="2000"/>
                        <p:tgtEl>
                          <p:spTgt spid="8">
                            <p:txEl>
                              <p:pRg st="0" end="0"/>
                            </p:txEl>
                          </p:spTgt>
                        </p:tgtEl>
                      </p:cBhvr>
                    </p:animEffect>
                  </p:childTnLst>
                </p:cTn>
              </p:par>
            </p:tnLst>
          </p:tmpl>
        </p:tmplLst>
      </p:bldP>
      <p:bldP spid="8" grpId="1" build="p" animBg="1">
        <p:tmplLst>
          <p:tmpl lvl="1">
            <p:tnLst>
              <p:par>
                <p:cTn presetID="3" presetClass="entr" presetSubtype="10" fill="hold" nodeType="clickEffect">
                  <p:stCondLst>
                    <p:cond delay="0"/>
                  </p:st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blinds(horizontal)">
                      <p:cBhvr>
                        <p:cTn dur="500"/>
                        <p:tgtEl>
                          <p:spTgt spid="8">
                            <p:txEl>
                              <p:pRg st="0" end="0"/>
                            </p:txEl>
                          </p:spTgt>
                        </p:tgtEl>
                      </p:cBhvr>
                    </p:animEffect>
                  </p:childTnLst>
                </p:cTn>
              </p:par>
            </p:tnLst>
          </p:tmpl>
        </p:tmplLst>
      </p:bldP>
      <p:bldP spid="3"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3">
                            <p:txEl>
                              <p:pRg st="0" end="0"/>
                            </p:txEl>
                          </p:spTgt>
                        </p:tgtEl>
                        <p:attrNameLst>
                          <p:attrName>style.visibility</p:attrName>
                        </p:attrNameLst>
                      </p:cBhvr>
                      <p:to>
                        <p:strVal val="visible"/>
                      </p:to>
                    </p:set>
                    <p:animEffect transition="in" filter="blinds(horizontal)">
                      <p:cBhvr>
                        <p:cTn dur="500"/>
                        <p:tgtEl>
                          <p:spTgt spid="3">
                            <p:txEl>
                              <p:pRg st="0" end="0"/>
                            </p:txEl>
                          </p:spTgt>
                        </p:tgtEl>
                      </p:cBhvr>
                    </p:animEffect>
                  </p:childTnLst>
                </p:cTn>
              </p:par>
            </p:tnLst>
          </p:tmpl>
        </p:tmplLst>
      </p:bldP>
      <p:bldP spid="4"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4">
                            <p:txEl>
                              <p:pRg st="0" end="0"/>
                            </p:txEl>
                          </p:spTgt>
                        </p:tgtEl>
                        <p:attrNameLst>
                          <p:attrName>style.visibility</p:attrName>
                        </p:attrNameLst>
                      </p:cBhvr>
                      <p:to>
                        <p:strVal val="visible"/>
                      </p:to>
                    </p:set>
                    <p:animEffect transition="in" filter="blinds(horizontal)">
                      <p:cBhvr>
                        <p:cTn dur="500"/>
                        <p:tgtEl>
                          <p:spTgt spid="4">
                            <p:txEl>
                              <p:pRg st="0" end="0"/>
                            </p:txEl>
                          </p:spTgt>
                        </p:tgtEl>
                      </p:cBhvr>
                    </p:animEffect>
                  </p:childTnLst>
                </p:cTn>
              </p:par>
            </p:tnLst>
          </p:tmpl>
        </p:tmplLst>
      </p:bldP>
      <p:bldP spid="5"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5">
                            <p:txEl>
                              <p:pRg st="0" end="0"/>
                            </p:txEl>
                          </p:spTgt>
                        </p:tgtEl>
                        <p:attrNameLst>
                          <p:attrName>style.visibility</p:attrName>
                        </p:attrNameLst>
                      </p:cBhvr>
                      <p:to>
                        <p:strVal val="visible"/>
                      </p:to>
                    </p:set>
                    <p:animEffect transition="in" filter="blinds(horizontal)">
                      <p:cBhvr>
                        <p:cTn dur="500"/>
                        <p:tgtEl>
                          <p:spTgt spid="5">
                            <p:txEl>
                              <p:pRg st="0" end="0"/>
                            </p:txEl>
                          </p:spTgt>
                        </p:tgtEl>
                      </p:cBhvr>
                    </p:animEffect>
                  </p:childTnLst>
                </p:cTn>
              </p:par>
            </p:tnLst>
          </p:tmpl>
        </p:tmplLst>
      </p:bldP>
      <p:bldP spid="9"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blinds(horizontal)">
                      <p:cBhvr>
                        <p:cTn dur="500"/>
                        <p:tgtEl>
                          <p:spTgt spid="9">
                            <p:txEl>
                              <p:pRg st="0" end="0"/>
                            </p:txEl>
                          </p:spTgt>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标题+内容">
    <p:spTree>
      <p:nvGrpSpPr>
        <p:cNvPr id="1" name=""/>
        <p:cNvGrpSpPr/>
        <p:nvPr/>
      </p:nvGrpSpPr>
      <p:grpSpPr>
        <a:xfrm>
          <a:off x="0" y="0"/>
          <a:ext cx="0" cy="0"/>
          <a:chOff x="0" y="0"/>
          <a:chExt cx="0" cy="0"/>
        </a:xfrm>
      </p:grpSpPr>
      <p:pic>
        <p:nvPicPr>
          <p:cNvPr id="12" name="图片 11" descr="4"/>
          <p:cNvPicPr/>
          <p:nvPr userDrawn="1"/>
        </p:nvPicPr>
        <p:blipFill>
          <a:blip r:embed="rId2"/>
          <a:stretch>
            <a:fillRect/>
          </a:stretch>
        </p:blipFill>
        <p:spPr>
          <a:xfrm>
            <a:off x="-635" y="2349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7172" name="타원 14@|1FFC:16777215|FBC:16777215|LFC:16777215|LBC:16777215"/>
          <p:cNvSpPr>
            <a:spLocks noChangeArrowheads="1"/>
          </p:cNvSpPr>
          <p:nvPr userDrawn="1"/>
        </p:nvSpPr>
        <p:spPr bwMode="auto">
          <a:xfrm>
            <a:off x="4242753" y="1815783"/>
            <a:ext cx="3225800" cy="3225800"/>
          </a:xfrm>
          <a:prstGeom prst="ellipse">
            <a:avLst/>
          </a:prstGeom>
          <a:solidFill>
            <a:srgbClr val="FF7C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원형 18@|1FFC:14657585|FBC:16777215|LFC:16777215|LBC:16777215"/>
          <p:cNvSpPr/>
          <p:nvPr userDrawn="1"/>
        </p:nvSpPr>
        <p:spPr bwMode="auto">
          <a:xfrm>
            <a:off x="4405630" y="1979613"/>
            <a:ext cx="2900363" cy="2900362"/>
          </a:xfrm>
          <a:custGeom>
            <a:avLst/>
            <a:gdLst>
              <a:gd name="T0" fmla="*/ 5 w 2900443"/>
              <a:gd name="T1" fmla="*/ 1453944 h 2900442"/>
              <a:gd name="T2" fmla="*/ 423419 w 2900443"/>
              <a:gd name="T3" fmla="*/ 426078 h 2900442"/>
              <a:gd name="T4" fmla="*/ 1450182 w 2900443"/>
              <a:gd name="T5" fmla="*/ -1 h 2900442"/>
              <a:gd name="T6" fmla="*/ 1450182 w 2900443"/>
              <a:gd name="T7" fmla="*/ 1450181 h 2900442"/>
              <a:gd name="T8" fmla="*/ 5 w 2900443"/>
              <a:gd name="T9" fmla="*/ 1453944 h 2900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0443" h="2900442">
                <a:moveTo>
                  <a:pt x="5" y="1453984"/>
                </a:moveTo>
                <a:cubicBezTo>
                  <a:pt x="-995" y="1068710"/>
                  <a:pt x="151354" y="698874"/>
                  <a:pt x="423431" y="426090"/>
                </a:cubicBezTo>
                <a:cubicBezTo>
                  <a:pt x="695508" y="153307"/>
                  <a:pt x="1064948" y="-1"/>
                  <a:pt x="1450222" y="-1"/>
                </a:cubicBezTo>
                <a:lnTo>
                  <a:pt x="1450222" y="1450221"/>
                </a:lnTo>
                <a:lnTo>
                  <a:pt x="5" y="1453984"/>
                </a:ln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원형 19@|1FFC:1554685|FBC:16777215|LFC:16777215|LBC:16777215"/>
          <p:cNvSpPr/>
          <p:nvPr userDrawn="1"/>
        </p:nvSpPr>
        <p:spPr bwMode="auto">
          <a:xfrm>
            <a:off x="4405630" y="1978343"/>
            <a:ext cx="2900363" cy="2900362"/>
          </a:xfrm>
          <a:custGeom>
            <a:avLst/>
            <a:gdLst>
              <a:gd name="T0" fmla="*/ 1450004 w 2900443"/>
              <a:gd name="T1" fmla="*/ 0 h 2900442"/>
              <a:gd name="T2" fmla="*/ 2900363 w 2900443"/>
              <a:gd name="T3" fmla="*/ 1449556 h 2900442"/>
              <a:gd name="T4" fmla="*/ 1450182 w 2900443"/>
              <a:gd name="T5" fmla="*/ 1450181 h 2900442"/>
              <a:gd name="T6" fmla="*/ 1450004 w 2900443"/>
              <a:gd name="T7" fmla="*/ 0 h 2900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0443" h="2900442">
                <a:moveTo>
                  <a:pt x="1450044" y="0"/>
                </a:moveTo>
                <a:cubicBezTo>
                  <a:pt x="2250805" y="-98"/>
                  <a:pt x="2900098" y="648836"/>
                  <a:pt x="2900443" y="1449596"/>
                </a:cubicBezTo>
                <a:lnTo>
                  <a:pt x="1450222" y="1450221"/>
                </a:lnTo>
                <a:cubicBezTo>
                  <a:pt x="1450163" y="966814"/>
                  <a:pt x="1450103" y="483407"/>
                  <a:pt x="1450044" y="0"/>
                </a:cubicBez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75" name="원형 20@|1FFC:4308095|FBC:16777215|LFC:16777215|LBC:16777215"/>
          <p:cNvSpPr/>
          <p:nvPr userDrawn="1"/>
        </p:nvSpPr>
        <p:spPr bwMode="auto">
          <a:xfrm flipV="1">
            <a:off x="4405630" y="1998663"/>
            <a:ext cx="2900363" cy="2909887"/>
          </a:xfrm>
          <a:custGeom>
            <a:avLst/>
            <a:gdLst>
              <a:gd name="T0" fmla="*/ 2 w 2900443"/>
              <a:gd name="T1" fmla="*/ 1457359 h 2909669"/>
              <a:gd name="T2" fmla="*/ 424444 w 2900443"/>
              <a:gd name="T3" fmla="*/ 426447 h 2909669"/>
              <a:gd name="T4" fmla="*/ 1456363 w 2900443"/>
              <a:gd name="T5" fmla="*/ 12 h 2909669"/>
              <a:gd name="T6" fmla="*/ 1450182 w 2900443"/>
              <a:gd name="T7" fmla="*/ 1454944 h 2909669"/>
              <a:gd name="T8" fmla="*/ 2 w 2900443"/>
              <a:gd name="T9" fmla="*/ 1457359 h 29096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0443" h="2909669">
                <a:moveTo>
                  <a:pt x="2" y="1457250"/>
                </a:moveTo>
                <a:cubicBezTo>
                  <a:pt x="-638" y="1070716"/>
                  <a:pt x="152083" y="699817"/>
                  <a:pt x="424456" y="426415"/>
                </a:cubicBezTo>
                <a:cubicBezTo>
                  <a:pt x="697965" y="151874"/>
                  <a:pt x="1069492" y="-1642"/>
                  <a:pt x="1456403" y="12"/>
                </a:cubicBezTo>
                <a:cubicBezTo>
                  <a:pt x="1454343" y="484953"/>
                  <a:pt x="1452282" y="969894"/>
                  <a:pt x="1450222" y="1454835"/>
                </a:cubicBezTo>
                <a:lnTo>
                  <a:pt x="2" y="1457250"/>
                </a:ln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76" name="원형 21@|1FFC:2381804|FBC:16777215|LFC:16777215|LBC:16777215"/>
          <p:cNvSpPr/>
          <p:nvPr userDrawn="1"/>
        </p:nvSpPr>
        <p:spPr bwMode="auto">
          <a:xfrm flipV="1">
            <a:off x="4405630" y="1998345"/>
            <a:ext cx="2900363" cy="2909888"/>
          </a:xfrm>
          <a:custGeom>
            <a:avLst/>
            <a:gdLst>
              <a:gd name="T0" fmla="*/ 1456177 w 2900443"/>
              <a:gd name="T1" fmla="*/ 12 h 2909669"/>
              <a:gd name="T2" fmla="*/ 2900362 w 2900443"/>
              <a:gd name="T3" fmla="*/ 1456588 h 2909669"/>
              <a:gd name="T4" fmla="*/ 1450182 w 2900443"/>
              <a:gd name="T5" fmla="*/ 1454945 h 2909669"/>
              <a:gd name="T6" fmla="*/ 1456177 w 2900443"/>
              <a:gd name="T7" fmla="*/ 12 h 29096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0443" h="2909669">
                <a:moveTo>
                  <a:pt x="1456217" y="12"/>
                </a:moveTo>
                <a:cubicBezTo>
                  <a:pt x="2255444" y="3327"/>
                  <a:pt x="2901345" y="654702"/>
                  <a:pt x="2900442" y="1456478"/>
                </a:cubicBezTo>
                <a:lnTo>
                  <a:pt x="1450222" y="1454835"/>
                </a:lnTo>
                <a:cubicBezTo>
                  <a:pt x="1452220" y="969894"/>
                  <a:pt x="1454219" y="484953"/>
                  <a:pt x="1456217" y="12"/>
                </a:cubicBez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177" name="직선 연결선 22@|9FFC:0|FBC:0|LFC:16777215|LBC:16777215"/>
          <p:cNvCxnSpPr>
            <a:cxnSpLocks noChangeShapeType="1"/>
          </p:cNvCxnSpPr>
          <p:nvPr userDrawn="1"/>
        </p:nvCxnSpPr>
        <p:spPr bwMode="auto">
          <a:xfrm rot="5400000">
            <a:off x="4376420" y="3435350"/>
            <a:ext cx="2959100" cy="0"/>
          </a:xfrm>
          <a:prstGeom prst="line">
            <a:avLst/>
          </a:prstGeom>
          <a:noFill/>
          <a:ln w="25400">
            <a:solidFill>
              <a:srgbClr val="FFFFFF"/>
            </a:solidFill>
            <a:round/>
          </a:ln>
          <a:extLst>
            <a:ext uri="{909E8E84-426E-40DD-AFC4-6F175D3DCCD1}">
              <a14:hiddenFill xmlns:a14="http://schemas.microsoft.com/office/drawing/2010/main">
                <a:noFill/>
              </a14:hiddenFill>
            </a:ext>
          </a:extLst>
        </p:spPr>
      </p:cxnSp>
      <p:sp>
        <p:nvSpPr>
          <p:cNvPr id="10" name="文本占位符 9"/>
          <p:cNvSpPr>
            <a:spLocks noGrp="1"/>
          </p:cNvSpPr>
          <p:nvPr>
            <p:ph type="body" sz="quarter" idx="10"/>
          </p:nvPr>
        </p:nvSpPr>
        <p:spPr>
          <a:xfrm>
            <a:off x="755015" y="2101850"/>
            <a:ext cx="3250565" cy="1247775"/>
          </a:xfrm>
        </p:spPr>
        <p:txBody>
          <a:bodyPr/>
          <a:lstStyle>
            <a:lvl1pPr marL="3175" indent="0" eaLnBrk="1" fontAlgn="base" latinLnBrk="0" hangingPunct="1">
              <a:lnSpc>
                <a:spcPct val="140000"/>
              </a:lnSpc>
              <a:buNone/>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13" name="文本占位符 12"/>
          <p:cNvSpPr>
            <a:spLocks noGrp="1"/>
          </p:cNvSpPr>
          <p:nvPr>
            <p:ph type="body" sz="quarter" idx="14"/>
          </p:nvPr>
        </p:nvSpPr>
        <p:spPr>
          <a:xfrm>
            <a:off x="7752080" y="2101850"/>
            <a:ext cx="3250565" cy="1247775"/>
          </a:xfrm>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cxnSp>
        <p:nvCxnSpPr>
          <p:cNvPr id="15" name="직선 연결선 23@|9FFC:0|FBC:0|LFC:16777215|LBC:16777215"/>
          <p:cNvCxnSpPr>
            <a:cxnSpLocks noChangeShapeType="1"/>
          </p:cNvCxnSpPr>
          <p:nvPr userDrawn="1"/>
        </p:nvCxnSpPr>
        <p:spPr bwMode="auto">
          <a:xfrm flipH="1" flipV="1">
            <a:off x="4408805" y="3448368"/>
            <a:ext cx="2897188" cy="9525"/>
          </a:xfrm>
          <a:prstGeom prst="line">
            <a:avLst/>
          </a:prstGeom>
          <a:noFill/>
          <a:ln w="25400">
            <a:solidFill>
              <a:srgbClr val="FFFFFF"/>
            </a:solidFill>
            <a:round/>
          </a:ln>
          <a:extLst>
            <a:ext uri="{909E8E84-426E-40DD-AFC4-6F175D3DCCD1}">
              <a14:hiddenFill xmlns:a14="http://schemas.microsoft.com/office/drawing/2010/main">
                <a:noFill/>
              </a14:hiddenFill>
            </a:ext>
          </a:extLst>
        </p:spPr>
      </p:cxnSp>
      <p:cxnSp>
        <p:nvCxnSpPr>
          <p:cNvPr id="16" name="직선 연결선 23@|9FFC:0|FBC:0|LFC:16777215|LBC:16777215"/>
          <p:cNvCxnSpPr>
            <a:cxnSpLocks noChangeShapeType="1"/>
          </p:cNvCxnSpPr>
          <p:nvPr userDrawn="1"/>
        </p:nvCxnSpPr>
        <p:spPr bwMode="auto">
          <a:xfrm flipH="1" flipV="1">
            <a:off x="854075" y="3457893"/>
            <a:ext cx="2897188" cy="9525"/>
          </a:xfrm>
          <a:prstGeom prst="line">
            <a:avLst/>
          </a:prstGeom>
          <a:noFill/>
          <a:ln w="25400">
            <a:solidFill>
              <a:srgbClr val="FF5050"/>
            </a:solidFill>
            <a:round/>
          </a:ln>
          <a:extLst>
            <a:ext uri="{909E8E84-426E-40DD-AFC4-6F175D3DCCD1}">
              <a14:hiddenFill xmlns:a14="http://schemas.microsoft.com/office/drawing/2010/main">
                <a:noFill/>
              </a14:hiddenFill>
            </a:ext>
          </a:extLst>
        </p:spPr>
      </p:cxnSp>
      <p:cxnSp>
        <p:nvCxnSpPr>
          <p:cNvPr id="17" name="직선 연결선 23@|9FFC:0|FBC:0|LFC:16777215|LBC:16777215"/>
          <p:cNvCxnSpPr>
            <a:cxnSpLocks noChangeShapeType="1"/>
          </p:cNvCxnSpPr>
          <p:nvPr userDrawn="1"/>
        </p:nvCxnSpPr>
        <p:spPr bwMode="auto">
          <a:xfrm flipH="1" flipV="1">
            <a:off x="7861300" y="3467418"/>
            <a:ext cx="2897188" cy="9525"/>
          </a:xfrm>
          <a:prstGeom prst="line">
            <a:avLst/>
          </a:prstGeom>
          <a:noFill/>
          <a:ln w="25400">
            <a:solidFill>
              <a:srgbClr val="FF5050"/>
            </a:solidFill>
            <a:round/>
          </a:ln>
          <a:extLst>
            <a:ext uri="{909E8E84-426E-40DD-AFC4-6F175D3DCCD1}">
              <a14:hiddenFill xmlns:a14="http://schemas.microsoft.com/office/drawing/2010/main">
                <a:noFill/>
              </a14:hiddenFill>
            </a:ext>
          </a:extLst>
        </p:spPr>
      </p:cxnSp>
      <p:sp>
        <p:nvSpPr>
          <p:cNvPr id="19" name="文本占位符 18"/>
          <p:cNvSpPr>
            <a:spLocks noGrp="1"/>
          </p:cNvSpPr>
          <p:nvPr>
            <p:ph type="body" sz="quarter" idx="16"/>
          </p:nvPr>
        </p:nvSpPr>
        <p:spPr>
          <a:xfrm>
            <a:off x="755015" y="4105275"/>
            <a:ext cx="3250565" cy="1247775"/>
          </a:xfrm>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21" name="文本占位符 20"/>
          <p:cNvSpPr>
            <a:spLocks noGrp="1"/>
          </p:cNvSpPr>
          <p:nvPr>
            <p:ph type="body" sz="quarter" idx="18"/>
          </p:nvPr>
        </p:nvSpPr>
        <p:spPr>
          <a:xfrm>
            <a:off x="7752080" y="4105275"/>
            <a:ext cx="3250565" cy="1247775"/>
          </a:xfrm>
        </p:spPr>
        <p:txBody>
          <a:bodyPr/>
          <a:lstStyle>
            <a:lvl1pPr marL="3175" indent="0" eaLnBrk="1" fontAlgn="base" latinLnBrk="0" hangingPunct="1">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22" name="文本占位符 21"/>
          <p:cNvSpPr>
            <a:spLocks noGrp="1"/>
          </p:cNvSpPr>
          <p:nvPr>
            <p:ph type="body" sz="half" idx="13" hasCustomPrompt="1"/>
          </p:nvPr>
        </p:nvSpPr>
        <p:spPr>
          <a:xfrm>
            <a:off x="755015" y="1614170"/>
            <a:ext cx="1378585" cy="384175"/>
          </a:xfrm>
        </p:spPr>
        <p:txBody>
          <a:bodyPr/>
          <a:lstStyle>
            <a:lvl1pPr marL="0" indent="0" algn="ctr">
              <a:buNone/>
              <a:defRPr sz="2000">
                <a:solidFill>
                  <a:schemeClr val="tx1">
                    <a:lumMod val="50000"/>
                    <a:lumOff val="50000"/>
                  </a:schemeClr>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25" name="文本占位符 24"/>
          <p:cNvSpPr>
            <a:spLocks noGrp="1"/>
          </p:cNvSpPr>
          <p:nvPr>
            <p:ph type="body" sz="half" idx="21" hasCustomPrompt="1"/>
          </p:nvPr>
        </p:nvSpPr>
        <p:spPr>
          <a:xfrm>
            <a:off x="7752080" y="1614805"/>
            <a:ext cx="1378585" cy="384175"/>
          </a:xfrm>
        </p:spPr>
        <p:txBody>
          <a:bodyPr/>
          <a:lstStyle>
            <a:lvl1pPr marL="0" indent="0" algn="ctr">
              <a:buNone/>
              <a:defRPr kumimoji="0" lang="zh-CN" altLang="en-US" sz="2000" b="0" i="0" u="none" strike="noStrike" kern="1200" cap="none" spc="0" normalizeH="0" baseline="0" noProof="1" smtClean="0">
                <a:solidFill>
                  <a:schemeClr val="tx1">
                    <a:lumMod val="50000"/>
                    <a:lumOff val="50000"/>
                  </a:schemeClr>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28" name="文本占位符 27"/>
          <p:cNvSpPr>
            <a:spLocks noGrp="1"/>
          </p:cNvSpPr>
          <p:nvPr>
            <p:ph type="body" sz="half" idx="24" hasCustomPrompt="1"/>
          </p:nvPr>
        </p:nvSpPr>
        <p:spPr>
          <a:xfrm>
            <a:off x="755015" y="3636645"/>
            <a:ext cx="1378585" cy="384175"/>
          </a:xfrm>
        </p:spPr>
        <p:txBody>
          <a:bodyPr/>
          <a:lstStyle>
            <a:lvl1pPr marL="0" indent="0" algn="ctr">
              <a:buNone/>
              <a:defRPr kumimoji="0" lang="zh-CN" altLang="en-US" sz="2000" b="0" i="0" u="none" strike="noStrike" kern="1200" cap="none" spc="0" normalizeH="0" baseline="0" noProof="1" smtClean="0">
                <a:solidFill>
                  <a:schemeClr val="tx1">
                    <a:lumMod val="50000"/>
                    <a:lumOff val="50000"/>
                  </a:schemeClr>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29" name="文本占位符 28"/>
          <p:cNvSpPr>
            <a:spLocks noGrp="1"/>
          </p:cNvSpPr>
          <p:nvPr>
            <p:ph type="body" sz="half" idx="22" hasCustomPrompt="1"/>
          </p:nvPr>
        </p:nvSpPr>
        <p:spPr>
          <a:xfrm>
            <a:off x="7752080" y="3636645"/>
            <a:ext cx="1378585" cy="384175"/>
          </a:xfrm>
        </p:spPr>
        <p:txBody>
          <a:bodyPr/>
          <a:lstStyle>
            <a:lvl1pPr marL="0" indent="0" algn="ctr">
              <a:buNone/>
              <a:defRPr kumimoji="0" lang="zh-CN" altLang="en-US" sz="2000" b="0" i="0" u="none" strike="noStrike" kern="1200" cap="none" spc="0" normalizeH="0" baseline="0" noProof="1" smtClean="0">
                <a:solidFill>
                  <a:schemeClr val="tx1">
                    <a:lumMod val="50000"/>
                    <a:lumOff val="50000"/>
                  </a:schemeClr>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4" name="矩形 3"/>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文本占位符 2"/>
          <p:cNvSpPr>
            <a:spLocks noGrp="1"/>
          </p:cNvSpPr>
          <p:nvPr>
            <p:ph type="body" sz="half" idx="25" hasCustomPrompt="1"/>
          </p:nvPr>
        </p:nvSpPr>
        <p:spPr>
          <a:xfrm>
            <a:off x="4726305" y="2678430"/>
            <a:ext cx="1005840" cy="384175"/>
          </a:xfr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标题</a:t>
            </a:r>
          </a:p>
        </p:txBody>
      </p:sp>
      <p:sp>
        <p:nvSpPr>
          <p:cNvPr id="5" name="文本占位符 4"/>
          <p:cNvSpPr>
            <a:spLocks noGrp="1"/>
          </p:cNvSpPr>
          <p:nvPr>
            <p:ph type="body" sz="half" idx="26" hasCustomPrompt="1"/>
          </p:nvPr>
        </p:nvSpPr>
        <p:spPr>
          <a:xfrm>
            <a:off x="6078220" y="2678430"/>
            <a:ext cx="1005840" cy="384175"/>
          </a:xfr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标题</a:t>
            </a:r>
          </a:p>
        </p:txBody>
      </p:sp>
      <p:sp>
        <p:nvSpPr>
          <p:cNvPr id="9" name="文本占位符 8"/>
          <p:cNvSpPr>
            <a:spLocks noGrp="1"/>
          </p:cNvSpPr>
          <p:nvPr>
            <p:ph type="body" sz="half" idx="27" hasCustomPrompt="1"/>
          </p:nvPr>
        </p:nvSpPr>
        <p:spPr>
          <a:xfrm>
            <a:off x="4726305" y="3848735"/>
            <a:ext cx="1005840" cy="384175"/>
          </a:xfr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标题</a:t>
            </a:r>
          </a:p>
        </p:txBody>
      </p:sp>
      <p:sp>
        <p:nvSpPr>
          <p:cNvPr id="11" name="文本占位符 10"/>
          <p:cNvSpPr>
            <a:spLocks noGrp="1"/>
          </p:cNvSpPr>
          <p:nvPr>
            <p:ph type="body" sz="half" idx="28" hasCustomPrompt="1"/>
          </p:nvPr>
        </p:nvSpPr>
        <p:spPr>
          <a:xfrm>
            <a:off x="6078220" y="3848735"/>
            <a:ext cx="1005840" cy="384175"/>
          </a:xfrm>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175"/>
                                        </p:tgtEl>
                                        <p:attrNameLst>
                                          <p:attrName>style.visibility</p:attrName>
                                        </p:attrNameLst>
                                      </p:cBhvr>
                                      <p:to>
                                        <p:strVal val="visible"/>
                                      </p:to>
                                    </p:set>
                                    <p:anim calcmode="lin" valueType="num">
                                      <p:cBhvr>
                                        <p:cTn id="19" dur="1000" fill="hold"/>
                                        <p:tgtEl>
                                          <p:spTgt spid="7175"/>
                                        </p:tgtEl>
                                        <p:attrNameLst>
                                          <p:attrName>ppt_w</p:attrName>
                                        </p:attrNameLst>
                                      </p:cBhvr>
                                      <p:tavLst>
                                        <p:tav tm="0">
                                          <p:val>
                                            <p:fltVal val="0"/>
                                          </p:val>
                                        </p:tav>
                                        <p:tav tm="100000">
                                          <p:val>
                                            <p:strVal val="#ppt_w"/>
                                          </p:val>
                                        </p:tav>
                                      </p:tavLst>
                                    </p:anim>
                                    <p:anim calcmode="lin" valueType="num">
                                      <p:cBhvr>
                                        <p:cTn id="20" dur="1000" fill="hold"/>
                                        <p:tgtEl>
                                          <p:spTgt spid="7175"/>
                                        </p:tgtEl>
                                        <p:attrNameLst>
                                          <p:attrName>ppt_h</p:attrName>
                                        </p:attrNameLst>
                                      </p:cBhvr>
                                      <p:tavLst>
                                        <p:tav tm="0">
                                          <p:val>
                                            <p:fltVal val="0"/>
                                          </p:val>
                                        </p:tav>
                                        <p:tav tm="100000">
                                          <p:val>
                                            <p:strVal val="#ppt_h"/>
                                          </p:val>
                                        </p:tav>
                                      </p:tavLst>
                                    </p:anim>
                                    <p:anim calcmode="lin" valueType="num">
                                      <p:cBhvr>
                                        <p:cTn id="21" dur="1000" fill="hold"/>
                                        <p:tgtEl>
                                          <p:spTgt spid="7175"/>
                                        </p:tgtEl>
                                        <p:attrNameLst>
                                          <p:attrName>style.rotation</p:attrName>
                                        </p:attrNameLst>
                                      </p:cBhvr>
                                      <p:tavLst>
                                        <p:tav tm="0">
                                          <p:val>
                                            <p:fltVal val="90"/>
                                          </p:val>
                                        </p:tav>
                                        <p:tav tm="100000">
                                          <p:val>
                                            <p:fltVal val="0"/>
                                          </p:val>
                                        </p:tav>
                                      </p:tavLst>
                                    </p:anim>
                                    <p:animEffect transition="in" filter="fade">
                                      <p:cBhvr>
                                        <p:cTn id="22" dur="1000"/>
                                        <p:tgtEl>
                                          <p:spTgt spid="717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176"/>
                                        </p:tgtEl>
                                        <p:attrNameLst>
                                          <p:attrName>style.visibility</p:attrName>
                                        </p:attrNameLst>
                                      </p:cBhvr>
                                      <p:to>
                                        <p:strVal val="visible"/>
                                      </p:to>
                                    </p:set>
                                    <p:anim calcmode="lin" valueType="num">
                                      <p:cBhvr>
                                        <p:cTn id="25" dur="1000" fill="hold"/>
                                        <p:tgtEl>
                                          <p:spTgt spid="7176"/>
                                        </p:tgtEl>
                                        <p:attrNameLst>
                                          <p:attrName>ppt_w</p:attrName>
                                        </p:attrNameLst>
                                      </p:cBhvr>
                                      <p:tavLst>
                                        <p:tav tm="0">
                                          <p:val>
                                            <p:fltVal val="0"/>
                                          </p:val>
                                        </p:tav>
                                        <p:tav tm="100000">
                                          <p:val>
                                            <p:strVal val="#ppt_w"/>
                                          </p:val>
                                        </p:tav>
                                      </p:tavLst>
                                    </p:anim>
                                    <p:anim calcmode="lin" valueType="num">
                                      <p:cBhvr>
                                        <p:cTn id="26" dur="1000" fill="hold"/>
                                        <p:tgtEl>
                                          <p:spTgt spid="7176"/>
                                        </p:tgtEl>
                                        <p:attrNameLst>
                                          <p:attrName>ppt_h</p:attrName>
                                        </p:attrNameLst>
                                      </p:cBhvr>
                                      <p:tavLst>
                                        <p:tav tm="0">
                                          <p:val>
                                            <p:fltVal val="0"/>
                                          </p:val>
                                        </p:tav>
                                        <p:tav tm="100000">
                                          <p:val>
                                            <p:strVal val="#ppt_h"/>
                                          </p:val>
                                        </p:tav>
                                      </p:tavLst>
                                    </p:anim>
                                    <p:anim calcmode="lin" valueType="num">
                                      <p:cBhvr>
                                        <p:cTn id="27" dur="1000" fill="hold"/>
                                        <p:tgtEl>
                                          <p:spTgt spid="7176"/>
                                        </p:tgtEl>
                                        <p:attrNameLst>
                                          <p:attrName>style.rotation</p:attrName>
                                        </p:attrNameLst>
                                      </p:cBhvr>
                                      <p:tavLst>
                                        <p:tav tm="0">
                                          <p:val>
                                            <p:fltVal val="90"/>
                                          </p:val>
                                        </p:tav>
                                        <p:tav tm="100000">
                                          <p:val>
                                            <p:fltVal val="0"/>
                                          </p:val>
                                        </p:tav>
                                      </p:tavLst>
                                    </p:anim>
                                    <p:animEffect transition="in" filter="fade">
                                      <p:cBhvr>
                                        <p:cTn id="28" dur="1000"/>
                                        <p:tgtEl>
                                          <p:spTgt spid="7176"/>
                                        </p:tgtEl>
                                      </p:cBhvr>
                                    </p:animEffect>
                                  </p:childTnLst>
                                </p:cTn>
                              </p:par>
                              <p:par>
                                <p:cTn id="29" presetID="3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blinds(horizontal)">
                                      <p:cBhvr>
                                        <p:cTn id="45" dur="500"/>
                                        <p:tgtEl>
                                          <p:spTgt spid="22">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nodePh="1">
                                  <p:stCondLst>
                                    <p:cond delay="0"/>
                                  </p:stCondLst>
                                  <p:endCondLst>
                                    <p:cond evt="begin" delay="0">
                                      <p:tn val="48"/>
                                    </p:cond>
                                  </p:endCondLst>
                                  <p:childTnLst>
                                    <p:set>
                                      <p:cBhvr>
                                        <p:cTn id="49" dur="1" fill="hold">
                                          <p:stCondLst>
                                            <p:cond delay="0"/>
                                          </p:stCondLst>
                                        </p:cTn>
                                        <p:tgtEl>
                                          <p:spTgt spid="10">
                                            <p:txEl>
                                              <p:pRg st="0" end="0"/>
                                            </p:txEl>
                                          </p:spTgt>
                                        </p:tgtEl>
                                        <p:attrNameLst>
                                          <p:attrName>style.visibility</p:attrName>
                                        </p:attrNameLst>
                                      </p:cBhvr>
                                      <p:to>
                                        <p:strVal val="visible"/>
                                      </p:to>
                                    </p:set>
                                    <p:animEffect transition="in" filter="blinds(horizontal)">
                                      <p:cBhvr>
                                        <p:cTn id="50" dur="500"/>
                                        <p:tgtEl>
                                          <p:spTgt spid="10">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blinds(horizontal)">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nodePh="1">
                                  <p:stCondLst>
                                    <p:cond delay="0"/>
                                  </p:stCondLst>
                                  <p:endCondLst>
                                    <p:cond evt="begin" delay="0">
                                      <p:tn val="58"/>
                                    </p:cond>
                                  </p:end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blinds(horizontal)">
                                      <p:cBhvr>
                                        <p:cTn id="60" dur="500"/>
                                        <p:tgtEl>
                                          <p:spTgt spid="1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blinds(horizontal)">
                                      <p:cBhvr>
                                        <p:cTn id="65" dur="500"/>
                                        <p:tgtEl>
                                          <p:spTgt spid="28">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nodePh="1">
                                  <p:stCondLst>
                                    <p:cond delay="0"/>
                                  </p:stCondLst>
                                  <p:endCondLst>
                                    <p:cond evt="begin" delay="0">
                                      <p:tn val="68"/>
                                    </p:cond>
                                  </p:endCondLst>
                                  <p:childTnLst>
                                    <p:set>
                                      <p:cBhvr>
                                        <p:cTn id="69" dur="1" fill="hold">
                                          <p:stCondLst>
                                            <p:cond delay="0"/>
                                          </p:stCondLst>
                                        </p:cTn>
                                        <p:tgtEl>
                                          <p:spTgt spid="19">
                                            <p:txEl>
                                              <p:pRg st="0" end="0"/>
                                            </p:txEl>
                                          </p:spTgt>
                                        </p:tgtEl>
                                        <p:attrNameLst>
                                          <p:attrName>style.visibility</p:attrName>
                                        </p:attrNameLst>
                                      </p:cBhvr>
                                      <p:to>
                                        <p:strVal val="visible"/>
                                      </p:to>
                                    </p:set>
                                    <p:animEffect transition="in" filter="blinds(horizontal)">
                                      <p:cBhvr>
                                        <p:cTn id="70" dur="500"/>
                                        <p:tgtEl>
                                          <p:spTgt spid="19">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blinds(horizontal)">
                                      <p:cBhvr>
                                        <p:cTn id="75" dur="500"/>
                                        <p:tgtEl>
                                          <p:spTgt spid="29">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nodePh="1">
                                  <p:stCondLst>
                                    <p:cond delay="0"/>
                                  </p:stCondLst>
                                  <p:endCondLst>
                                    <p:cond evt="begin" delay="0">
                                      <p:tn val="78"/>
                                    </p:cond>
                                  </p:endCondLst>
                                  <p:childTnLst>
                                    <p:set>
                                      <p:cBhvr>
                                        <p:cTn id="79" dur="1" fill="hold">
                                          <p:stCondLst>
                                            <p:cond delay="0"/>
                                          </p:stCondLst>
                                        </p:cTn>
                                        <p:tgtEl>
                                          <p:spTgt spid="21">
                                            <p:txEl>
                                              <p:pRg st="0" end="0"/>
                                            </p:txEl>
                                          </p:spTgt>
                                        </p:tgtEl>
                                        <p:attrNameLst>
                                          <p:attrName>style.visibility</p:attrName>
                                        </p:attrNameLst>
                                      </p:cBhvr>
                                      <p:to>
                                        <p:strVal val="visible"/>
                                      </p:to>
                                    </p:set>
                                    <p:animEffect transition="in" filter="blinds(horizontal)">
                                      <p:cBhvr>
                                        <p:cTn id="80" dur="500"/>
                                        <p:tgtEl>
                                          <p:spTgt spid="21">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Effect transition="in" filter="blinds(horizontal)">
                                      <p:cBhvr>
                                        <p:cTn id="85" dur="500"/>
                                        <p:tgtEl>
                                          <p:spTgt spid="3">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5">
                                            <p:txEl>
                                              <p:pRg st="0" end="0"/>
                                            </p:txEl>
                                          </p:spTgt>
                                        </p:tgtEl>
                                        <p:attrNameLst>
                                          <p:attrName>style.visibility</p:attrName>
                                        </p:attrNameLst>
                                      </p:cBhvr>
                                      <p:to>
                                        <p:strVal val="visible"/>
                                      </p:to>
                                    </p:set>
                                    <p:animEffect transition="in" filter="blinds(horizontal)">
                                      <p:cBhvr>
                                        <p:cTn id="90" dur="500"/>
                                        <p:tgtEl>
                                          <p:spTgt spid="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9">
                                            <p:txEl>
                                              <p:pRg st="0" end="0"/>
                                            </p:txEl>
                                          </p:spTgt>
                                        </p:tgtEl>
                                        <p:attrNameLst>
                                          <p:attrName>style.visibility</p:attrName>
                                        </p:attrNameLst>
                                      </p:cBhvr>
                                      <p:to>
                                        <p:strVal val="visible"/>
                                      </p:to>
                                    </p:set>
                                    <p:animEffect transition="in" filter="blinds(horizontal)">
                                      <p:cBhvr>
                                        <p:cTn id="95" dur="500"/>
                                        <p:tgtEl>
                                          <p:spTgt spid="9">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11">
                                            <p:txEl>
                                              <p:pRg st="0" end="0"/>
                                            </p:txEl>
                                          </p:spTgt>
                                        </p:tgtEl>
                                        <p:attrNameLst>
                                          <p:attrName>style.visibility</p:attrName>
                                        </p:attrNameLst>
                                      </p:cBhvr>
                                      <p:to>
                                        <p:strVal val="visible"/>
                                      </p:to>
                                    </p:set>
                                    <p:animEffect transition="in" filter="blinds(horizontal)">
                                      <p:cBhvr>
                                        <p:cTn id="10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7175" grpId="0" bldLvl="0" animBg="1"/>
      <p:bldP spid="7176" grpId="0" bldLvl="0" animBg="1"/>
      <p:bldP spid="10"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0">
                            <p:txEl>
                              <p:pRg st="0" end="0"/>
                            </p:txEl>
                          </p:spTgt>
                        </p:tgtEl>
                        <p:attrNameLst>
                          <p:attrName>style.visibility</p:attrName>
                        </p:attrNameLst>
                      </p:cBhvr>
                      <p:to>
                        <p:strVal val="visible"/>
                      </p:to>
                    </p:set>
                    <p:animEffect transition="in" filter="blinds(horizontal)">
                      <p:cBhvr>
                        <p:cTn dur="500"/>
                        <p:tgtEl>
                          <p:spTgt spid="10">
                            <p:txEl>
                              <p:pRg st="0" end="0"/>
                            </p:txEl>
                          </p:spTgt>
                        </p:tgtEl>
                      </p:cBhvr>
                    </p:animEffect>
                  </p:childTnLst>
                </p:cTn>
              </p:par>
            </p:tnLst>
          </p:tmpl>
        </p:tmplLst>
      </p:bldP>
      <p:bldP spid="13"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3">
                            <p:txEl>
                              <p:pRg st="0" end="0"/>
                            </p:txEl>
                          </p:spTgt>
                        </p:tgtEl>
                        <p:attrNameLst>
                          <p:attrName>style.visibility</p:attrName>
                        </p:attrNameLst>
                      </p:cBhvr>
                      <p:to>
                        <p:strVal val="visible"/>
                      </p:to>
                    </p:set>
                    <p:animEffect transition="in" filter="blinds(horizontal)">
                      <p:cBhvr>
                        <p:cTn dur="500"/>
                        <p:tgtEl>
                          <p:spTgt spid="13">
                            <p:txEl>
                              <p:pRg st="0" end="0"/>
                            </p:txEl>
                          </p:spTgt>
                        </p:tgtEl>
                      </p:cBhvr>
                    </p:animEffect>
                  </p:childTnLst>
                </p:cTn>
              </p:par>
            </p:tnLst>
          </p:tmpl>
        </p:tmplLst>
      </p:bldP>
      <p:bldP spid="19"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9">
                            <p:txEl>
                              <p:pRg st="0" end="0"/>
                            </p:txEl>
                          </p:spTgt>
                        </p:tgtEl>
                        <p:attrNameLst>
                          <p:attrName>style.visibility</p:attrName>
                        </p:attrNameLst>
                      </p:cBhvr>
                      <p:to>
                        <p:strVal val="visible"/>
                      </p:to>
                    </p:set>
                    <p:animEffect transition="in" filter="blinds(horizontal)">
                      <p:cBhvr>
                        <p:cTn dur="500"/>
                        <p:tgtEl>
                          <p:spTgt spid="19">
                            <p:txEl>
                              <p:pRg st="0" end="0"/>
                            </p:txEl>
                          </p:spTgt>
                        </p:tgtEl>
                      </p:cBhvr>
                    </p:animEffect>
                  </p:childTnLst>
                </p:cTn>
              </p:par>
            </p:tnLst>
          </p:tmpl>
        </p:tmplLst>
      </p:bldP>
      <p:bldP spid="21"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21">
                            <p:txEl>
                              <p:pRg st="0" end="0"/>
                            </p:txEl>
                          </p:spTgt>
                        </p:tgtEl>
                        <p:attrNameLst>
                          <p:attrName>style.visibility</p:attrName>
                        </p:attrNameLst>
                      </p:cBhvr>
                      <p:to>
                        <p:strVal val="visible"/>
                      </p:to>
                    </p:set>
                    <p:animEffect transition="in" filter="blinds(horizontal)">
                      <p:cBhvr>
                        <p:cTn dur="500"/>
                        <p:tgtEl>
                          <p:spTgt spid="21">
                            <p:txEl>
                              <p:pRg st="0" end="0"/>
                            </p:txEl>
                          </p:spTgt>
                        </p:tgtEl>
                      </p:cBhvr>
                    </p:animEffect>
                  </p:childTnLst>
                </p:cTn>
              </p:par>
            </p:tnLst>
          </p:tmpl>
        </p:tmplLst>
      </p:bldP>
      <p:bldP spid="22" grpId="0" build="p">
        <p:tmplLst>
          <p:tmpl lvl="1">
            <p:tnLst>
              <p:par>
                <p:cTn presetID="3" presetClass="entr" presetSubtype="10" fill="hold" nodeType="clickEffect">
                  <p:stCondLst>
                    <p:cond delay="0"/>
                  </p:stCondLst>
                  <p:childTnLst>
                    <p:set>
                      <p:cBhvr>
                        <p:cTn dur="1" fill="hold">
                          <p:stCondLst>
                            <p:cond delay="0"/>
                          </p:stCondLst>
                        </p:cTn>
                        <p:tgtEl>
                          <p:spTgt spid="22">
                            <p:txEl>
                              <p:pRg st="0" end="0"/>
                            </p:txEl>
                          </p:spTgt>
                        </p:tgtEl>
                        <p:attrNameLst>
                          <p:attrName>style.visibility</p:attrName>
                        </p:attrNameLst>
                      </p:cBhvr>
                      <p:to>
                        <p:strVal val="visible"/>
                      </p:to>
                    </p:set>
                    <p:animEffect transition="in" filter="blinds(horizontal)">
                      <p:cBhvr>
                        <p:cTn dur="500"/>
                        <p:tgtEl>
                          <p:spTgt spid="22">
                            <p:txEl>
                              <p:pRg st="0" end="0"/>
                            </p:txEl>
                          </p:spTgt>
                        </p:tgtEl>
                      </p:cBhvr>
                    </p:animEffect>
                  </p:childTnLst>
                </p:cTn>
              </p:par>
            </p:tnLst>
          </p:tmpl>
        </p:tmplLst>
      </p:bldP>
      <p:bldP spid="25" grpId="0" build="p">
        <p:tmplLst>
          <p:tmpl lvl="1">
            <p:tnLst>
              <p:par>
                <p:cTn presetID="3" presetClass="entr" presetSubtype="10" fill="hold" nodeType="clickEffect">
                  <p:stCondLst>
                    <p:cond delay="0"/>
                  </p:stCondLst>
                  <p:childTnLst>
                    <p:set>
                      <p:cBhvr>
                        <p:cTn dur="1" fill="hold">
                          <p:stCondLst>
                            <p:cond delay="0"/>
                          </p:stCondLst>
                        </p:cTn>
                        <p:tgtEl>
                          <p:spTgt spid="25">
                            <p:txEl>
                              <p:pRg st="0" end="0"/>
                            </p:txEl>
                          </p:spTgt>
                        </p:tgtEl>
                        <p:attrNameLst>
                          <p:attrName>style.visibility</p:attrName>
                        </p:attrNameLst>
                      </p:cBhvr>
                      <p:to>
                        <p:strVal val="visible"/>
                      </p:to>
                    </p:set>
                    <p:animEffect transition="in" filter="blinds(horizontal)">
                      <p:cBhvr>
                        <p:cTn dur="500"/>
                        <p:tgtEl>
                          <p:spTgt spid="25">
                            <p:txEl>
                              <p:pRg st="0" end="0"/>
                            </p:txEl>
                          </p:spTgt>
                        </p:tgtEl>
                      </p:cBhvr>
                    </p:animEffect>
                  </p:childTnLst>
                </p:cTn>
              </p:par>
            </p:tnLst>
          </p:tmpl>
        </p:tmplLst>
      </p:bldP>
      <p:bldP spid="28" grpId="0" build="p">
        <p:tmplLst>
          <p:tmpl lvl="1">
            <p:tnLst>
              <p:par>
                <p:cTn presetID="3" presetClass="entr" presetSubtype="10" fill="hold" nodeType="clickEffect">
                  <p:stCondLst>
                    <p:cond delay="0"/>
                  </p:stCondLst>
                  <p:childTnLst>
                    <p:set>
                      <p:cBhvr>
                        <p:cTn dur="1" fill="hold">
                          <p:stCondLst>
                            <p:cond delay="0"/>
                          </p:stCondLst>
                        </p:cTn>
                        <p:tgtEl>
                          <p:spTgt spid="28">
                            <p:txEl>
                              <p:pRg st="0" end="0"/>
                            </p:txEl>
                          </p:spTgt>
                        </p:tgtEl>
                        <p:attrNameLst>
                          <p:attrName>style.visibility</p:attrName>
                        </p:attrNameLst>
                      </p:cBhvr>
                      <p:to>
                        <p:strVal val="visible"/>
                      </p:to>
                    </p:set>
                    <p:animEffect transition="in" filter="blinds(horizontal)">
                      <p:cBhvr>
                        <p:cTn dur="500"/>
                        <p:tgtEl>
                          <p:spTgt spid="28">
                            <p:txEl>
                              <p:pRg st="0" end="0"/>
                            </p:txEl>
                          </p:spTgt>
                        </p:tgtEl>
                      </p:cBhvr>
                    </p:animEffect>
                  </p:childTnLst>
                </p:cTn>
              </p:par>
            </p:tnLst>
          </p:tmpl>
        </p:tmplLst>
      </p:bldP>
      <p:bldP spid="29" grpId="0" build="p">
        <p:tmplLst>
          <p:tmpl lvl="1">
            <p:tnLst>
              <p:par>
                <p:cTn presetID="3" presetClass="entr" presetSubtype="10" fill="hold" nodeType="clickEffect">
                  <p:stCondLst>
                    <p:cond delay="0"/>
                  </p:stCondLst>
                  <p:childTnLst>
                    <p:set>
                      <p:cBhvr>
                        <p:cTn dur="1" fill="hold">
                          <p:stCondLst>
                            <p:cond delay="0"/>
                          </p:stCondLst>
                        </p:cTn>
                        <p:tgtEl>
                          <p:spTgt spid="29">
                            <p:txEl>
                              <p:pRg st="0" end="0"/>
                            </p:txEl>
                          </p:spTgt>
                        </p:tgtEl>
                        <p:attrNameLst>
                          <p:attrName>style.visibility</p:attrName>
                        </p:attrNameLst>
                      </p:cBhvr>
                      <p:to>
                        <p:strVal val="visible"/>
                      </p:to>
                    </p:set>
                    <p:animEffect transition="in" filter="blinds(horizontal)">
                      <p:cBhvr>
                        <p:cTn dur="500"/>
                        <p:tgtEl>
                          <p:spTgt spid="29">
                            <p:txEl>
                              <p:pRg st="0" end="0"/>
                            </p:txEl>
                          </p:spTgt>
                        </p:tgtEl>
                      </p:cBhvr>
                    </p:animEffect>
                  </p:childTnLst>
                </p:cTn>
              </p:par>
            </p:tnLst>
          </p:tmpl>
        </p:tmplLst>
      </p:bldP>
      <p:bldP spid="3" grpId="0" build="p">
        <p:tmplLst>
          <p:tmpl lvl="1">
            <p:tnLst>
              <p:par>
                <p:cTn presetID="3" presetClass="entr" presetSubtype="10" fill="hold" nodeType="clickEffect">
                  <p:stCondLst>
                    <p:cond delay="0"/>
                  </p:stCondLst>
                  <p:childTnLst>
                    <p:set>
                      <p:cBhvr>
                        <p:cTn dur="1" fill="hold">
                          <p:stCondLst>
                            <p:cond delay="0"/>
                          </p:stCondLst>
                        </p:cTn>
                        <p:tgtEl>
                          <p:spTgt spid="3">
                            <p:txEl>
                              <p:pRg st="0" end="0"/>
                            </p:txEl>
                          </p:spTgt>
                        </p:tgtEl>
                        <p:attrNameLst>
                          <p:attrName>style.visibility</p:attrName>
                        </p:attrNameLst>
                      </p:cBhvr>
                      <p:to>
                        <p:strVal val="visible"/>
                      </p:to>
                    </p:set>
                    <p:animEffect transition="in" filter="blinds(horizontal)">
                      <p:cBhvr>
                        <p:cTn dur="500"/>
                        <p:tgtEl>
                          <p:spTgt spid="3">
                            <p:txEl>
                              <p:pRg st="0" end="0"/>
                            </p:txEl>
                          </p:spTgt>
                        </p:tgtEl>
                      </p:cBhvr>
                    </p:animEffect>
                  </p:childTnLst>
                </p:cTn>
              </p:par>
            </p:tnLst>
          </p:tmpl>
        </p:tmplLst>
      </p:bldP>
      <p:bldP spid="5" grpId="0" build="p">
        <p:tmplLst>
          <p:tmpl lvl="1">
            <p:tnLst>
              <p:par>
                <p:cTn presetID="3" presetClass="entr" presetSubtype="10" fill="hold" nodeType="clickEffect">
                  <p:stCondLst>
                    <p:cond delay="0"/>
                  </p:stCondLst>
                  <p:childTnLst>
                    <p:set>
                      <p:cBhvr>
                        <p:cTn dur="1" fill="hold">
                          <p:stCondLst>
                            <p:cond delay="0"/>
                          </p:stCondLst>
                        </p:cTn>
                        <p:tgtEl>
                          <p:spTgt spid="5">
                            <p:txEl>
                              <p:pRg st="0" end="0"/>
                            </p:txEl>
                          </p:spTgt>
                        </p:tgtEl>
                        <p:attrNameLst>
                          <p:attrName>style.visibility</p:attrName>
                        </p:attrNameLst>
                      </p:cBhvr>
                      <p:to>
                        <p:strVal val="visible"/>
                      </p:to>
                    </p:set>
                    <p:animEffect transition="in" filter="blinds(horizontal)">
                      <p:cBhvr>
                        <p:cTn dur="500"/>
                        <p:tgtEl>
                          <p:spTgt spid="5">
                            <p:txEl>
                              <p:pRg st="0" end="0"/>
                            </p:txEl>
                          </p:spTgt>
                        </p:tgtEl>
                      </p:cBhvr>
                    </p:animEffect>
                  </p:childTnLst>
                </p:cTn>
              </p:par>
            </p:tnLst>
          </p:tmpl>
        </p:tmplLst>
      </p:bldP>
      <p:bldP spid="9" grpId="0" build="p">
        <p:tmplLst>
          <p:tmpl lvl="1">
            <p:tnLst>
              <p:par>
                <p:cTn presetID="3" presetClass="entr" presetSubtype="10" fill="hold" nodeType="clickEffect">
                  <p:stCondLst>
                    <p:cond delay="0"/>
                  </p:st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blinds(horizontal)">
                      <p:cBhvr>
                        <p:cTn dur="500"/>
                        <p:tgtEl>
                          <p:spTgt spid="9">
                            <p:txEl>
                              <p:pRg st="0" end="0"/>
                            </p:txEl>
                          </p:spTgt>
                        </p:tgtEl>
                      </p:cBhvr>
                    </p:animEffect>
                  </p:childTnLst>
                </p:cTn>
              </p:par>
            </p:tnLst>
          </p:tmpl>
        </p:tmplLst>
      </p:bldP>
      <p:bldP spid="11" grpId="0" build="p">
        <p:tmplLst>
          <p:tmpl lvl="1">
            <p:tnLst>
              <p:par>
                <p:cTn presetID="3" presetClass="entr" presetSubtype="10" fill="hold" nodeType="clickEffect">
                  <p:stCondLst>
                    <p:cond delay="0"/>
                  </p:stCondLst>
                  <p:childTnLst>
                    <p:set>
                      <p:cBhvr>
                        <p:cTn dur="1" fill="hold">
                          <p:stCondLst>
                            <p:cond delay="0"/>
                          </p:stCondLst>
                        </p:cTn>
                        <p:tgtEl>
                          <p:spTgt spid="11">
                            <p:txEl>
                              <p:pRg st="0" end="0"/>
                            </p:txEl>
                          </p:spTgt>
                        </p:tgtEl>
                        <p:attrNameLst>
                          <p:attrName>style.visibility</p:attrName>
                        </p:attrNameLst>
                      </p:cBhvr>
                      <p:to>
                        <p:strVal val="visible"/>
                      </p:to>
                    </p:set>
                    <p:animEffect transition="in" filter="blinds(horizontal)">
                      <p:cBhvr>
                        <p:cTn dur="500"/>
                        <p:tgtEl>
                          <p:spTgt spid="11">
                            <p:txEl>
                              <p:pRg st="0" end="0"/>
                            </p:txEl>
                          </p:spTgt>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标题+内容（8）">
    <p:spTree>
      <p:nvGrpSpPr>
        <p:cNvPr id="1" name=""/>
        <p:cNvGrpSpPr/>
        <p:nvPr/>
      </p:nvGrpSpPr>
      <p:grpSpPr>
        <a:xfrm>
          <a:off x="0" y="0"/>
          <a:ext cx="0" cy="0"/>
          <a:chOff x="0" y="0"/>
          <a:chExt cx="0" cy="0"/>
        </a:xfrm>
      </p:grpSpPr>
      <p:pic>
        <p:nvPicPr>
          <p:cNvPr id="3" name="图片 2" descr="5"/>
          <p:cNvPicPr/>
          <p:nvPr userDrawn="1"/>
        </p:nvPicPr>
        <p:blipFill>
          <a:blip r:embed="rId2"/>
          <a:stretch>
            <a:fillRect/>
          </a:stretch>
        </p:blipFill>
        <p:spPr>
          <a:xfrm>
            <a:off x="10795" y="2857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11299" name="Freeform 54@|5FFC:14657585|FBC:16777215|LFC:11765543|LBC:16777215"/>
          <p:cNvSpPr/>
          <p:nvPr userDrawn="1"/>
        </p:nvSpPr>
        <p:spPr bwMode="auto">
          <a:xfrm>
            <a:off x="5223828" y="2465388"/>
            <a:ext cx="1744662" cy="1744662"/>
          </a:xfrm>
          <a:custGeom>
            <a:avLst/>
            <a:gdLst>
              <a:gd name="T0" fmla="*/ 0 w 661361"/>
              <a:gd name="T1" fmla="*/ 655493 h 661361"/>
              <a:gd name="T2" fmla="*/ 191992 w 661361"/>
              <a:gd name="T3" fmla="*/ 191989 h 661361"/>
              <a:gd name="T4" fmla="*/ 655497 w 661361"/>
              <a:gd name="T5" fmla="*/ 0 h 661361"/>
              <a:gd name="T6" fmla="*/ 1119002 w 661361"/>
              <a:gd name="T7" fmla="*/ 191991 h 661361"/>
              <a:gd name="T8" fmla="*/ 1310992 w 661361"/>
              <a:gd name="T9" fmla="*/ 655495 h 661361"/>
              <a:gd name="T10" fmla="*/ 1119002 w 661361"/>
              <a:gd name="T11" fmla="*/ 1118999 h 661361"/>
              <a:gd name="T12" fmla="*/ 655497 w 661361"/>
              <a:gd name="T13" fmla="*/ 1310988 h 661361"/>
              <a:gd name="T14" fmla="*/ 191992 w 661361"/>
              <a:gd name="T15" fmla="*/ 1118999 h 661361"/>
              <a:gd name="T16" fmla="*/ 2 w 661361"/>
              <a:gd name="T17" fmla="*/ 655495 h 661361"/>
              <a:gd name="T18" fmla="*/ 0 w 661361"/>
              <a:gd name="T19" fmla="*/ 655493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F505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1300" name="Group 34"/>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33015" y="2784140"/>
            <a:ext cx="725463" cy="10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1" name="Elbow Connector 106"/>
          <p:cNvCxnSpPr>
            <a:cxnSpLocks noChangeShapeType="1"/>
          </p:cNvCxnSpPr>
          <p:nvPr userDrawn="1"/>
        </p:nvCxnSpPr>
        <p:spPr bwMode="auto">
          <a:xfrm>
            <a:off x="3789998" y="1856423"/>
            <a:ext cx="1204912" cy="927100"/>
          </a:xfrm>
          <a:prstGeom prst="bentConnector3">
            <a:avLst>
              <a:gd name="adj1" fmla="val 50000"/>
            </a:avLst>
          </a:prstGeom>
          <a:noFill/>
          <a:ln w="12700">
            <a:solidFill>
              <a:srgbClr val="FF5050"/>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73" name="Straight Connector 109"/>
          <p:cNvCxnSpPr>
            <a:cxnSpLocks noChangeShapeType="1"/>
          </p:cNvCxnSpPr>
          <p:nvPr userDrawn="1"/>
        </p:nvCxnSpPr>
        <p:spPr bwMode="auto">
          <a:xfrm>
            <a:off x="3789998" y="3342323"/>
            <a:ext cx="1204912" cy="3175"/>
          </a:xfrm>
          <a:prstGeom prst="line">
            <a:avLst/>
          </a:prstGeom>
          <a:noFill/>
          <a:ln w="12700">
            <a:solidFill>
              <a:srgbClr val="FF5050"/>
            </a:solidFill>
            <a:round/>
            <a:headEnd type="oval" w="med" len="med"/>
            <a:tailEnd type="triangle" w="med" len="med"/>
          </a:ln>
          <a:extLst>
            <a:ext uri="{909E8E84-426E-40DD-AFC4-6F175D3DCCD1}">
              <a14:hiddenFill xmlns:a14="http://schemas.microsoft.com/office/drawing/2010/main">
                <a:noFill/>
              </a14:hiddenFill>
            </a:ext>
          </a:extLst>
        </p:spPr>
      </p:cxnSp>
      <p:cxnSp>
        <p:nvCxnSpPr>
          <p:cNvPr id="11272" name="Elbow Connector 107"/>
          <p:cNvCxnSpPr>
            <a:cxnSpLocks noChangeShapeType="1"/>
          </p:cNvCxnSpPr>
          <p:nvPr userDrawn="1"/>
        </p:nvCxnSpPr>
        <p:spPr bwMode="auto">
          <a:xfrm flipV="1">
            <a:off x="3789998" y="3892550"/>
            <a:ext cx="1204912" cy="927100"/>
          </a:xfrm>
          <a:prstGeom prst="bentConnector3">
            <a:avLst>
              <a:gd name="adj1" fmla="val 50000"/>
            </a:avLst>
          </a:prstGeom>
          <a:noFill/>
          <a:ln w="12700">
            <a:solidFill>
              <a:srgbClr val="FF5050"/>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80" name="Elbow Connector 45"/>
          <p:cNvCxnSpPr>
            <a:cxnSpLocks noChangeShapeType="1"/>
          </p:cNvCxnSpPr>
          <p:nvPr userDrawn="1"/>
        </p:nvCxnSpPr>
        <p:spPr bwMode="auto">
          <a:xfrm flipH="1">
            <a:off x="7186613" y="1856423"/>
            <a:ext cx="1230312" cy="927100"/>
          </a:xfrm>
          <a:prstGeom prst="bentConnector3">
            <a:avLst>
              <a:gd name="adj1" fmla="val 50000"/>
            </a:avLst>
          </a:prstGeom>
          <a:noFill/>
          <a:ln w="12700">
            <a:solidFill>
              <a:srgbClr val="FF5050"/>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82" name="Straight Connector 47"/>
          <p:cNvCxnSpPr>
            <a:cxnSpLocks noChangeShapeType="1"/>
          </p:cNvCxnSpPr>
          <p:nvPr userDrawn="1"/>
        </p:nvCxnSpPr>
        <p:spPr bwMode="auto">
          <a:xfrm flipH="1">
            <a:off x="7186613" y="3339148"/>
            <a:ext cx="1230312" cy="3175"/>
          </a:xfrm>
          <a:prstGeom prst="line">
            <a:avLst/>
          </a:prstGeom>
          <a:noFill/>
          <a:ln w="12700">
            <a:solidFill>
              <a:srgbClr val="FF5050"/>
            </a:solidFill>
            <a:round/>
            <a:headEnd type="oval" w="med" len="med"/>
            <a:tailEnd type="triangle" w="med" len="med"/>
          </a:ln>
          <a:extLst>
            <a:ext uri="{909E8E84-426E-40DD-AFC4-6F175D3DCCD1}">
              <a14:hiddenFill xmlns:a14="http://schemas.microsoft.com/office/drawing/2010/main">
                <a:noFill/>
              </a14:hiddenFill>
            </a:ext>
          </a:extLst>
        </p:spPr>
      </p:cxnSp>
      <p:cxnSp>
        <p:nvCxnSpPr>
          <p:cNvPr id="11281" name="Elbow Connector 46"/>
          <p:cNvCxnSpPr>
            <a:cxnSpLocks noChangeShapeType="1"/>
          </p:cNvCxnSpPr>
          <p:nvPr userDrawn="1"/>
        </p:nvCxnSpPr>
        <p:spPr bwMode="auto">
          <a:xfrm flipH="1" flipV="1">
            <a:off x="7186613" y="3892550"/>
            <a:ext cx="1230312" cy="927100"/>
          </a:xfrm>
          <a:prstGeom prst="bentConnector3">
            <a:avLst>
              <a:gd name="adj1" fmla="val 50000"/>
            </a:avLst>
          </a:prstGeom>
          <a:noFill/>
          <a:ln w="12700">
            <a:solidFill>
              <a:srgbClr val="FF5050"/>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7" name="文本占位符 6"/>
          <p:cNvSpPr>
            <a:spLocks noGrp="1"/>
          </p:cNvSpPr>
          <p:nvPr>
            <p:ph type="body" sz="quarter" idx="13"/>
          </p:nvPr>
        </p:nvSpPr>
        <p:spPr>
          <a:xfrm>
            <a:off x="1012190" y="1370330"/>
            <a:ext cx="2395220" cy="1133475"/>
          </a:xfrm>
          <a:prstGeom prst="flowChartAlternateProcess">
            <a:avLst/>
          </a:prstGeom>
          <a:ln>
            <a:solidFill>
              <a:srgbClr val="FF5050"/>
            </a:solidFill>
          </a:ln>
        </p:spPr>
        <p:txBody>
          <a:bodyPr/>
          <a:lstStyle>
            <a:lvl1pPr marL="3175" indent="0" eaLnBrk="1" fontAlgn="base" latinLnBrk="0" hangingPunct="1">
              <a:lnSpc>
                <a:spcPct val="140000"/>
              </a:lnSpc>
              <a:buNone/>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8" name="文本占位符 7"/>
          <p:cNvSpPr>
            <a:spLocks noGrp="1"/>
          </p:cNvSpPr>
          <p:nvPr>
            <p:ph type="body" sz="quarter" idx="14"/>
          </p:nvPr>
        </p:nvSpPr>
        <p:spPr>
          <a:xfrm>
            <a:off x="1012190" y="2861945"/>
            <a:ext cx="2395220" cy="1133475"/>
          </a:xfrm>
          <a:prstGeom prst="flowChartAlternateProcess">
            <a:avLst/>
          </a:prstGeom>
          <a:ln>
            <a:solidFill>
              <a:srgbClr val="FF5050"/>
            </a:solidFill>
          </a:ln>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9" name="文本占位符 8"/>
          <p:cNvSpPr>
            <a:spLocks noGrp="1"/>
          </p:cNvSpPr>
          <p:nvPr>
            <p:ph type="body" sz="quarter" idx="15"/>
          </p:nvPr>
        </p:nvSpPr>
        <p:spPr>
          <a:xfrm>
            <a:off x="1012190" y="4350385"/>
            <a:ext cx="2395220" cy="1133475"/>
          </a:xfrm>
          <a:prstGeom prst="flowChartAlternateProcess">
            <a:avLst/>
          </a:prstGeom>
          <a:ln>
            <a:solidFill>
              <a:srgbClr val="FF5050"/>
            </a:solidFill>
          </a:ln>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0" name="文本占位符 9"/>
          <p:cNvSpPr>
            <a:spLocks noGrp="1"/>
          </p:cNvSpPr>
          <p:nvPr>
            <p:ph type="body" sz="quarter" idx="16"/>
          </p:nvPr>
        </p:nvSpPr>
        <p:spPr>
          <a:xfrm>
            <a:off x="8784590" y="1370330"/>
            <a:ext cx="2395220" cy="1133475"/>
          </a:xfrm>
          <a:prstGeom prst="flowChartAlternateProcess">
            <a:avLst/>
          </a:prstGeom>
          <a:ln>
            <a:solidFill>
              <a:srgbClr val="FF5050"/>
            </a:solidFill>
          </a:ln>
        </p:spPr>
        <p:txBody>
          <a:bodyPr/>
          <a:lstStyle>
            <a:lvl1pPr marL="3175" marR="0" lvl="0" indent="0" algn="l" rtl="0" eaLnBrk="1" fontAlgn="base" latinLnBrk="0" hangingPunct="1">
              <a:lnSpc>
                <a:spcPct val="140000"/>
              </a:lnSpc>
              <a:spcBef>
                <a:spcPts val="0"/>
              </a:spcBef>
              <a:spcAft>
                <a:spcPts val="0"/>
              </a:spcAft>
              <a:buClr>
                <a:schemeClr val="tx1"/>
              </a:buClr>
              <a:buSzPct val="76000"/>
              <a:buFont typeface="Wingdings" panose="05000000000000000000" pitchFamily="2" charset="2"/>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2" name="文本占位符 11"/>
          <p:cNvSpPr>
            <a:spLocks noGrp="1"/>
          </p:cNvSpPr>
          <p:nvPr>
            <p:ph type="body" sz="quarter" idx="17"/>
          </p:nvPr>
        </p:nvSpPr>
        <p:spPr>
          <a:xfrm>
            <a:off x="8784590" y="2873375"/>
            <a:ext cx="2395220" cy="1133475"/>
          </a:xfrm>
          <a:prstGeom prst="flowChartAlternateProcess">
            <a:avLst/>
          </a:prstGeom>
          <a:ln>
            <a:solidFill>
              <a:srgbClr val="FF5050"/>
            </a:solidFill>
          </a:ln>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3" name="文本占位符 12"/>
          <p:cNvSpPr>
            <a:spLocks noGrp="1"/>
          </p:cNvSpPr>
          <p:nvPr>
            <p:ph type="body" sz="quarter" idx="18"/>
          </p:nvPr>
        </p:nvSpPr>
        <p:spPr>
          <a:xfrm>
            <a:off x="8784590" y="4350385"/>
            <a:ext cx="2395220" cy="1133475"/>
          </a:xfrm>
          <a:prstGeom prst="flowChartAlternateProcess">
            <a:avLst/>
          </a:prstGeom>
          <a:ln>
            <a:solidFill>
              <a:srgbClr val="FF5050"/>
            </a:solidFill>
          </a:ln>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4" name="矩形 3"/>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wipe(left)">
                                      <p:cBhvr>
                                        <p:cTn id="7" dur="500"/>
                                        <p:tgtEl>
                                          <p:spTgt spid="11271"/>
                                        </p:tgtEl>
                                      </p:cBhvr>
                                    </p:animEffect>
                                  </p:childTnLst>
                                </p:cTn>
                              </p:par>
                              <p:par>
                                <p:cTn id="8" presetID="22" presetClass="entr" presetSubtype="8" fill="hold" nodeType="withEffect">
                                  <p:stCondLst>
                                    <p:cond delay="0"/>
                                  </p:stCondLst>
                                  <p:childTnLst>
                                    <p:set>
                                      <p:cBhvr>
                                        <p:cTn id="9" dur="1" fill="hold">
                                          <p:stCondLst>
                                            <p:cond delay="0"/>
                                          </p:stCondLst>
                                        </p:cTn>
                                        <p:tgtEl>
                                          <p:spTgt spid="11273"/>
                                        </p:tgtEl>
                                        <p:attrNameLst>
                                          <p:attrName>style.visibility</p:attrName>
                                        </p:attrNameLst>
                                      </p:cBhvr>
                                      <p:to>
                                        <p:strVal val="visible"/>
                                      </p:to>
                                    </p:set>
                                    <p:animEffect transition="in" filter="wipe(left)">
                                      <p:cBhvr>
                                        <p:cTn id="10" dur="500"/>
                                        <p:tgtEl>
                                          <p:spTgt spid="11273"/>
                                        </p:tgtEl>
                                      </p:cBhvr>
                                    </p:animEffect>
                                  </p:childTnLst>
                                </p:cTn>
                              </p:par>
                              <p:par>
                                <p:cTn id="11" presetID="22" presetClass="entr" presetSubtype="8" fill="hold" nodeType="withEffect">
                                  <p:stCondLst>
                                    <p:cond delay="0"/>
                                  </p:stCondLst>
                                  <p:childTnLst>
                                    <p:set>
                                      <p:cBhvr>
                                        <p:cTn id="12" dur="1" fill="hold">
                                          <p:stCondLst>
                                            <p:cond delay="0"/>
                                          </p:stCondLst>
                                        </p:cTn>
                                        <p:tgtEl>
                                          <p:spTgt spid="11272"/>
                                        </p:tgtEl>
                                        <p:attrNameLst>
                                          <p:attrName>style.visibility</p:attrName>
                                        </p:attrNameLst>
                                      </p:cBhvr>
                                      <p:to>
                                        <p:strVal val="visible"/>
                                      </p:to>
                                    </p:set>
                                    <p:animEffect transition="in" filter="wipe(left)">
                                      <p:cBhvr>
                                        <p:cTn id="13" dur="500"/>
                                        <p:tgtEl>
                                          <p:spTgt spid="1127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1280"/>
                                        </p:tgtEl>
                                        <p:attrNameLst>
                                          <p:attrName>style.visibility</p:attrName>
                                        </p:attrNameLst>
                                      </p:cBhvr>
                                      <p:to>
                                        <p:strVal val="visible"/>
                                      </p:to>
                                    </p:set>
                                    <p:animEffect transition="in" filter="wipe(right)">
                                      <p:cBhvr>
                                        <p:cTn id="18" dur="500"/>
                                        <p:tgtEl>
                                          <p:spTgt spid="11280"/>
                                        </p:tgtEl>
                                      </p:cBhvr>
                                    </p:animEffect>
                                  </p:childTnLst>
                                </p:cTn>
                              </p:par>
                              <p:par>
                                <p:cTn id="19" presetID="22" presetClass="entr" presetSubtype="2" fill="hold" nodeType="withEffect">
                                  <p:stCondLst>
                                    <p:cond delay="0"/>
                                  </p:stCondLst>
                                  <p:childTnLst>
                                    <p:set>
                                      <p:cBhvr>
                                        <p:cTn id="20" dur="1" fill="hold">
                                          <p:stCondLst>
                                            <p:cond delay="0"/>
                                          </p:stCondLst>
                                        </p:cTn>
                                        <p:tgtEl>
                                          <p:spTgt spid="11282"/>
                                        </p:tgtEl>
                                        <p:attrNameLst>
                                          <p:attrName>style.visibility</p:attrName>
                                        </p:attrNameLst>
                                      </p:cBhvr>
                                      <p:to>
                                        <p:strVal val="visible"/>
                                      </p:to>
                                    </p:set>
                                    <p:animEffect transition="in" filter="wipe(right)">
                                      <p:cBhvr>
                                        <p:cTn id="21" dur="500"/>
                                        <p:tgtEl>
                                          <p:spTgt spid="11282"/>
                                        </p:tgtEl>
                                      </p:cBhvr>
                                    </p:animEffect>
                                  </p:childTnLst>
                                </p:cTn>
                              </p:par>
                              <p:par>
                                <p:cTn id="22" presetID="22" presetClass="entr" presetSubtype="2" fill="hold" nodeType="withEffect">
                                  <p:stCondLst>
                                    <p:cond delay="0"/>
                                  </p:stCondLst>
                                  <p:childTnLst>
                                    <p:set>
                                      <p:cBhvr>
                                        <p:cTn id="23" dur="1" fill="hold">
                                          <p:stCondLst>
                                            <p:cond delay="0"/>
                                          </p:stCondLst>
                                        </p:cTn>
                                        <p:tgtEl>
                                          <p:spTgt spid="11281"/>
                                        </p:tgtEl>
                                        <p:attrNameLst>
                                          <p:attrName>style.visibility</p:attrName>
                                        </p:attrNameLst>
                                      </p:cBhvr>
                                      <p:to>
                                        <p:strVal val="visible"/>
                                      </p:to>
                                    </p:set>
                                    <p:animEffect transition="in" filter="wipe(right)">
                                      <p:cBhvr>
                                        <p:cTn id="24" dur="500"/>
                                        <p:tgtEl>
                                          <p:spTgt spid="1128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nodePh="1">
                                  <p:stCondLst>
                                    <p:cond delay="0"/>
                                  </p:stCondLst>
                                  <p:endCondLst>
                                    <p:cond evt="begin" delay="0">
                                      <p:tn val="27"/>
                                    </p:cond>
                                  </p:end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blinds(horizontal)">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nodePh="1">
                                  <p:stCondLst>
                                    <p:cond delay="0"/>
                                  </p:stCondLst>
                                  <p:endCondLst>
                                    <p:cond evt="begin" delay="0">
                                      <p:tn val="32"/>
                                    </p:cond>
                                  </p:end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blinds(horizontal)">
                                      <p:cBhvr>
                                        <p:cTn id="34" dur="500"/>
                                        <p:tgtEl>
                                          <p:spTgt spid="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nodePh="1">
                                  <p:stCondLst>
                                    <p:cond delay="0"/>
                                  </p:stCondLst>
                                  <p:endCondLst>
                                    <p:cond evt="begin" delay="0">
                                      <p:tn val="37"/>
                                    </p:cond>
                                  </p:end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blinds(horizontal)">
                                      <p:cBhvr>
                                        <p:cTn id="39" dur="500"/>
                                        <p:tgtEl>
                                          <p:spTgt spid="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nodePh="1">
                                  <p:stCondLst>
                                    <p:cond delay="0"/>
                                  </p:stCondLst>
                                  <p:endCondLst>
                                    <p:cond evt="begin" delay="0">
                                      <p:tn val="42"/>
                                    </p:cond>
                                  </p:end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blinds(horizontal)">
                                      <p:cBhvr>
                                        <p:cTn id="44" dur="500"/>
                                        <p:tgtEl>
                                          <p:spTgt spid="10">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nodePh="1">
                                  <p:stCondLst>
                                    <p:cond delay="0"/>
                                  </p:stCondLst>
                                  <p:endCondLst>
                                    <p:cond evt="begin" delay="0">
                                      <p:tn val="47"/>
                                    </p:cond>
                                  </p:end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blinds(horizontal)">
                                      <p:cBhvr>
                                        <p:cTn id="49" dur="500"/>
                                        <p:tgtEl>
                                          <p:spTgt spid="1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nodePh="1">
                                  <p:stCondLst>
                                    <p:cond delay="0"/>
                                  </p:stCondLst>
                                  <p:endCondLst>
                                    <p:cond evt="begin" delay="0">
                                      <p:tn val="52"/>
                                    </p:cond>
                                  </p:endCondLst>
                                  <p:childTnLst>
                                    <p:set>
                                      <p:cBhvr>
                                        <p:cTn id="53" dur="1" fill="hold">
                                          <p:stCondLst>
                                            <p:cond delay="0"/>
                                          </p:stCondLst>
                                        </p:cTn>
                                        <p:tgtEl>
                                          <p:spTgt spid="13">
                                            <p:txEl>
                                              <p:pRg st="0" end="0"/>
                                            </p:txEl>
                                          </p:spTgt>
                                        </p:tgtEl>
                                        <p:attrNameLst>
                                          <p:attrName>style.visibility</p:attrName>
                                        </p:attrNameLst>
                                      </p:cBhvr>
                                      <p:to>
                                        <p:strVal val="visible"/>
                                      </p:to>
                                    </p:set>
                                    <p:animEffect transition="in" filter="blinds(horizontal)">
                                      <p:cBhvr>
                                        <p:cTn id="5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7"/>
                        </p:tgtEl>
                        <p:attrNameLst>
                          <p:attrName>style.visibility</p:attrName>
                        </p:attrNameLst>
                      </p:cBhvr>
                      <p:to>
                        <p:strVal val="visible"/>
                      </p:to>
                    </p:set>
                    <p:animEffect transition="in" filter="blinds(horizontal)">
                      <p:cBhvr>
                        <p:cTn dur="500"/>
                        <p:tgtEl>
                          <p:spTgt spid="7"/>
                        </p:tgtEl>
                      </p:cBhvr>
                    </p:animEffect>
                  </p:childTnLst>
                </p:cTn>
              </p:par>
            </p:tnLst>
          </p:tmpl>
        </p:tmplLst>
      </p:bldP>
      <p:bldP spid="8"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8"/>
                        </p:tgtEl>
                        <p:attrNameLst>
                          <p:attrName>style.visibility</p:attrName>
                        </p:attrNameLst>
                      </p:cBhvr>
                      <p:to>
                        <p:strVal val="visible"/>
                      </p:to>
                    </p:set>
                    <p:animEffect transition="in" filter="blinds(horizontal)">
                      <p:cBhvr>
                        <p:cTn dur="500"/>
                        <p:tgtEl>
                          <p:spTgt spid="8"/>
                        </p:tgtEl>
                      </p:cBhvr>
                    </p:animEffect>
                  </p:childTnLst>
                </p:cTn>
              </p:par>
            </p:tnLst>
          </p:tmpl>
        </p:tmplLst>
      </p:bldP>
      <p:bldP spid="9"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9"/>
                        </p:tgtEl>
                        <p:attrNameLst>
                          <p:attrName>style.visibility</p:attrName>
                        </p:attrNameLst>
                      </p:cBhvr>
                      <p:to>
                        <p:strVal val="visible"/>
                      </p:to>
                    </p:set>
                    <p:animEffect transition="in" filter="blinds(horizontal)">
                      <p:cBhvr>
                        <p:cTn dur="500"/>
                        <p:tgtEl>
                          <p:spTgt spid="9"/>
                        </p:tgtEl>
                      </p:cBhvr>
                    </p:animEffect>
                  </p:childTnLst>
                </p:cTn>
              </p:par>
            </p:tnLst>
          </p:tmpl>
        </p:tmplLst>
      </p:bldP>
      <p:bldP spid="10"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0"/>
                        </p:tgtEl>
                        <p:attrNameLst>
                          <p:attrName>style.visibility</p:attrName>
                        </p:attrNameLst>
                      </p:cBhvr>
                      <p:to>
                        <p:strVal val="visible"/>
                      </p:to>
                    </p:set>
                    <p:animEffect transition="in" filter="blinds(horizontal)">
                      <p:cBhvr>
                        <p:cTn dur="500"/>
                        <p:tgtEl>
                          <p:spTgt spid="10"/>
                        </p:tgtEl>
                      </p:cBhvr>
                    </p:animEffect>
                  </p:childTnLst>
                </p:cTn>
              </p:par>
            </p:tnLst>
          </p:tmpl>
        </p:tmplLst>
      </p:bldP>
      <p:bldP spid="12"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blinds(horizontal)">
                      <p:cBhvr>
                        <p:cTn dur="500"/>
                        <p:tgtEl>
                          <p:spTgt spid="12"/>
                        </p:tgtEl>
                      </p:cBhvr>
                    </p:animEffect>
                  </p:childTnLst>
                </p:cTn>
              </p:par>
            </p:tnLst>
          </p:tmpl>
        </p:tmplLst>
      </p:bldP>
      <p:bldP spid="13"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blinds(horizontal)">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标题+内容（9）">
    <p:spTree>
      <p:nvGrpSpPr>
        <p:cNvPr id="1" name=""/>
        <p:cNvGrpSpPr/>
        <p:nvPr/>
      </p:nvGrpSpPr>
      <p:grpSpPr>
        <a:xfrm>
          <a:off x="0" y="0"/>
          <a:ext cx="0" cy="0"/>
          <a:chOff x="0" y="0"/>
          <a:chExt cx="0" cy="0"/>
        </a:xfrm>
      </p:grpSpPr>
      <p:pic>
        <p:nvPicPr>
          <p:cNvPr id="3" name="图片 2" descr="4"/>
          <p:cNvPicPr/>
          <p:nvPr userDrawn="1"/>
        </p:nvPicPr>
        <p:blipFill>
          <a:blip r:embed="rId2"/>
          <a:stretch>
            <a:fillRect/>
          </a:stretch>
        </p:blipFill>
        <p:spPr>
          <a:xfrm>
            <a:off x="-635" y="23495"/>
            <a:ext cx="12193290" cy="6897651"/>
          </a:xfrm>
          <a:prstGeom prst="rect">
            <a:avLst/>
          </a:prstGeom>
        </p:spPr>
      </p:pic>
      <p:sp>
        <p:nvSpPr>
          <p:cNvPr id="2" name="标题 1"/>
          <p:cNvSpPr>
            <a:spLocks noGrp="1"/>
          </p:cNvSpPr>
          <p:nvPr>
            <p:ph type="title"/>
          </p:nvPr>
        </p:nvSpPr>
        <p:spPr>
          <a:xfrm>
            <a:off x="3952240" y="478155"/>
            <a:ext cx="3625215" cy="416560"/>
          </a:xfrm>
        </p:spPr>
        <p:txBody>
          <a:bodyPr/>
          <a:lstStyle>
            <a:lvl1pPr algn="ctr">
              <a:defRPr/>
            </a:lvl1pPr>
          </a:lstStyle>
          <a:p>
            <a:r>
              <a:rPr lang="zh-CN" altLang="en-US"/>
              <a:t>单击此处编辑母版标题样式</a:t>
            </a:r>
          </a:p>
        </p:txBody>
      </p:sp>
      <p:sp>
        <p:nvSpPr>
          <p:cNvPr id="15" name="Freeform 9"/>
          <p:cNvSpPr/>
          <p:nvPr userDrawn="1"/>
        </p:nvSpPr>
        <p:spPr bwMode="gray">
          <a:xfrm>
            <a:off x="2612390" y="1480820"/>
            <a:ext cx="6767513" cy="1624013"/>
          </a:xfrm>
          <a:custGeom>
            <a:avLst/>
            <a:gdLst>
              <a:gd name="T0" fmla="*/ 0 w 4371"/>
              <a:gd name="T1" fmla="*/ 2147483647 h 1066"/>
              <a:gd name="T2" fmla="*/ 2147483647 w 4371"/>
              <a:gd name="T3" fmla="*/ 2147483647 h 1066"/>
              <a:gd name="T4" fmla="*/ 2147483647 w 4371"/>
              <a:gd name="T5" fmla="*/ 2147483647 h 1066"/>
              <a:gd name="T6" fmla="*/ 2147483647 w 4371"/>
              <a:gd name="T7" fmla="*/ 2147483647 h 1066"/>
              <a:gd name="T8" fmla="*/ 2147483647 w 4371"/>
              <a:gd name="T9" fmla="*/ 2147483647 h 1066"/>
              <a:gd name="T10" fmla="*/ 2147483647 w 4371"/>
              <a:gd name="T11" fmla="*/ 2147483647 h 1066"/>
              <a:gd name="T12" fmla="*/ 2147483647 w 4371"/>
              <a:gd name="T13" fmla="*/ 0 h 1066"/>
              <a:gd name="T14" fmla="*/ 2147483647 w 4371"/>
              <a:gd name="T15" fmla="*/ 2147483647 h 1066"/>
              <a:gd name="T16" fmla="*/ 2147483647 w 4371"/>
              <a:gd name="T17" fmla="*/ 2147483647 h 1066"/>
              <a:gd name="T18" fmla="*/ 2147483647 w 4371"/>
              <a:gd name="T19" fmla="*/ 2147483647 h 1066"/>
              <a:gd name="T20" fmla="*/ 2147483647 w 4371"/>
              <a:gd name="T21" fmla="*/ 2147483647 h 1066"/>
              <a:gd name="T22" fmla="*/ 2147483647 w 4371"/>
              <a:gd name="T23" fmla="*/ 2147483647 h 1066"/>
              <a:gd name="T24" fmla="*/ 2147483647 w 4371"/>
              <a:gd name="T25" fmla="*/ 2147483647 h 1066"/>
              <a:gd name="T26" fmla="*/ 2147483647 w 4371"/>
              <a:gd name="T27" fmla="*/ 2147483647 h 1066"/>
              <a:gd name="T28" fmla="*/ 2147483647 w 4371"/>
              <a:gd name="T29" fmla="*/ 2147483647 h 1066"/>
              <a:gd name="T30" fmla="*/ 0 w 4371"/>
              <a:gd name="T31" fmla="*/ 2147483647 h 10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71"/>
              <a:gd name="T49" fmla="*/ 0 h 1066"/>
              <a:gd name="T50" fmla="*/ 4371 w 4371"/>
              <a:gd name="T51" fmla="*/ 1066 h 10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71" h="1066">
                <a:moveTo>
                  <a:pt x="0" y="845"/>
                </a:moveTo>
                <a:lnTo>
                  <a:pt x="1523" y="313"/>
                </a:lnTo>
                <a:lnTo>
                  <a:pt x="1610" y="617"/>
                </a:lnTo>
                <a:lnTo>
                  <a:pt x="2720" y="243"/>
                </a:lnTo>
                <a:lnTo>
                  <a:pt x="2784" y="538"/>
                </a:lnTo>
                <a:lnTo>
                  <a:pt x="3882" y="266"/>
                </a:lnTo>
                <a:lnTo>
                  <a:pt x="3795" y="0"/>
                </a:lnTo>
                <a:lnTo>
                  <a:pt x="4371" y="269"/>
                </a:lnTo>
                <a:lnTo>
                  <a:pt x="3961" y="832"/>
                </a:lnTo>
                <a:lnTo>
                  <a:pt x="3912" y="542"/>
                </a:lnTo>
                <a:lnTo>
                  <a:pt x="2594" y="921"/>
                </a:lnTo>
                <a:lnTo>
                  <a:pt x="2509" y="620"/>
                </a:lnTo>
                <a:lnTo>
                  <a:pt x="1344" y="968"/>
                </a:lnTo>
                <a:lnTo>
                  <a:pt x="1280" y="666"/>
                </a:lnTo>
                <a:lnTo>
                  <a:pt x="67" y="1066"/>
                </a:lnTo>
                <a:lnTo>
                  <a:pt x="0" y="845"/>
                </a:lnTo>
                <a:close/>
              </a:path>
            </a:pathLst>
          </a:custGeom>
          <a:solidFill>
            <a:srgbClr val="FF5050"/>
          </a:solidFill>
          <a:ln>
            <a:noFill/>
          </a:ln>
          <a:effectLst/>
        </p:spPr>
        <p:style>
          <a:lnRef idx="3">
            <a:schemeClr val="lt1"/>
          </a:lnRef>
          <a:fillRef idx="1">
            <a:schemeClr val="accent2"/>
          </a:fillRef>
          <a:effectRef idx="1">
            <a:schemeClr val="accent2"/>
          </a:effectRef>
          <a:fontRef idx="minor">
            <a:schemeClr val="lt1"/>
          </a:fontRef>
        </p:style>
        <p:txBody>
          <a:bodyPr wrap="none" anchor="ctr">
            <a:flatTx/>
          </a:bodyPr>
          <a:lstStyle/>
          <a:p>
            <a:pP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76"/>
          <p:cNvSpPr>
            <a:spLocks noChangeArrowheads="1"/>
          </p:cNvSpPr>
          <p:nvPr userDrawn="1"/>
        </p:nvSpPr>
        <p:spPr bwMode="auto">
          <a:xfrm>
            <a:off x="3785235" y="2955925"/>
            <a:ext cx="901700" cy="622300"/>
          </a:xfrm>
          <a:prstGeom prst="rect">
            <a:avLst/>
          </a:prstGeom>
          <a:noFill/>
          <a:ln>
            <a:noFill/>
          </a:ln>
        </p:spPr>
        <p:txBody>
          <a:bodyPr lIns="68580" tIns="34290" rIns="68580" bIns="34290">
            <a:spAutoFit/>
          </a:bodyPr>
          <a:lstStyle/>
          <a:p>
            <a:pPr algn="ctr" eaLnBrk="1" fontAlgn="auto" hangingPunct="1">
              <a:spcBef>
                <a:spcPts val="0"/>
              </a:spcBef>
              <a:spcAft>
                <a:spcPts val="0"/>
              </a:spcAft>
              <a:defRPr/>
            </a:pPr>
            <a:r>
              <a:rPr lang="en-US" sz="3600" b="1" dirty="0">
                <a:solidFill>
                  <a:srgbClr val="FF5050"/>
                </a:solidFill>
                <a:latin typeface="宋体" panose="02010600030101010101" pitchFamily="2" charset="-122"/>
                <a:sym typeface="微软雅黑" panose="020B0503020204020204" pitchFamily="34" charset="-122"/>
              </a:rPr>
              <a:t>01</a:t>
            </a:r>
            <a:endParaRPr lang="en-US" altLang="en-US" sz="3600" b="1" dirty="0">
              <a:solidFill>
                <a:srgbClr val="FF5050"/>
              </a:solidFill>
              <a:latin typeface="宋体" panose="02010600030101010101" pitchFamily="2" charset="-122"/>
              <a:sym typeface="微软雅黑" panose="020B0503020204020204" pitchFamily="34" charset="-122"/>
            </a:endParaRPr>
          </a:p>
        </p:txBody>
      </p:sp>
      <p:sp>
        <p:nvSpPr>
          <p:cNvPr id="23" name="文本框 76"/>
          <p:cNvSpPr>
            <a:spLocks noChangeArrowheads="1"/>
          </p:cNvSpPr>
          <p:nvPr userDrawn="1"/>
        </p:nvSpPr>
        <p:spPr bwMode="auto">
          <a:xfrm>
            <a:off x="6096000" y="2955925"/>
            <a:ext cx="711200" cy="622300"/>
          </a:xfrm>
          <a:prstGeom prst="rect">
            <a:avLst/>
          </a:prstGeom>
          <a:noFill/>
          <a:ln>
            <a:noFill/>
          </a:ln>
        </p:spPr>
        <p:txBody>
          <a:bodyPr wrap="square" lIns="68580" tIns="34290" rIns="68580" bIns="34290">
            <a:spAutoFit/>
          </a:bodyPr>
          <a:lstStyle/>
          <a:p>
            <a:pPr algn="ctr" eaLnBrk="1" fontAlgn="auto" hangingPunct="1">
              <a:spcBef>
                <a:spcPts val="0"/>
              </a:spcBef>
              <a:spcAft>
                <a:spcPts val="0"/>
              </a:spcAft>
              <a:defRPr/>
            </a:pPr>
            <a:r>
              <a:rPr lang="en-US" sz="3600" b="1" dirty="0">
                <a:solidFill>
                  <a:srgbClr val="FF5050"/>
                </a:solidFill>
                <a:latin typeface="宋体" panose="02010600030101010101" pitchFamily="2" charset="-122"/>
                <a:sym typeface="微软雅黑" panose="020B0503020204020204" pitchFamily="34" charset="-122"/>
              </a:rPr>
              <a:t>02</a:t>
            </a:r>
            <a:endParaRPr lang="en-US" altLang="en-US" sz="3600" b="1" dirty="0">
              <a:solidFill>
                <a:srgbClr val="FF5050"/>
              </a:solidFill>
              <a:latin typeface="宋体" panose="02010600030101010101" pitchFamily="2" charset="-122"/>
              <a:sym typeface="微软雅黑" panose="020B0503020204020204" pitchFamily="34" charset="-122"/>
            </a:endParaRPr>
          </a:p>
        </p:txBody>
      </p:sp>
      <p:sp>
        <p:nvSpPr>
          <p:cNvPr id="27" name="文本框 76"/>
          <p:cNvSpPr>
            <a:spLocks noChangeArrowheads="1"/>
          </p:cNvSpPr>
          <p:nvPr userDrawn="1"/>
        </p:nvSpPr>
        <p:spPr bwMode="auto">
          <a:xfrm>
            <a:off x="8468360" y="2955925"/>
            <a:ext cx="647700" cy="622300"/>
          </a:xfrm>
          <a:prstGeom prst="rect">
            <a:avLst/>
          </a:prstGeom>
          <a:noFill/>
          <a:ln>
            <a:noFill/>
          </a:ln>
        </p:spPr>
        <p:txBody>
          <a:bodyPr wrap="square" lIns="68580" tIns="34290" rIns="68580" bIns="34290">
            <a:spAutoFit/>
          </a:bodyPr>
          <a:lstStyle/>
          <a:p>
            <a:pPr algn="ctr" eaLnBrk="1" fontAlgn="auto" hangingPunct="1">
              <a:spcBef>
                <a:spcPts val="0"/>
              </a:spcBef>
              <a:spcAft>
                <a:spcPts val="0"/>
              </a:spcAft>
              <a:defRPr/>
            </a:pPr>
            <a:r>
              <a:rPr lang="en-US" sz="3600" b="1" dirty="0">
                <a:solidFill>
                  <a:srgbClr val="FF5050"/>
                </a:solidFill>
                <a:latin typeface="宋体" panose="02010600030101010101" pitchFamily="2" charset="-122"/>
                <a:sym typeface="微软雅黑" panose="020B0503020204020204" pitchFamily="34" charset="-122"/>
              </a:rPr>
              <a:t>03</a:t>
            </a:r>
            <a:endParaRPr lang="en-US" altLang="en-US" sz="3600" b="1" dirty="0">
              <a:solidFill>
                <a:srgbClr val="FF5050"/>
              </a:solidFill>
              <a:latin typeface="宋体" panose="02010600030101010101" pitchFamily="2" charset="-122"/>
              <a:sym typeface="微软雅黑" panose="020B0503020204020204" pitchFamily="34" charset="-122"/>
            </a:endParaRPr>
          </a:p>
        </p:txBody>
      </p:sp>
      <p:sp>
        <p:nvSpPr>
          <p:cNvPr id="8" name="文本占位符 7"/>
          <p:cNvSpPr>
            <a:spLocks noGrp="1"/>
          </p:cNvSpPr>
          <p:nvPr>
            <p:ph type="body" sz="quarter" idx="13"/>
          </p:nvPr>
        </p:nvSpPr>
        <p:spPr>
          <a:xfrm>
            <a:off x="2612390" y="3514725"/>
            <a:ext cx="1880870" cy="2480310"/>
          </a:xfrm>
        </p:spPr>
        <p:txBody>
          <a:bodyPr/>
          <a:lstStyle>
            <a:lvl1pPr marL="3175" indent="0" eaLnBrk="1" fontAlgn="base" latinLnBrk="0" hangingPunct="1">
              <a:lnSpc>
                <a:spcPct val="140000"/>
              </a:lnSpc>
              <a:buNone/>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9" name="文本占位符 8"/>
          <p:cNvSpPr>
            <a:spLocks noGrp="1"/>
          </p:cNvSpPr>
          <p:nvPr>
            <p:ph type="body" sz="quarter" idx="14"/>
          </p:nvPr>
        </p:nvSpPr>
        <p:spPr>
          <a:xfrm>
            <a:off x="4824095" y="3514725"/>
            <a:ext cx="1880870" cy="2480310"/>
          </a:xfrm>
        </p:spPr>
        <p:txBody>
          <a:bodyPr/>
          <a:lstStyle>
            <a:lvl1pPr marL="3175" indent="0">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0" name="文本占位符 9"/>
          <p:cNvSpPr>
            <a:spLocks noGrp="1"/>
          </p:cNvSpPr>
          <p:nvPr>
            <p:ph type="body" sz="quarter" idx="15"/>
          </p:nvPr>
        </p:nvSpPr>
        <p:spPr>
          <a:xfrm>
            <a:off x="7136765" y="3514725"/>
            <a:ext cx="1880870" cy="2480310"/>
          </a:xfrm>
        </p:spPr>
        <p:txBody>
          <a:bodyPr/>
          <a:lstStyle>
            <a:lvl1pPr marL="3175" marR="0" lvl="0" indent="0" algn="l" rtl="0" eaLnBrk="1" fontAlgn="base" latinLnBrk="0" hangingPunct="1">
              <a:lnSpc>
                <a:spcPct val="140000"/>
              </a:lnSpc>
              <a:spcBef>
                <a:spcPts val="0"/>
              </a:spcBef>
              <a:spcAft>
                <a:spcPts val="0"/>
              </a:spcAft>
              <a:buClr>
                <a:schemeClr val="tx1"/>
              </a:buClr>
              <a:buSzPct val="76000"/>
              <a:buFont typeface="Wingdings" panose="05000000000000000000" pitchFamily="2" charset="2"/>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2" name="Line 6"/>
          <p:cNvSpPr>
            <a:spLocks noChangeShapeType="1"/>
          </p:cNvSpPr>
          <p:nvPr userDrawn="1"/>
        </p:nvSpPr>
        <p:spPr bwMode="gray">
          <a:xfrm>
            <a:off x="4686935" y="3451860"/>
            <a:ext cx="635" cy="2606040"/>
          </a:xfrm>
          <a:prstGeom prst="line">
            <a:avLst/>
          </a:prstGeom>
          <a:noFill/>
          <a:ln w="9525">
            <a:solidFill>
              <a:srgbClr val="1C1C1C"/>
            </a:solidFill>
            <a:prstDash val="dash"/>
            <a:round/>
          </a:ln>
        </p:spPr>
        <p:txBody>
          <a:bodyPr wrap="none" anchor="ctr"/>
          <a:lstStyle/>
          <a:p>
            <a:pPr eaLnBrk="1" fontAlgn="auto" hangingPunct="1">
              <a:spcBef>
                <a:spcPts val="0"/>
              </a:spcBef>
              <a:spcAft>
                <a:spcPts val="0"/>
              </a:spcAft>
              <a:defRPr/>
            </a:pPr>
            <a:endParaRPr lang="zh-CN" altLang="en-US">
              <a:sym typeface="微软雅黑" panose="020B0503020204020204" pitchFamily="34" charset="-122"/>
            </a:endParaRPr>
          </a:p>
        </p:txBody>
      </p:sp>
      <p:sp>
        <p:nvSpPr>
          <p:cNvPr id="13" name="Line 6"/>
          <p:cNvSpPr>
            <a:spLocks noChangeShapeType="1"/>
          </p:cNvSpPr>
          <p:nvPr userDrawn="1"/>
        </p:nvSpPr>
        <p:spPr bwMode="gray">
          <a:xfrm>
            <a:off x="6920865" y="3451860"/>
            <a:ext cx="635" cy="2606040"/>
          </a:xfrm>
          <a:prstGeom prst="line">
            <a:avLst/>
          </a:prstGeom>
          <a:noFill/>
          <a:ln w="9525">
            <a:solidFill>
              <a:srgbClr val="1C1C1C"/>
            </a:solidFill>
            <a:prstDash val="dash"/>
            <a:round/>
          </a:ln>
        </p:spPr>
        <p:txBody>
          <a:bodyPr wrap="none" anchor="ctr"/>
          <a:lstStyle/>
          <a:p>
            <a:pPr eaLnBrk="1" fontAlgn="auto" hangingPunct="1">
              <a:spcBef>
                <a:spcPts val="0"/>
              </a:spcBef>
              <a:spcAft>
                <a:spcPts val="0"/>
              </a:spcAft>
              <a:defRPr/>
            </a:pPr>
            <a:endParaRPr lang="zh-CN" altLang="en-U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nodePh="1">
                                  <p:stCondLst>
                                    <p:cond delay="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nodePh="1">
                                  <p:stCondLst>
                                    <p:cond delay="0"/>
                                  </p:stCondLst>
                                  <p:endCondLst>
                                    <p:cond evt="begin" delay="0">
                                      <p:tn val="20"/>
                                    </p:cond>
                                  </p:end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blinds(horizontal)">
                                      <p:cBhvr>
                                        <p:cTn id="22" dur="500"/>
                                        <p:tgtEl>
                                          <p:spTgt spid="10">
                                            <p:txEl>
                                              <p:pRg st="0" end="0"/>
                                            </p:txEl>
                                          </p:spTgt>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blinds(horizontal)">
                      <p:cBhvr>
                        <p:cTn dur="500"/>
                        <p:tgtEl>
                          <p:spTgt spid="8">
                            <p:txEl>
                              <p:pRg st="0" end="0"/>
                            </p:txEl>
                          </p:spTgt>
                        </p:tgtEl>
                      </p:cBhvr>
                    </p:animEffect>
                  </p:childTnLst>
                </p:cTn>
              </p:par>
            </p:tnLst>
          </p:tmpl>
        </p:tmplLst>
      </p:bldP>
      <p:bldP spid="9"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blinds(horizontal)">
                      <p:cBhvr>
                        <p:cTn dur="500"/>
                        <p:tgtEl>
                          <p:spTgt spid="9">
                            <p:txEl>
                              <p:pRg st="0" end="0"/>
                            </p:txEl>
                          </p:spTgt>
                        </p:tgtEl>
                      </p:cBhvr>
                    </p:animEffect>
                  </p:childTnLst>
                </p:cTn>
              </p:par>
            </p:tnLst>
          </p:tmpl>
        </p:tmplLst>
      </p:bldP>
      <p:bldP spid="10" grpId="0" build="p">
        <p:tmplLst>
          <p:tmpl lvl="1">
            <p:tnLst>
              <p:par>
                <p:cTn presetID="3" presetClass="entr" presetSubtype="10" fill="hold" nodeType="clickEffect" nodePh="1">
                  <p:stCondLst>
                    <p:cond delay="0"/>
                  </p:stCondLst>
                  <p:endCondLst>
                    <p:cond evt="begin" delay="0"/>
                  </p:endCondLst>
                  <p:childTnLst>
                    <p:set>
                      <p:cBhvr>
                        <p:cTn dur="1" fill="hold">
                          <p:stCondLst>
                            <p:cond delay="0"/>
                          </p:stCondLst>
                        </p:cTn>
                        <p:tgtEl>
                          <p:spTgt spid="10">
                            <p:txEl>
                              <p:pRg st="0" end="0"/>
                            </p:txEl>
                          </p:spTgt>
                        </p:tgtEl>
                        <p:attrNameLst>
                          <p:attrName>style.visibility</p:attrName>
                        </p:attrNameLst>
                      </p:cBhvr>
                      <p:to>
                        <p:strVal val="visible"/>
                      </p:to>
                    </p:set>
                    <p:animEffect transition="in" filter="blinds(horizontal)">
                      <p:cBhvr>
                        <p:cTn dur="500"/>
                        <p:tgtEl>
                          <p:spTgt spid="10">
                            <p:txEl>
                              <p:pRg st="0" end="0"/>
                            </p:txEl>
                          </p:spTgt>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标题+内容（10）">
    <p:spTree>
      <p:nvGrpSpPr>
        <p:cNvPr id="1" name=""/>
        <p:cNvGrpSpPr/>
        <p:nvPr/>
      </p:nvGrpSpPr>
      <p:grpSpPr>
        <a:xfrm>
          <a:off x="0" y="0"/>
          <a:ext cx="0" cy="0"/>
          <a:chOff x="0" y="0"/>
          <a:chExt cx="0" cy="0"/>
        </a:xfrm>
      </p:grpSpPr>
      <p:pic>
        <p:nvPicPr>
          <p:cNvPr id="4" name="图片 3" descr="4"/>
          <p:cNvPicPr/>
          <p:nvPr userDrawn="1"/>
        </p:nvPicPr>
        <p:blipFill>
          <a:blip r:embed="rId2"/>
          <a:stretch>
            <a:fillRect/>
          </a:stretch>
        </p:blipFill>
        <p:spPr>
          <a:xfrm>
            <a:off x="-635" y="2349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9" name="矩形 8"/>
          <p:cNvSpPr/>
          <p:nvPr userDrawn="1"/>
        </p:nvSpPr>
        <p:spPr>
          <a:xfrm>
            <a:off x="1417638" y="1350645"/>
            <a:ext cx="4678363" cy="4602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矩形 12"/>
          <p:cNvSpPr/>
          <p:nvPr userDrawn="1"/>
        </p:nvSpPr>
        <p:spPr>
          <a:xfrm>
            <a:off x="8474075" y="1349058"/>
            <a:ext cx="2300288" cy="460375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376" name="Group 213"/>
          <p:cNvGrpSpPr/>
          <p:nvPr userDrawn="1"/>
        </p:nvGrpSpPr>
        <p:grpSpPr>
          <a:xfrm>
            <a:off x="8896350" y="3031490"/>
            <a:ext cx="1229360" cy="1240790"/>
            <a:chOff x="846137" y="3833813"/>
            <a:chExt cx="412750" cy="412750"/>
          </a:xfrm>
          <a:solidFill>
            <a:schemeClr val="bg1"/>
          </a:solidFill>
        </p:grpSpPr>
        <p:sp>
          <p:nvSpPr>
            <p:cNvPr id="377" name="Freeform 318"/>
            <p:cNvSpPr>
              <a:spLocks noEditPoints="1"/>
            </p:cNvSpPr>
            <p:nvPr/>
          </p:nvSpPr>
          <p:spPr bwMode="auto">
            <a:xfrm>
              <a:off x="846137" y="3833813"/>
              <a:ext cx="412750" cy="412750"/>
            </a:xfrm>
            <a:custGeom>
              <a:avLst/>
              <a:gdLst>
                <a:gd name="T0" fmla="*/ 476 w 548"/>
                <a:gd name="T1" fmla="*/ 72 h 548"/>
                <a:gd name="T2" fmla="*/ 216 w 548"/>
                <a:gd name="T3" fmla="*/ 72 h 548"/>
                <a:gd name="T4" fmla="*/ 190 w 548"/>
                <a:gd name="T5" fmla="*/ 300 h 548"/>
                <a:gd name="T6" fmla="*/ 14 w 548"/>
                <a:gd name="T7" fmla="*/ 477 h 548"/>
                <a:gd name="T8" fmla="*/ 14 w 548"/>
                <a:gd name="T9" fmla="*/ 525 h 548"/>
                <a:gd name="T10" fmla="*/ 23 w 548"/>
                <a:gd name="T11" fmla="*/ 534 h 548"/>
                <a:gd name="T12" fmla="*/ 71 w 548"/>
                <a:gd name="T13" fmla="*/ 534 h 548"/>
                <a:gd name="T14" fmla="*/ 248 w 548"/>
                <a:gd name="T15" fmla="*/ 358 h 548"/>
                <a:gd name="T16" fmla="*/ 476 w 548"/>
                <a:gd name="T17" fmla="*/ 332 h 548"/>
                <a:gd name="T18" fmla="*/ 476 w 548"/>
                <a:gd name="T19" fmla="*/ 72 h 548"/>
                <a:gd name="T20" fmla="*/ 440 w 548"/>
                <a:gd name="T21" fmla="*/ 296 h 548"/>
                <a:gd name="T22" fmla="*/ 252 w 548"/>
                <a:gd name="T23" fmla="*/ 296 h 548"/>
                <a:gd name="T24" fmla="*/ 252 w 548"/>
                <a:gd name="T25" fmla="*/ 108 h 548"/>
                <a:gd name="T26" fmla="*/ 440 w 548"/>
                <a:gd name="T27" fmla="*/ 108 h 548"/>
                <a:gd name="T28" fmla="*/ 440 w 548"/>
                <a:gd name="T29" fmla="*/ 29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548">
                  <a:moveTo>
                    <a:pt x="476" y="72"/>
                  </a:moveTo>
                  <a:cubicBezTo>
                    <a:pt x="404" y="0"/>
                    <a:pt x="288" y="0"/>
                    <a:pt x="216" y="72"/>
                  </a:cubicBezTo>
                  <a:cubicBezTo>
                    <a:pt x="154" y="134"/>
                    <a:pt x="145" y="229"/>
                    <a:pt x="190" y="300"/>
                  </a:cubicBezTo>
                  <a:cubicBezTo>
                    <a:pt x="14" y="477"/>
                    <a:pt x="14" y="477"/>
                    <a:pt x="14" y="477"/>
                  </a:cubicBezTo>
                  <a:cubicBezTo>
                    <a:pt x="0" y="490"/>
                    <a:pt x="0" y="512"/>
                    <a:pt x="14" y="525"/>
                  </a:cubicBezTo>
                  <a:cubicBezTo>
                    <a:pt x="23" y="534"/>
                    <a:pt x="23" y="534"/>
                    <a:pt x="23" y="534"/>
                  </a:cubicBezTo>
                  <a:cubicBezTo>
                    <a:pt x="36" y="548"/>
                    <a:pt x="58" y="548"/>
                    <a:pt x="71" y="534"/>
                  </a:cubicBezTo>
                  <a:cubicBezTo>
                    <a:pt x="248" y="358"/>
                    <a:pt x="248" y="358"/>
                    <a:pt x="248" y="358"/>
                  </a:cubicBezTo>
                  <a:cubicBezTo>
                    <a:pt x="319" y="403"/>
                    <a:pt x="414" y="394"/>
                    <a:pt x="476" y="332"/>
                  </a:cubicBezTo>
                  <a:cubicBezTo>
                    <a:pt x="548" y="260"/>
                    <a:pt x="548" y="144"/>
                    <a:pt x="476" y="72"/>
                  </a:cubicBezTo>
                  <a:close/>
                  <a:moveTo>
                    <a:pt x="440" y="296"/>
                  </a:moveTo>
                  <a:cubicBezTo>
                    <a:pt x="388" y="348"/>
                    <a:pt x="304" y="348"/>
                    <a:pt x="252" y="296"/>
                  </a:cubicBezTo>
                  <a:cubicBezTo>
                    <a:pt x="200" y="244"/>
                    <a:pt x="200" y="160"/>
                    <a:pt x="252" y="108"/>
                  </a:cubicBezTo>
                  <a:cubicBezTo>
                    <a:pt x="304" y="56"/>
                    <a:pt x="388" y="56"/>
                    <a:pt x="440" y="108"/>
                  </a:cubicBezTo>
                  <a:cubicBezTo>
                    <a:pt x="492" y="160"/>
                    <a:pt x="492" y="244"/>
                    <a:pt x="440" y="296"/>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AU" sz="2400" b="0" i="0" u="none" strike="noStrike" kern="0" cap="none" spc="0" normalizeH="0" baseline="0" noProof="0">
                <a:ln>
                  <a:noFill/>
                </a:ln>
                <a:solidFill>
                  <a:srgbClr val="000000"/>
                </a:solidFill>
                <a:effectLst/>
                <a:uLnTx/>
                <a:uFillTx/>
                <a:latin typeface="微软雅黑" panose="020B0503020204020204" pitchFamily="34" charset="-122"/>
                <a:ea typeface="Microsoft YaHei UI" panose="020B0503020204020204" charset="-122"/>
              </a:endParaRPr>
            </a:p>
          </p:txBody>
        </p:sp>
        <p:sp>
          <p:nvSpPr>
            <p:cNvPr id="378" name="Freeform 319"/>
            <p:cNvSpPr/>
            <p:nvPr/>
          </p:nvSpPr>
          <p:spPr bwMode="auto">
            <a:xfrm>
              <a:off x="1008062" y="3944938"/>
              <a:ext cx="196850" cy="23813"/>
            </a:xfrm>
            <a:custGeom>
              <a:avLst/>
              <a:gdLst>
                <a:gd name="T0" fmla="*/ 9 w 262"/>
                <a:gd name="T1" fmla="*/ 0 h 31"/>
                <a:gd name="T2" fmla="*/ 0 w 262"/>
                <a:gd name="T3" fmla="*/ 31 h 31"/>
                <a:gd name="T4" fmla="*/ 262 w 262"/>
                <a:gd name="T5" fmla="*/ 31 h 31"/>
                <a:gd name="T6" fmla="*/ 253 w 262"/>
                <a:gd name="T7" fmla="*/ 0 h 31"/>
                <a:gd name="T8" fmla="*/ 9 w 262"/>
                <a:gd name="T9" fmla="*/ 0 h 31"/>
              </a:gdLst>
              <a:ahLst/>
              <a:cxnLst>
                <a:cxn ang="0">
                  <a:pos x="T0" y="T1"/>
                </a:cxn>
                <a:cxn ang="0">
                  <a:pos x="T2" y="T3"/>
                </a:cxn>
                <a:cxn ang="0">
                  <a:pos x="T4" y="T5"/>
                </a:cxn>
                <a:cxn ang="0">
                  <a:pos x="T6" y="T7"/>
                </a:cxn>
                <a:cxn ang="0">
                  <a:pos x="T8" y="T9"/>
                </a:cxn>
              </a:cxnLst>
              <a:rect l="0" t="0" r="r" b="b"/>
              <a:pathLst>
                <a:path w="262" h="31">
                  <a:moveTo>
                    <a:pt x="9" y="0"/>
                  </a:moveTo>
                  <a:cubicBezTo>
                    <a:pt x="5" y="10"/>
                    <a:pt x="2" y="20"/>
                    <a:pt x="0" y="31"/>
                  </a:cubicBezTo>
                  <a:cubicBezTo>
                    <a:pt x="262" y="31"/>
                    <a:pt x="262" y="31"/>
                    <a:pt x="262" y="31"/>
                  </a:cubicBezTo>
                  <a:cubicBezTo>
                    <a:pt x="260" y="20"/>
                    <a:pt x="257" y="10"/>
                    <a:pt x="253" y="0"/>
                  </a:cubicBezTo>
                  <a:lnTo>
                    <a:pt x="9" y="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AU" sz="2400" b="0" i="0" u="none" strike="noStrike" kern="0" cap="none" spc="0" normalizeH="0" baseline="0" noProof="0">
                <a:ln>
                  <a:noFill/>
                </a:ln>
                <a:solidFill>
                  <a:srgbClr val="000000"/>
                </a:solidFill>
                <a:effectLst/>
                <a:uLnTx/>
                <a:uFillTx/>
                <a:latin typeface="微软雅黑" panose="020B0503020204020204" pitchFamily="34" charset="-122"/>
                <a:ea typeface="Microsoft YaHei UI" panose="020B0503020204020204" charset="-122"/>
              </a:endParaRPr>
            </a:p>
          </p:txBody>
        </p:sp>
        <p:sp>
          <p:nvSpPr>
            <p:cNvPr id="379" name="Freeform 320"/>
            <p:cNvSpPr/>
            <p:nvPr/>
          </p:nvSpPr>
          <p:spPr bwMode="auto">
            <a:xfrm>
              <a:off x="1006475" y="3990975"/>
              <a:ext cx="200025" cy="23813"/>
            </a:xfrm>
            <a:custGeom>
              <a:avLst/>
              <a:gdLst>
                <a:gd name="T0" fmla="*/ 0 w 266"/>
                <a:gd name="T1" fmla="*/ 1 h 31"/>
                <a:gd name="T2" fmla="*/ 5 w 266"/>
                <a:gd name="T3" fmla="*/ 31 h 31"/>
                <a:gd name="T4" fmla="*/ 261 w 266"/>
                <a:gd name="T5" fmla="*/ 31 h 31"/>
                <a:gd name="T6" fmla="*/ 266 w 266"/>
                <a:gd name="T7" fmla="*/ 0 h 31"/>
                <a:gd name="T8" fmla="*/ 0 w 266"/>
                <a:gd name="T9" fmla="*/ 1 h 31"/>
              </a:gdLst>
              <a:ahLst/>
              <a:cxnLst>
                <a:cxn ang="0">
                  <a:pos x="T0" y="T1"/>
                </a:cxn>
                <a:cxn ang="0">
                  <a:pos x="T2" y="T3"/>
                </a:cxn>
                <a:cxn ang="0">
                  <a:pos x="T4" y="T5"/>
                </a:cxn>
                <a:cxn ang="0">
                  <a:pos x="T6" y="T7"/>
                </a:cxn>
                <a:cxn ang="0">
                  <a:pos x="T8" y="T9"/>
                </a:cxn>
              </a:cxnLst>
              <a:rect l="0" t="0" r="r" b="b"/>
              <a:pathLst>
                <a:path w="266" h="31">
                  <a:moveTo>
                    <a:pt x="0" y="1"/>
                  </a:moveTo>
                  <a:cubicBezTo>
                    <a:pt x="1" y="11"/>
                    <a:pt x="2" y="21"/>
                    <a:pt x="5" y="31"/>
                  </a:cubicBezTo>
                  <a:cubicBezTo>
                    <a:pt x="261" y="31"/>
                    <a:pt x="261" y="31"/>
                    <a:pt x="261" y="31"/>
                  </a:cubicBezTo>
                  <a:cubicBezTo>
                    <a:pt x="264" y="21"/>
                    <a:pt x="265" y="11"/>
                    <a:pt x="266" y="0"/>
                  </a:cubicBezTo>
                  <a:lnTo>
                    <a:pt x="0" y="1"/>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AU" sz="2400" b="0" i="0" u="none" strike="noStrike" kern="0" cap="none" spc="0" normalizeH="0" baseline="0" noProof="0">
                <a:ln>
                  <a:noFill/>
                </a:ln>
                <a:solidFill>
                  <a:srgbClr val="000000"/>
                </a:solidFill>
                <a:effectLst/>
                <a:uLnTx/>
                <a:uFillTx/>
                <a:latin typeface="微软雅黑" panose="020B0503020204020204" pitchFamily="34" charset="-122"/>
                <a:ea typeface="Microsoft YaHei UI" panose="020B0503020204020204" charset="-122"/>
              </a:endParaRPr>
            </a:p>
          </p:txBody>
        </p:sp>
      </p:grpSp>
      <p:sp>
        <p:nvSpPr>
          <p:cNvPr id="10" name="文本占位符 9"/>
          <p:cNvSpPr>
            <a:spLocks noGrp="1"/>
          </p:cNvSpPr>
          <p:nvPr>
            <p:ph type="body" sz="quarter" idx="13"/>
          </p:nvPr>
        </p:nvSpPr>
        <p:spPr>
          <a:xfrm>
            <a:off x="1731010" y="2084705"/>
            <a:ext cx="4003675" cy="3684905"/>
          </a:xfrm>
        </p:spPr>
        <p:txBody>
          <a:bodyPr/>
          <a:lstStyle>
            <a:lvl1pPr indent="0" eaLnBrk="1" fontAlgn="base" latinLnBrk="0" hangingPunct="1">
              <a:lnSpc>
                <a:spcPct val="140000"/>
              </a:lnSpc>
              <a:defRPr sz="1600">
                <a:solidFill>
                  <a:schemeClr val="bg1"/>
                </a:solidFill>
                <a:latin typeface="微软雅黑" panose="020B0503020204020204" pitchFamily="34" charset="-122"/>
                <a:ea typeface="微软雅黑" panose="020B0503020204020204" pitchFamily="34" charset="-122"/>
              </a:defRPr>
            </a:lvl1pPr>
          </a:lstStyle>
          <a:p>
            <a:endParaRPr lang="zh-CN" altLang="en-US"/>
          </a:p>
        </p:txBody>
      </p:sp>
      <p:cxnSp>
        <p:nvCxnSpPr>
          <p:cNvPr id="72" name="直接连接符 71"/>
          <p:cNvCxnSpPr/>
          <p:nvPr userDrawn="1"/>
        </p:nvCxnSpPr>
        <p:spPr>
          <a:xfrm>
            <a:off x="1731010" y="1979295"/>
            <a:ext cx="1412875" cy="9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占位符 10"/>
          <p:cNvSpPr>
            <a:spLocks noGrp="1"/>
          </p:cNvSpPr>
          <p:nvPr>
            <p:ph type="body" sz="half" idx="15" hasCustomPrompt="1"/>
          </p:nvPr>
        </p:nvSpPr>
        <p:spPr>
          <a:xfrm>
            <a:off x="1753235" y="1587500"/>
            <a:ext cx="1390650" cy="391795"/>
          </a:xfrm>
        </p:spPr>
        <p:txBody>
          <a:bodyPr/>
          <a:lstStyle>
            <a:lvl1pPr marL="0" indent="0" algn="ctr">
              <a:buNone/>
              <a:defRPr sz="2000">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12" name="内容占位符 11"/>
          <p:cNvSpPr>
            <a:spLocks noGrp="1"/>
          </p:cNvSpPr>
          <p:nvPr>
            <p:ph idx="1"/>
          </p:nvPr>
        </p:nvSpPr>
        <p:spPr>
          <a:xfrm>
            <a:off x="6089015" y="1350645"/>
            <a:ext cx="2385060" cy="4601845"/>
          </a:xfrm>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3" name="矩形 2"/>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plus(in)">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3" presetClass="entr" presetSubtype="16" fill="hold" nodeType="clickEffect" nodePh="1">
                  <p:stCondLst>
                    <p:cond delay="0"/>
                  </p:stCondLst>
                  <p:endCondLst>
                    <p:cond evt="begin" delay="0"/>
                  </p:endCondLst>
                  <p:childTnLst>
                    <p:set>
                      <p:cBhvr>
                        <p:cTn dur="1" fill="hold">
                          <p:stCondLst>
                            <p:cond delay="0"/>
                          </p:stCondLst>
                        </p:cTn>
                        <p:tgtEl>
                          <p:spTgt spid="12">
                            <p:txEl>
                              <p:pRg st="0" end="0"/>
                            </p:txEl>
                          </p:spTgt>
                        </p:tgtEl>
                        <p:attrNameLst>
                          <p:attrName>style.visibility</p:attrName>
                        </p:attrNameLst>
                      </p:cBhvr>
                      <p:to>
                        <p:strVal val="visible"/>
                      </p:to>
                    </p:set>
                    <p:animEffect transition="in" filter="plus(in)">
                      <p:cBhvr>
                        <p:cTn dur="2000"/>
                        <p:tgtEl>
                          <p:spTgt spid="12">
                            <p:txEl>
                              <p:pRg st="0" end="0"/>
                            </p:txEl>
                          </p:spTgt>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最基础-标题+内容">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2" name="标题 1"/>
          <p:cNvSpPr>
            <a:spLocks noGrp="1"/>
          </p:cNvSpPr>
          <p:nvPr>
            <p:ph type="title"/>
          </p:nvPr>
        </p:nvSpPr>
        <p:spPr/>
        <p:txBody>
          <a:bodyPr/>
          <a:lstStyle/>
          <a:p>
            <a:r>
              <a:rPr lang="zh-CN" altLang="en-US" dirty="0"/>
              <a:t>单击此处编辑母版标题样式</a:t>
            </a:r>
          </a:p>
        </p:txBody>
      </p:sp>
      <p:sp>
        <p:nvSpPr>
          <p:cNvPr id="7" name="矩形 6"/>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内容占位符 7"/>
          <p:cNvSpPr>
            <a:spLocks noGrp="1"/>
          </p:cNvSpPr>
          <p:nvPr>
            <p:ph idx="1"/>
          </p:nvPr>
        </p:nvSpPr>
        <p:spPr>
          <a:xfrm>
            <a:off x="710565" y="1235075"/>
            <a:ext cx="10725785" cy="4484370"/>
          </a:xfrm>
        </p:spPr>
        <p:txBody>
          <a:bodyPr/>
          <a:lstStyle>
            <a:lvl1pPr marL="460375" indent="-457200" eaLnBrk="1" fontAlgn="base" latinLnBrk="0" hangingPunct="1">
              <a:lnSpc>
                <a:spcPct val="140000"/>
              </a:lnSpc>
              <a:spcBef>
                <a:spcPts val="0"/>
              </a:spcBef>
              <a:spcAft>
                <a:spcPts val="0"/>
              </a:spcAft>
              <a:buFont typeface="Wingdings" panose="05000000000000000000" pitchFamily="2" charset="2"/>
              <a:buChar char="ü"/>
              <a:defRPr sz="2800">
                <a:solidFill>
                  <a:schemeClr val="tx1"/>
                </a:solidFill>
                <a:latin typeface="微软雅黑" panose="020B0503020204020204" pitchFamily="34" charset="-122"/>
                <a:ea typeface="微软雅黑" panose="020B0503020204020204" pitchFamily="34" charset="-122"/>
              </a:defRPr>
            </a:lvl1pPr>
            <a:lvl2pPr marL="655955" marR="0" indent="-285750" algn="l" defTabSz="914400" rtl="0" eaLnBrk="1" fontAlgn="base" latinLnBrk="0" hangingPunct="1">
              <a:lnSpc>
                <a:spcPct val="100000"/>
              </a:lnSpc>
              <a:spcBef>
                <a:spcPts val="0"/>
              </a:spcBef>
              <a:spcAft>
                <a:spcPts val="0"/>
              </a:spcAft>
              <a:buClr>
                <a:schemeClr val="accent2"/>
              </a:buClr>
              <a:buSzPct val="76000"/>
              <a:buFont typeface="Wingdings" panose="05000000000000000000" pitchFamily="2" charset="2"/>
              <a:buChar char="ü"/>
              <a:tabLst/>
              <a:defRPr sz="2400">
                <a:latin typeface="+mn-ea"/>
                <a:ea typeface="+mn-ea"/>
              </a:defRPr>
            </a:lvl2pPr>
            <a:lvl3pPr eaLnBrk="1" fontAlgn="base" latinLnBrk="0" hangingPunct="1">
              <a:lnSpc>
                <a:spcPct val="100000"/>
              </a:lnSpc>
              <a:spcBef>
                <a:spcPts val="0"/>
              </a:spcBef>
              <a:spcAft>
                <a:spcPts val="0"/>
              </a:spcAft>
              <a:defRPr sz="1800">
                <a:latin typeface="+mn-ea"/>
                <a:ea typeface="+mn-ea"/>
              </a:defRPr>
            </a:lvl3pPr>
            <a:lvl4pPr eaLnBrk="1" fontAlgn="base" latinLnBrk="0" hangingPunct="1">
              <a:lnSpc>
                <a:spcPct val="100000"/>
              </a:lnSpc>
              <a:spcBef>
                <a:spcPts val="0"/>
              </a:spcBef>
              <a:spcAft>
                <a:spcPts val="0"/>
              </a:spcAft>
              <a:defRPr sz="1800">
                <a:latin typeface="+mn-ea"/>
                <a:ea typeface="+mn-ea"/>
              </a:defRPr>
            </a:lvl4pPr>
            <a:lvl5pPr eaLnBrk="1" fontAlgn="base" latinLnBrk="0" hangingPunct="1">
              <a:lnSpc>
                <a:spcPct val="100000"/>
              </a:lnSpc>
              <a:spcBef>
                <a:spcPts val="0"/>
              </a:spcBef>
              <a:spcAft>
                <a:spcPts val="0"/>
              </a:spcAft>
              <a:defRPr sz="1800">
                <a:latin typeface="+mn-ea"/>
                <a:ea typeface="+mn-ea"/>
              </a:defRPr>
            </a:lvl5pPr>
            <a:lvl6pPr>
              <a:defRPr sz="2665"/>
            </a:lvl6pPr>
            <a:lvl7pPr>
              <a:defRPr sz="2665"/>
            </a:lvl7pPr>
            <a:lvl8pPr>
              <a:defRPr sz="2665"/>
            </a:lvl8pPr>
            <a:lvl9pPr>
              <a:defRPr sz="2665"/>
            </a:lvl9pPr>
          </a:lstStyle>
          <a:p>
            <a:pPr lvl="0"/>
            <a:r>
              <a:rPr lang="zh-CN" altLang="en-US" dirty="0"/>
              <a:t>单击此处编辑母版文本样式</a:t>
            </a:r>
            <a:endParaRPr lang="en-US" altLang="zh-CN" dirty="0"/>
          </a:p>
          <a:p>
            <a:pPr marL="655955" marR="0" lvl="1" indent="-285750" algn="l" defTabSz="914400" rtl="0" eaLnBrk="1" fontAlgn="base" latinLnBrk="0" hangingPunct="1">
              <a:lnSpc>
                <a:spcPct val="100000"/>
              </a:lnSpc>
              <a:spcBef>
                <a:spcPts val="0"/>
              </a:spcBef>
              <a:spcAft>
                <a:spcPts val="0"/>
              </a:spcAft>
              <a:buClr>
                <a:schemeClr val="accent2"/>
              </a:buClr>
              <a:buSzPct val="76000"/>
              <a:buFont typeface="Wingdings" panose="05000000000000000000" pitchFamily="2" charset="2"/>
              <a:buChar char="ü"/>
              <a:tabLst/>
              <a:defRPr/>
            </a:pPr>
            <a:r>
              <a:rPr lang="zh-CN" altLang="en-US" dirty="0"/>
              <a:t>单击此处编辑母版文本样式</a:t>
            </a:r>
            <a:endParaRPr lang="en-US" altLang="zh-CN" dirty="0"/>
          </a:p>
          <a:p>
            <a:pPr lvl="1"/>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内容（带小标题）">
    <p:spTree>
      <p:nvGrpSpPr>
        <p:cNvPr id="1" name=""/>
        <p:cNvGrpSpPr/>
        <p:nvPr/>
      </p:nvGrpSpPr>
      <p:grpSpPr>
        <a:xfrm>
          <a:off x="0" y="0"/>
          <a:ext cx="0" cy="0"/>
          <a:chOff x="0" y="0"/>
          <a:chExt cx="0" cy="0"/>
        </a:xfrm>
      </p:grpSpPr>
      <p:pic>
        <p:nvPicPr>
          <p:cNvPr id="8" name="图片 7" descr="4"/>
          <p:cNvPicPr/>
          <p:nvPr userDrawn="1"/>
        </p:nvPicPr>
        <p:blipFill>
          <a:blip r:embed="rId2"/>
          <a:stretch>
            <a:fillRect/>
          </a:stretch>
        </p:blipFill>
        <p:spPr>
          <a:xfrm>
            <a:off x="-635" y="2349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26" name="任意多边形 25"/>
          <p:cNvSpPr>
            <a:spLocks noChangeAspect="1"/>
          </p:cNvSpPr>
          <p:nvPr userDrawn="1"/>
        </p:nvSpPr>
        <p:spPr>
          <a:xfrm flipH="1">
            <a:off x="755260" y="1516171"/>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FF5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占位符 6"/>
          <p:cNvSpPr>
            <a:spLocks noGrp="1"/>
          </p:cNvSpPr>
          <p:nvPr>
            <p:ph type="body" sz="half" idx="13" hasCustomPrompt="1"/>
          </p:nvPr>
        </p:nvSpPr>
        <p:spPr>
          <a:xfrm>
            <a:off x="1238885" y="1516380"/>
            <a:ext cx="2440940" cy="393700"/>
          </a:xfrm>
        </p:spPr>
        <p:txBody>
          <a:bodyPr/>
          <a:lstStyle>
            <a:lvl1pPr marL="0" indent="0" algn="ctr">
              <a:buNone/>
              <a:defRPr sz="2000">
                <a:solidFill>
                  <a:schemeClr val="tx1">
                    <a:lumMod val="50000"/>
                    <a:lumOff val="50000"/>
                  </a:schemeClr>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a:t>添加标题</a:t>
            </a:r>
          </a:p>
        </p:txBody>
      </p:sp>
      <p:sp>
        <p:nvSpPr>
          <p:cNvPr id="18" name="矩形 17"/>
          <p:cNvSpPr/>
          <p:nvPr userDrawn="1"/>
        </p:nvSpPr>
        <p:spPr>
          <a:xfrm>
            <a:off x="1178093" y="2047816"/>
            <a:ext cx="2563593" cy="360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4"/>
          </p:nvPr>
        </p:nvSpPr>
        <p:spPr>
          <a:xfrm>
            <a:off x="1238885" y="2258060"/>
            <a:ext cx="9606280" cy="1207770"/>
          </a:xfrm>
        </p:spPr>
        <p:txBody>
          <a:bodyPr/>
          <a:lstStyle>
            <a:lvl1pPr marL="3175" indent="0">
              <a:lnSpc>
                <a:spcPct val="140000"/>
              </a:lnSpc>
              <a:buNone/>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5" name="文本占位符 4"/>
          <p:cNvSpPr>
            <a:spLocks noGrp="1"/>
          </p:cNvSpPr>
          <p:nvPr>
            <p:ph type="body" sz="half" idx="15" hasCustomPrompt="1"/>
          </p:nvPr>
        </p:nvSpPr>
        <p:spPr>
          <a:xfrm>
            <a:off x="1238885" y="4046855"/>
            <a:ext cx="2440305" cy="394335"/>
          </a:xfrm>
        </p:spPr>
        <p:txBody>
          <a:bodyPr/>
          <a:lstStyle>
            <a:lvl1pPr marL="0" indent="0" algn="ctr">
              <a:buNone/>
              <a:defRPr kumimoji="0" lang="zh-CN" altLang="en-US" sz="2000" b="0" i="0" u="none" strike="noStrike" kern="1200" cap="none" spc="0" normalizeH="0" baseline="0" noProof="1" smtClean="0">
                <a:solidFill>
                  <a:schemeClr val="tx1">
                    <a:lumMod val="50000"/>
                    <a:lumOff val="50000"/>
                  </a:schemeClr>
                </a:solidFill>
                <a:latin typeface="微软雅黑" panose="020B0503020204020204" pitchFamily="34" charset="-122"/>
                <a:ea typeface="微软雅黑" panose="020B0503020204020204" pitchFamily="34" charset="-122"/>
                <a:cs typeface="+mn-cs"/>
                <a:sym typeface="+mn-ea"/>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lgn="ctr"/>
            <a:r>
              <a:rPr lang="zh-CN" altLang="en-US"/>
              <a:t>添加标题</a:t>
            </a:r>
          </a:p>
        </p:txBody>
      </p:sp>
      <p:pic>
        <p:nvPicPr>
          <p:cNvPr id="19" name="图片占位符 18"/>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6667" r="16667"/>
          <a:stretch>
            <a:fillRect/>
          </a:stretch>
        </p:blipFill>
        <p:spPr/>
      </p:pic>
      <p:sp>
        <p:nvSpPr>
          <p:cNvPr id="11" name="矩形 10"/>
          <p:cNvSpPr/>
          <p:nvPr userDrawn="1"/>
        </p:nvSpPr>
        <p:spPr>
          <a:xfrm>
            <a:off x="1177458" y="4554796"/>
            <a:ext cx="2563593" cy="360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a:spLocks noChangeAspect="1"/>
          </p:cNvSpPr>
          <p:nvPr userDrawn="1"/>
        </p:nvSpPr>
        <p:spPr>
          <a:xfrm flipH="1">
            <a:off x="755260" y="4047281"/>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FF5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占位符 12"/>
          <p:cNvSpPr>
            <a:spLocks noGrp="1"/>
          </p:cNvSpPr>
          <p:nvPr>
            <p:ph type="body" sz="quarter" idx="17"/>
          </p:nvPr>
        </p:nvSpPr>
        <p:spPr>
          <a:xfrm>
            <a:off x="1177290" y="4806315"/>
            <a:ext cx="9667875" cy="1207770"/>
          </a:xfrm>
        </p:spPr>
        <p:txBody>
          <a:bodyPr/>
          <a:lstStyle>
            <a:lvl1pPr marL="3175" indent="0" eaLnBrk="1" fontAlgn="base" latinLnBrk="0" hangingPunct="1">
              <a:lnSpc>
                <a:spcPct val="140000"/>
              </a:lnSpc>
              <a:buNone/>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3" name="矩形 2"/>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标题+内容（11）">
    <p:spTree>
      <p:nvGrpSpPr>
        <p:cNvPr id="1" name=""/>
        <p:cNvGrpSpPr/>
        <p:nvPr/>
      </p:nvGrpSpPr>
      <p:grpSpPr>
        <a:xfrm>
          <a:off x="0" y="0"/>
          <a:ext cx="0" cy="0"/>
          <a:chOff x="0" y="0"/>
          <a:chExt cx="0" cy="0"/>
        </a:xfrm>
      </p:grpSpPr>
      <p:pic>
        <p:nvPicPr>
          <p:cNvPr id="2" name="图片 1" descr="6"/>
          <p:cNvPicPr/>
          <p:nvPr userDrawn="1"/>
        </p:nvPicPr>
        <p:blipFill>
          <a:blip r:embed="rId2"/>
          <a:stretch>
            <a:fillRect/>
          </a:stretch>
        </p:blipFill>
        <p:spPr>
          <a:xfrm>
            <a:off x="-635" y="2540"/>
            <a:ext cx="12193290" cy="6897651"/>
          </a:xfrm>
          <a:prstGeom prst="rect">
            <a:avLst/>
          </a:prstGeom>
        </p:spPr>
      </p:pic>
      <p:grpSp>
        <p:nvGrpSpPr>
          <p:cNvPr id="60" name="组合 59"/>
          <p:cNvGrpSpPr/>
          <p:nvPr userDrawn="1"/>
        </p:nvGrpSpPr>
        <p:grpSpPr>
          <a:xfrm>
            <a:off x="845582" y="1935819"/>
            <a:ext cx="4002346" cy="3310499"/>
            <a:chOff x="555625" y="293801"/>
            <a:chExt cx="7936025" cy="6564199"/>
          </a:xfrm>
          <a:solidFill>
            <a:srgbClr val="FF5050"/>
          </a:solidFill>
        </p:grpSpPr>
        <p:sp>
          <p:nvSpPr>
            <p:cNvPr id="61" name="Freeform 36"/>
            <p:cNvSpPr/>
            <p:nvPr/>
          </p:nvSpPr>
          <p:spPr bwMode="auto">
            <a:xfrm>
              <a:off x="6807200" y="2041525"/>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2" name="Freeform 7"/>
            <p:cNvSpPr/>
            <p:nvPr/>
          </p:nvSpPr>
          <p:spPr bwMode="auto">
            <a:xfrm>
              <a:off x="5489575" y="6505575"/>
              <a:ext cx="422275" cy="352425"/>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3" name="Freeform 8"/>
            <p:cNvSpPr/>
            <p:nvPr/>
          </p:nvSpPr>
          <p:spPr bwMode="auto">
            <a:xfrm>
              <a:off x="5506810" y="6535963"/>
              <a:ext cx="387350"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4" name="Freeform 10"/>
            <p:cNvSpPr/>
            <p:nvPr/>
          </p:nvSpPr>
          <p:spPr bwMode="auto">
            <a:xfrm>
              <a:off x="5661025" y="5511800"/>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5" name="Freeform 11"/>
            <p:cNvSpPr/>
            <p:nvPr/>
          </p:nvSpPr>
          <p:spPr bwMode="auto">
            <a:xfrm>
              <a:off x="3673475" y="4854575"/>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6" name="Freeform 12"/>
            <p:cNvSpPr/>
            <p:nvPr/>
          </p:nvSpPr>
          <p:spPr bwMode="auto">
            <a:xfrm>
              <a:off x="4851400" y="5384800"/>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7" name="Freeform 13"/>
            <p:cNvSpPr/>
            <p:nvPr/>
          </p:nvSpPr>
          <p:spPr bwMode="auto">
            <a:xfrm>
              <a:off x="7381875" y="5387975"/>
              <a:ext cx="282575" cy="6540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8" name="Freeform 14"/>
            <p:cNvSpPr/>
            <p:nvPr/>
          </p:nvSpPr>
          <p:spPr bwMode="auto">
            <a:xfrm>
              <a:off x="7407275" y="5405437"/>
              <a:ext cx="247650"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9" name="Freeform 15"/>
            <p:cNvSpPr/>
            <p:nvPr/>
          </p:nvSpPr>
          <p:spPr bwMode="auto">
            <a:xfrm>
              <a:off x="6708775" y="4911725"/>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Freeform 16"/>
            <p:cNvSpPr/>
            <p:nvPr/>
          </p:nvSpPr>
          <p:spPr bwMode="auto">
            <a:xfrm>
              <a:off x="4689475" y="4829175"/>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1" name="Freeform 17"/>
            <p:cNvSpPr/>
            <p:nvPr/>
          </p:nvSpPr>
          <p:spPr bwMode="auto">
            <a:xfrm>
              <a:off x="5508625" y="4654550"/>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 name="Freeform 18"/>
            <p:cNvSpPr/>
            <p:nvPr/>
          </p:nvSpPr>
          <p:spPr bwMode="auto">
            <a:xfrm>
              <a:off x="6286500" y="4597400"/>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Freeform 19"/>
            <p:cNvSpPr/>
            <p:nvPr/>
          </p:nvSpPr>
          <p:spPr bwMode="auto">
            <a:xfrm>
              <a:off x="3746500" y="3927475"/>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4" name="Freeform 20"/>
            <p:cNvSpPr/>
            <p:nvPr/>
          </p:nvSpPr>
          <p:spPr bwMode="auto">
            <a:xfrm>
              <a:off x="873125" y="3270250"/>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5" name="Freeform 21"/>
            <p:cNvSpPr/>
            <p:nvPr/>
          </p:nvSpPr>
          <p:spPr bwMode="auto">
            <a:xfrm>
              <a:off x="6962775" y="4486275"/>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6" name="Freeform 22"/>
            <p:cNvSpPr/>
            <p:nvPr/>
          </p:nvSpPr>
          <p:spPr bwMode="auto">
            <a:xfrm>
              <a:off x="4975225" y="4273550"/>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7" name="Freeform 23"/>
            <p:cNvSpPr/>
            <p:nvPr/>
          </p:nvSpPr>
          <p:spPr bwMode="auto">
            <a:xfrm>
              <a:off x="5438775" y="4105275"/>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8" name="Freeform 24"/>
            <p:cNvSpPr/>
            <p:nvPr/>
          </p:nvSpPr>
          <p:spPr bwMode="auto">
            <a:xfrm>
              <a:off x="6423025" y="3759200"/>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9" name="Freeform 25"/>
            <p:cNvSpPr/>
            <p:nvPr/>
          </p:nvSpPr>
          <p:spPr bwMode="auto">
            <a:xfrm>
              <a:off x="6619875" y="3635375"/>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0" name="Freeform 26"/>
            <p:cNvSpPr/>
            <p:nvPr/>
          </p:nvSpPr>
          <p:spPr bwMode="auto">
            <a:xfrm>
              <a:off x="5727700" y="3489325"/>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1" name="Freeform 27"/>
            <p:cNvSpPr/>
            <p:nvPr/>
          </p:nvSpPr>
          <p:spPr bwMode="auto">
            <a:xfrm>
              <a:off x="5026025" y="2933700"/>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2" name="Freeform 28"/>
            <p:cNvSpPr/>
            <p:nvPr/>
          </p:nvSpPr>
          <p:spPr bwMode="auto">
            <a:xfrm>
              <a:off x="2622550" y="2911475"/>
              <a:ext cx="1962149"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3" name="Freeform 29"/>
            <p:cNvSpPr/>
            <p:nvPr/>
          </p:nvSpPr>
          <p:spPr bwMode="auto">
            <a:xfrm>
              <a:off x="5676900" y="2717800"/>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4" name="Freeform 30"/>
            <p:cNvSpPr/>
            <p:nvPr/>
          </p:nvSpPr>
          <p:spPr bwMode="auto">
            <a:xfrm>
              <a:off x="6384925" y="3101975"/>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5" name="Freeform 31"/>
            <p:cNvSpPr/>
            <p:nvPr/>
          </p:nvSpPr>
          <p:spPr bwMode="auto">
            <a:xfrm>
              <a:off x="4806950" y="3000375"/>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6" name="Freeform 32"/>
            <p:cNvSpPr/>
            <p:nvPr/>
          </p:nvSpPr>
          <p:spPr bwMode="auto">
            <a:xfrm>
              <a:off x="6108700" y="2295525"/>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7" name="Freeform 33"/>
            <p:cNvSpPr/>
            <p:nvPr/>
          </p:nvSpPr>
          <p:spPr bwMode="auto">
            <a:xfrm>
              <a:off x="555625" y="1035050"/>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8" name="Freeform 34"/>
            <p:cNvSpPr/>
            <p:nvPr/>
          </p:nvSpPr>
          <p:spPr bwMode="auto">
            <a:xfrm>
              <a:off x="3883025" y="361950"/>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9" name="Freeform 35"/>
            <p:cNvSpPr/>
            <p:nvPr/>
          </p:nvSpPr>
          <p:spPr bwMode="auto">
            <a:xfrm>
              <a:off x="6346825" y="2600325"/>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0" name="Freeform 37"/>
            <p:cNvSpPr/>
            <p:nvPr/>
          </p:nvSpPr>
          <p:spPr bwMode="auto">
            <a:xfrm>
              <a:off x="7004050" y="1552575"/>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1" name="Freeform 38"/>
            <p:cNvSpPr/>
            <p:nvPr/>
          </p:nvSpPr>
          <p:spPr bwMode="auto">
            <a:xfrm>
              <a:off x="6723175" y="29380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2" name="Freeform 39"/>
            <p:cNvSpPr/>
            <p:nvPr/>
          </p:nvSpPr>
          <p:spPr bwMode="auto">
            <a:xfrm>
              <a:off x="3181350" y="2301875"/>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grpFill/>
            <a:ln w="9525">
              <a:solidFill>
                <a:srgbClr val="FF7C80"/>
              </a:solidFill>
              <a:round/>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7" name="文本占位符 6"/>
          <p:cNvSpPr>
            <a:spLocks noGrp="1"/>
          </p:cNvSpPr>
          <p:nvPr>
            <p:ph type="body" sz="quarter" idx="13"/>
          </p:nvPr>
        </p:nvSpPr>
        <p:spPr>
          <a:xfrm>
            <a:off x="6187440" y="1333500"/>
            <a:ext cx="4425950" cy="4235450"/>
          </a:xfrm>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标题 3"/>
          <p:cNvSpPr>
            <a:spLocks noGrp="1"/>
          </p:cNvSpPr>
          <p:nvPr>
            <p:ph type="title"/>
          </p:nvPr>
        </p:nvSpPr>
        <p:spPr/>
        <p:txBody>
          <a:bodyPr/>
          <a:lstStyle/>
          <a:p>
            <a:r>
              <a:rPr lang="zh-CN" altLang="en-US"/>
              <a:t>单击此处编辑母版标题样式</a:t>
            </a:r>
          </a:p>
        </p:txBody>
      </p:sp>
      <p:sp>
        <p:nvSpPr>
          <p:cNvPr id="3" name="矩形 2"/>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70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400" fill="hold"/>
                                        <p:tgtEl>
                                          <p:spTgt spid="60"/>
                                        </p:tgtEl>
                                        <p:attrNameLst>
                                          <p:attrName>ppt_x</p:attrName>
                                        </p:attrNameLst>
                                      </p:cBhvr>
                                      <p:tavLst>
                                        <p:tav tm="0">
                                          <p:val>
                                            <p:strVal val="#ppt_x"/>
                                          </p:val>
                                        </p:tav>
                                        <p:tav tm="100000">
                                          <p:val>
                                            <p:strVal val="#ppt_x"/>
                                          </p:val>
                                        </p:tav>
                                      </p:tavLst>
                                    </p:anim>
                                    <p:anim calcmode="lin" valueType="num">
                                      <p:cBhvr additive="base">
                                        <p:cTn id="8" dur="4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四张图+内容+标题">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idx="14" hasCustomPrompt="1"/>
          </p:nvPr>
        </p:nvSpPr>
        <p:spPr>
          <a:xfrm>
            <a:off x="755015" y="1322705"/>
            <a:ext cx="3247200" cy="2222500"/>
          </a:xfrm>
          <a:prstGeom prst="flowChartProcess">
            <a:avLst/>
          </a:prstGeom>
          <a:ln w="12700">
            <a:noFill/>
          </a:ln>
        </p:spPr>
        <p:txBody>
          <a:bodyPr/>
          <a:lstStyle>
            <a:lvl1pPr algn="l" eaLnBrk="1" fontAlgn="base" latinLnBrk="0" hangingPunct="1">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r>
              <a:rPr lang="zh-CN" altLang="en-US" dirty="0"/>
              <a:t>添加图片</a:t>
            </a:r>
          </a:p>
        </p:txBody>
      </p:sp>
      <p:sp>
        <p:nvSpPr>
          <p:cNvPr id="9" name="内容占位符 8"/>
          <p:cNvSpPr>
            <a:spLocks noGrp="1"/>
          </p:cNvSpPr>
          <p:nvPr>
            <p:ph idx="13" hasCustomPrompt="1"/>
          </p:nvPr>
        </p:nvSpPr>
        <p:spPr>
          <a:xfrm>
            <a:off x="4002405" y="1322705"/>
            <a:ext cx="3247200" cy="2222500"/>
          </a:xfrm>
          <a:prstGeom prst="flowChartProcess">
            <a:avLst/>
          </a:prstGeom>
          <a:ln w="12700">
            <a:noFill/>
          </a:ln>
        </p:spPr>
        <p:txBody>
          <a:bodyPr/>
          <a:lstStyle>
            <a:lvl1pPr algn="l" eaLnBrk="1" fontAlgn="base" latinLnBrk="0" hangingPunct="1">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10" name="内容占位符 9"/>
          <p:cNvSpPr>
            <a:spLocks noGrp="1"/>
          </p:cNvSpPr>
          <p:nvPr>
            <p:ph idx="24" hasCustomPrompt="1"/>
          </p:nvPr>
        </p:nvSpPr>
        <p:spPr>
          <a:xfrm>
            <a:off x="755015" y="3545205"/>
            <a:ext cx="3247200" cy="2222500"/>
          </a:xfrm>
          <a:prstGeom prst="flowChartProcess">
            <a:avLst/>
          </a:prstGeom>
          <a:ln w="12700">
            <a:noFill/>
          </a:ln>
        </p:spPr>
        <p:txBody>
          <a:bodyPr/>
          <a:lstStyle>
            <a:lvl1pPr algn="l" eaLnBrk="1" fontAlgn="base" latinLnBrk="0" hangingPunct="1">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11" name="内容占位符 10"/>
          <p:cNvSpPr>
            <a:spLocks noGrp="1"/>
          </p:cNvSpPr>
          <p:nvPr>
            <p:ph idx="15" hasCustomPrompt="1"/>
          </p:nvPr>
        </p:nvSpPr>
        <p:spPr>
          <a:xfrm>
            <a:off x="4002405" y="3545205"/>
            <a:ext cx="3247200" cy="2222500"/>
          </a:xfrm>
          <a:prstGeom prst="flowChartProcess">
            <a:avLst/>
          </a:prstGeom>
          <a:ln w="12700">
            <a:noFill/>
          </a:ln>
        </p:spPr>
        <p:txBody>
          <a:bodyPr/>
          <a:lstStyle>
            <a:lvl1pPr algn="l" eaLnBrk="1" fontAlgn="base" latinLnBrk="0" hangingPunct="1">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lgn="l"/>
            <a:r>
              <a:rPr lang="zh-CN" altLang="en-US" dirty="0"/>
              <a:t>添加图片</a:t>
            </a:r>
          </a:p>
        </p:txBody>
      </p:sp>
      <p:sp>
        <p:nvSpPr>
          <p:cNvPr id="12" name="文本占位符 11"/>
          <p:cNvSpPr>
            <a:spLocks noGrp="1"/>
          </p:cNvSpPr>
          <p:nvPr>
            <p:ph type="body" sz="quarter" idx="16"/>
          </p:nvPr>
        </p:nvSpPr>
        <p:spPr>
          <a:xfrm>
            <a:off x="7249795" y="1322705"/>
            <a:ext cx="4186555" cy="4445635"/>
          </a:xfrm>
        </p:spPr>
        <p:txBody>
          <a:bodyPr/>
          <a:lstStyle>
            <a:lvl1pPr indent="0" eaLnBrk="1" fontAlgn="base" latinLnBrk="0" hangingPunct="1">
              <a:lnSpc>
                <a:spcPct val="140000"/>
              </a:lnSpc>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4" name="矩形 3"/>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小标题+内容">
    <p:spTree>
      <p:nvGrpSpPr>
        <p:cNvPr id="1" name=""/>
        <p:cNvGrpSpPr/>
        <p:nvPr/>
      </p:nvGrpSpPr>
      <p:grpSpPr>
        <a:xfrm>
          <a:off x="0" y="0"/>
          <a:ext cx="0" cy="0"/>
          <a:chOff x="0" y="0"/>
          <a:chExt cx="0" cy="0"/>
        </a:xfrm>
      </p:grpSpPr>
      <p:pic>
        <p:nvPicPr>
          <p:cNvPr id="5" name="图片 4" descr="6"/>
          <p:cNvPicPr/>
          <p:nvPr userDrawn="1"/>
        </p:nvPicPr>
        <p:blipFill>
          <a:blip r:embed="rId2"/>
          <a:stretch>
            <a:fillRect/>
          </a:stretch>
        </p:blipFill>
        <p:spPr>
          <a:xfrm>
            <a:off x="-635" y="2540"/>
            <a:ext cx="12193290" cy="6897651"/>
          </a:xfrm>
          <a:prstGeom prst="rect">
            <a:avLst/>
          </a:prstGeom>
        </p:spPr>
      </p:pic>
      <p:sp>
        <p:nvSpPr>
          <p:cNvPr id="9" name="流程图: 可选过程 8"/>
          <p:cNvSpPr/>
          <p:nvPr userDrawn="1"/>
        </p:nvSpPr>
        <p:spPr>
          <a:xfrm>
            <a:off x="763905" y="710565"/>
            <a:ext cx="10663555" cy="5280660"/>
          </a:xfrm>
          <a:prstGeom prst="flowChartAlternateProcess">
            <a:avLst/>
          </a:prstGeom>
          <a:noFill/>
          <a:ln>
            <a:solidFill>
              <a:srgbClr val="FF5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可选过程 9"/>
          <p:cNvSpPr/>
          <p:nvPr userDrawn="1"/>
        </p:nvSpPr>
        <p:spPr>
          <a:xfrm>
            <a:off x="1760855" y="360045"/>
            <a:ext cx="1584325" cy="759460"/>
          </a:xfrm>
          <a:prstGeom prst="flowChartAlternateProcess">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11" name="内容占位符 10"/>
          <p:cNvSpPr>
            <a:spLocks noGrp="1"/>
          </p:cNvSpPr>
          <p:nvPr>
            <p:ph idx="14" hasCustomPrompt="1"/>
          </p:nvPr>
        </p:nvSpPr>
        <p:spPr>
          <a:xfrm>
            <a:off x="8247380" y="1278890"/>
            <a:ext cx="2550795" cy="1929130"/>
          </a:xfrm>
        </p:spPr>
        <p:txBody>
          <a:bodyPr/>
          <a:lstStyle>
            <a:lvl1pPr eaLnBrk="1" fontAlgn="base" latinLnBrk="0" hangingPunct="1">
              <a:lnSpc>
                <a:spcPct val="14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r>
              <a:rPr lang="zh-CN" altLang="en-US" dirty="0"/>
              <a:t>添加图片</a:t>
            </a:r>
          </a:p>
        </p:txBody>
      </p:sp>
      <p:sp>
        <p:nvSpPr>
          <p:cNvPr id="12" name="内容占位符 11"/>
          <p:cNvSpPr>
            <a:spLocks noGrp="1"/>
          </p:cNvSpPr>
          <p:nvPr>
            <p:ph idx="13" hasCustomPrompt="1"/>
          </p:nvPr>
        </p:nvSpPr>
        <p:spPr>
          <a:xfrm>
            <a:off x="8247380" y="3470910"/>
            <a:ext cx="2550795" cy="1953260"/>
          </a:xfrm>
        </p:spPr>
        <p:txBody>
          <a:bodyPr/>
          <a:lstStyle>
            <a:lvl1pPr eaLnBrk="1" fontAlgn="base" latinLnBrk="0" hangingPunct="1">
              <a:lnSpc>
                <a:spcPct val="140000"/>
              </a:lnSpc>
              <a:defRPr kumimoji="0" lang="zh-CN" altLang="en-US" sz="1600" b="0" i="0" u="none" strike="noStrike" kern="1200" cap="none" spc="0" normalizeH="0" baseline="0" noProof="1" dirty="0" smtClean="0">
                <a:solidFill>
                  <a:schemeClr val="tx1">
                    <a:lumMod val="65000"/>
                    <a:lumOff val="35000"/>
                  </a:schemeClr>
                </a:solidFill>
                <a:latin typeface="微软雅黑" panose="020B0503020204020204" pitchFamily="34" charset="-122"/>
                <a:ea typeface="微软雅黑" panose="020B0503020204020204" pitchFamily="34" charset="-122"/>
                <a:cs typeface="+mn-cs"/>
                <a:sym typeface="+mn-ea"/>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r>
              <a:rPr lang="zh-CN" altLang="en-US" dirty="0"/>
              <a:t>添加图片</a:t>
            </a:r>
          </a:p>
        </p:txBody>
      </p:sp>
      <p:sp>
        <p:nvSpPr>
          <p:cNvPr id="2" name="文本占位符 1"/>
          <p:cNvSpPr>
            <a:spLocks noGrp="1"/>
          </p:cNvSpPr>
          <p:nvPr>
            <p:ph type="body" sz="half" idx="15" hasCustomPrompt="1"/>
          </p:nvPr>
        </p:nvSpPr>
        <p:spPr>
          <a:xfrm>
            <a:off x="1838325" y="520065"/>
            <a:ext cx="1407795" cy="384810"/>
          </a:xfrm>
          <a:ln>
            <a:noFill/>
          </a:ln>
        </p:spPr>
        <p:txBody>
          <a:bodyPr/>
          <a:lstStyle>
            <a:lvl1pPr marL="0" indent="0" algn="ctr">
              <a:buNone/>
              <a:defRPr sz="20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添加标题</a:t>
            </a:r>
          </a:p>
        </p:txBody>
      </p:sp>
      <p:sp>
        <p:nvSpPr>
          <p:cNvPr id="3" name="文本占位符 2"/>
          <p:cNvSpPr>
            <a:spLocks noGrp="1"/>
          </p:cNvSpPr>
          <p:nvPr>
            <p:ph type="body" sz="quarter" idx="10"/>
          </p:nvPr>
        </p:nvSpPr>
        <p:spPr>
          <a:xfrm>
            <a:off x="1412875" y="1278890"/>
            <a:ext cx="6594475" cy="4145280"/>
          </a:xfrm>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双方比较">
    <p:spTree>
      <p:nvGrpSpPr>
        <p:cNvPr id="1" name=""/>
        <p:cNvGrpSpPr/>
        <p:nvPr/>
      </p:nvGrpSpPr>
      <p:grpSpPr>
        <a:xfrm>
          <a:off x="0" y="0"/>
          <a:ext cx="0" cy="0"/>
          <a:chOff x="0" y="0"/>
          <a:chExt cx="0" cy="0"/>
        </a:xfrm>
      </p:grpSpPr>
      <p:pic>
        <p:nvPicPr>
          <p:cNvPr id="4" name="图片 3" descr="6"/>
          <p:cNvPicPr/>
          <p:nvPr userDrawn="1"/>
        </p:nvPicPr>
        <p:blipFill>
          <a:blip r:embed="rId2"/>
          <a:stretch>
            <a:fillRect/>
          </a:stretch>
        </p:blipFill>
        <p:spPr>
          <a:xfrm>
            <a:off x="-635" y="2540"/>
            <a:ext cx="12193290" cy="689765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7" name="文本占位符 6"/>
          <p:cNvSpPr>
            <a:spLocks noGrp="1"/>
          </p:cNvSpPr>
          <p:nvPr>
            <p:ph type="body" sz="quarter" idx="13"/>
          </p:nvPr>
        </p:nvSpPr>
        <p:spPr>
          <a:xfrm>
            <a:off x="1238250" y="1333500"/>
            <a:ext cx="3855720" cy="4235450"/>
          </a:xfrm>
        </p:spPr>
        <p:txBody>
          <a:bodyPr/>
          <a:lstStyle>
            <a:lvl1pPr indent="0"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9" name="文本占位符 8"/>
          <p:cNvSpPr>
            <a:spLocks noGrp="1"/>
          </p:cNvSpPr>
          <p:nvPr>
            <p:ph type="body" sz="quarter" idx="14"/>
          </p:nvPr>
        </p:nvSpPr>
        <p:spPr>
          <a:xfrm>
            <a:off x="6986905" y="1376680"/>
            <a:ext cx="3855720" cy="4235450"/>
          </a:xfrm>
        </p:spPr>
        <p:txBody>
          <a:bodyPr/>
          <a:lstStyle>
            <a:lvl1pPr indent="0" eaLnBrk="1" fontAlgn="base" latinLnBrk="0" hangingPunct="1">
              <a:lnSpc>
                <a:spcPct val="140000"/>
              </a:lnSpc>
              <a:defRPr kumimoji="0" lang="zh-CN" altLang="en-US" sz="1600" b="0" i="0" u="none" strike="noStrike" kern="1200" cap="none" spc="0" normalizeH="0" baseline="0" noProof="1"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endParaRPr lang="zh-CN" altLang="en-US"/>
          </a:p>
        </p:txBody>
      </p:sp>
      <p:sp>
        <p:nvSpPr>
          <p:cNvPr id="10" name="直接连接符 10"/>
          <p:cNvSpPr>
            <a:spLocks noChangeShapeType="1"/>
          </p:cNvSpPr>
          <p:nvPr userDrawn="1"/>
        </p:nvSpPr>
        <p:spPr bwMode="auto">
          <a:xfrm>
            <a:off x="5948680" y="1333500"/>
            <a:ext cx="34925" cy="4321810"/>
          </a:xfrm>
          <a:prstGeom prst="line">
            <a:avLst/>
          </a:prstGeom>
          <a:noFill/>
          <a:ln w="9525" cap="flat" cmpd="sng">
            <a:solidFill>
              <a:schemeClr val="bg1">
                <a:lumMod val="50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12" name="椭圆 11"/>
          <p:cNvSpPr>
            <a:spLocks noChangeArrowheads="1"/>
          </p:cNvSpPr>
          <p:nvPr userDrawn="1"/>
        </p:nvSpPr>
        <p:spPr bwMode="auto">
          <a:xfrm>
            <a:off x="5542280" y="2850991"/>
            <a:ext cx="847725" cy="847725"/>
          </a:xfrm>
          <a:prstGeom prst="ellipse">
            <a:avLst/>
          </a:prstGeom>
          <a:solidFill>
            <a:srgbClr val="FF5050"/>
          </a:solidFill>
          <a:ln w="25400" cap="flat" cmpd="sng">
            <a:solidFill>
              <a:srgbClr val="F8625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TextBox 28"/>
          <p:cNvSpPr>
            <a:spLocks noChangeArrowheads="1"/>
          </p:cNvSpPr>
          <p:nvPr userDrawn="1"/>
        </p:nvSpPr>
        <p:spPr bwMode="auto">
          <a:xfrm>
            <a:off x="5692829" y="3013869"/>
            <a:ext cx="546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800" b="1" dirty="0">
                <a:solidFill>
                  <a:schemeClr val="bg1"/>
                </a:solidFill>
                <a:latin typeface="方正兰亭粗黑_GBK" panose="02000000000000000000" charset="-122"/>
                <a:ea typeface="方正兰亭粗黑_GBK" panose="02000000000000000000" charset="-122"/>
                <a:sym typeface="方正兰亭粗黑_GBK" panose="02000000000000000000" charset="-122"/>
              </a:rPr>
              <a:t>VS</a:t>
            </a:r>
          </a:p>
        </p:txBody>
      </p:sp>
      <p:sp>
        <p:nvSpPr>
          <p:cNvPr id="3" name="矩形 2"/>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autoUpdateAnimBg="0"/>
      <p:bldP spid="21" grpId="0" bldLvl="0" autoUpdateAnimBg="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仅图片">
    <p:spTree>
      <p:nvGrpSpPr>
        <p:cNvPr id="1" name=""/>
        <p:cNvGrpSpPr/>
        <p:nvPr/>
      </p:nvGrpSpPr>
      <p:grpSpPr>
        <a:xfrm>
          <a:off x="0" y="0"/>
          <a:ext cx="0" cy="0"/>
          <a:chOff x="0" y="0"/>
          <a:chExt cx="0" cy="0"/>
        </a:xfrm>
      </p:grpSpPr>
      <p:pic>
        <p:nvPicPr>
          <p:cNvPr id="3" name="图片 2" descr="5"/>
          <p:cNvPicPr/>
          <p:nvPr userDrawn="1"/>
        </p:nvPicPr>
        <p:blipFill>
          <a:blip r:embed="rId2"/>
          <a:stretch>
            <a:fillRect/>
          </a:stretch>
        </p:blipFill>
        <p:spPr>
          <a:xfrm>
            <a:off x="10795" y="28575"/>
            <a:ext cx="12193290" cy="6897651"/>
          </a:xfrm>
          <a:prstGeom prst="rect">
            <a:avLst/>
          </a:prstGeom>
        </p:spPr>
      </p:pic>
      <p:sp>
        <p:nvSpPr>
          <p:cNvPr id="7" name="内容占位符 6"/>
          <p:cNvSpPr>
            <a:spLocks noGrp="1"/>
          </p:cNvSpPr>
          <p:nvPr>
            <p:ph idx="1"/>
          </p:nvPr>
        </p:nvSpPr>
        <p:spPr>
          <a:xfrm>
            <a:off x="744220" y="591820"/>
            <a:ext cx="10725785" cy="5010785"/>
          </a:xfrm>
        </p:spPr>
        <p:txBody>
          <a:bodyPr/>
          <a:lstStyle>
            <a:lvl1pPr indent="0" eaLnBrk="1" fontAlgn="base" latinLnBrk="0" hangingPunct="1">
              <a:lnSpc>
                <a:spcPct val="140000"/>
              </a:lnSpc>
              <a:spcBef>
                <a:spcPts val="0"/>
              </a:spcBef>
              <a:spcAft>
                <a:spcPts val="0"/>
              </a:spcAft>
              <a:defRPr sz="1600">
                <a:solidFill>
                  <a:schemeClr val="bg1">
                    <a:lumMod val="50000"/>
                  </a:schemeClr>
                </a:solidFill>
                <a:latin typeface="微软雅黑" panose="020B0503020204020204" pitchFamily="34" charset="-122"/>
                <a:ea typeface="微软雅黑" panose="020B0503020204020204" pitchFamily="34" charset="-122"/>
              </a:defRPr>
            </a:lvl1pPr>
            <a:lvl2pPr marL="370205" indent="0" eaLnBrk="1" fontAlgn="base" latinLnBrk="0" hangingPunct="1">
              <a:lnSpc>
                <a:spcPct val="100000"/>
              </a:lnSpc>
              <a:spcBef>
                <a:spcPts val="0"/>
              </a:spcBef>
              <a:spcAft>
                <a:spcPts val="0"/>
              </a:spcAft>
              <a:buNone/>
              <a:defRPr sz="1800">
                <a:latin typeface="+mn-ea"/>
                <a:ea typeface="+mn-ea"/>
              </a:defRPr>
            </a:lvl2pPr>
            <a:lvl3pPr eaLnBrk="1" fontAlgn="base" latinLnBrk="0" hangingPunct="1">
              <a:lnSpc>
                <a:spcPct val="100000"/>
              </a:lnSpc>
              <a:spcBef>
                <a:spcPts val="0"/>
              </a:spcBef>
              <a:spcAft>
                <a:spcPts val="0"/>
              </a:spcAft>
              <a:defRPr sz="1800">
                <a:latin typeface="+mn-ea"/>
                <a:ea typeface="+mn-ea"/>
              </a:defRPr>
            </a:lvl3pPr>
            <a:lvl4pPr eaLnBrk="1" fontAlgn="base" latinLnBrk="0" hangingPunct="1">
              <a:lnSpc>
                <a:spcPct val="100000"/>
              </a:lnSpc>
              <a:spcBef>
                <a:spcPts val="0"/>
              </a:spcBef>
              <a:spcAft>
                <a:spcPts val="0"/>
              </a:spcAft>
              <a:defRPr sz="1800">
                <a:latin typeface="+mn-ea"/>
                <a:ea typeface="+mn-ea"/>
              </a:defRPr>
            </a:lvl4pPr>
            <a:lvl5pPr eaLnBrk="1" fontAlgn="base" latinLnBrk="0" hangingPunct="1">
              <a:lnSpc>
                <a:spcPct val="100000"/>
              </a:lnSpc>
              <a:spcBef>
                <a:spcPts val="0"/>
              </a:spcBef>
              <a:spcAft>
                <a:spcPts val="0"/>
              </a:spcAft>
              <a:defRPr sz="1800">
                <a:latin typeface="+mn-ea"/>
                <a:ea typeface="+mn-ea"/>
              </a:defRPr>
            </a:lvl5pPr>
            <a:lvl6pPr>
              <a:defRPr sz="2665"/>
            </a:lvl6pPr>
            <a:lvl7pPr>
              <a:defRPr sz="2665"/>
            </a:lvl7pPr>
            <a:lvl8pPr>
              <a:defRPr sz="2665"/>
            </a:lvl8pPr>
            <a:lvl9pPr>
              <a:defRPr sz="2665"/>
            </a:lvl9pPr>
          </a:lstStyle>
          <a:p>
            <a:pPr lvl="0"/>
            <a:r>
              <a:rPr lang="zh-CN" altLang="en-US" dirty="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尾页">
    <p:spTree>
      <p:nvGrpSpPr>
        <p:cNvPr id="1" name=""/>
        <p:cNvGrpSpPr/>
        <p:nvPr/>
      </p:nvGrpSpPr>
      <p:grpSpPr>
        <a:xfrm>
          <a:off x="0" y="0"/>
          <a:ext cx="0" cy="0"/>
          <a:chOff x="0" y="0"/>
          <a:chExt cx="0" cy="0"/>
        </a:xfrm>
      </p:grpSpPr>
      <p:pic>
        <p:nvPicPr>
          <p:cNvPr id="4" name="图片 3" descr="7"/>
          <p:cNvPicPr/>
          <p:nvPr userDrawn="1"/>
        </p:nvPicPr>
        <p:blipFill>
          <a:blip r:embed="rId2"/>
          <a:stretch>
            <a:fillRect/>
          </a:stretch>
        </p:blipFill>
        <p:spPr>
          <a:xfrm>
            <a:off x="-635" y="-19685"/>
            <a:ext cx="12193290" cy="6897651"/>
          </a:xfrm>
          <a:prstGeom prst="rect">
            <a:avLst/>
          </a:prstGeom>
        </p:spPr>
      </p:pic>
      <p:sp>
        <p:nvSpPr>
          <p:cNvPr id="5" name="文本框 4"/>
          <p:cNvSpPr txBox="1"/>
          <p:nvPr userDrawn="1"/>
        </p:nvSpPr>
        <p:spPr>
          <a:xfrm>
            <a:off x="2468995" y="2464054"/>
            <a:ext cx="812800" cy="472440"/>
          </a:xfrm>
          <a:prstGeom prst="rect">
            <a:avLst/>
          </a:prstGeom>
          <a:noFill/>
        </p:spPr>
        <p:txBody>
          <a:bodyPr wrap="none" rtlCol="0">
            <a:spAutoFit/>
          </a:bodyPr>
          <a:lstStyle/>
          <a:p>
            <a:r>
              <a:rPr lang="zh-CN" altLang="en-US" sz="2475">
                <a:solidFill>
                  <a:schemeClr val="bg1"/>
                </a:solidFill>
                <a:latin typeface="微软雅黑" panose="020B0503020204020204" pitchFamily="34" charset="-122"/>
                <a:ea typeface="微软雅黑" panose="020B0503020204020204" pitchFamily="34" charset="-122"/>
              </a:rPr>
              <a:t>谢谢</a:t>
            </a:r>
          </a:p>
        </p:txBody>
      </p:sp>
      <p:sp>
        <p:nvSpPr>
          <p:cNvPr id="8" name="文本框 7"/>
          <p:cNvSpPr txBox="1"/>
          <p:nvPr userDrawn="1"/>
        </p:nvSpPr>
        <p:spPr>
          <a:xfrm>
            <a:off x="2184501" y="3542819"/>
            <a:ext cx="1109980" cy="368300"/>
          </a:xfrm>
          <a:prstGeom prst="rect">
            <a:avLst/>
          </a:prstGeom>
          <a:noFill/>
        </p:spPr>
        <p:txBody>
          <a:bodyPr wrap="none" rtlCol="0">
            <a:spAutoFit/>
          </a:bodyPr>
          <a:lstStyle/>
          <a:p>
            <a:r>
              <a:rPr lang="en-US" altLang="zh-CN" sz="1800">
                <a:solidFill>
                  <a:schemeClr val="bg1"/>
                </a:solidFill>
              </a:rPr>
              <a:t>THANKS</a:t>
            </a:r>
          </a:p>
        </p:txBody>
      </p:sp>
      <p:sp>
        <p:nvSpPr>
          <p:cNvPr id="12" name="文本框 11"/>
          <p:cNvSpPr txBox="1"/>
          <p:nvPr userDrawn="1"/>
        </p:nvSpPr>
        <p:spPr>
          <a:xfrm>
            <a:off x="2468995" y="2552117"/>
            <a:ext cx="754380" cy="437515"/>
          </a:xfrm>
          <a:prstGeom prst="rect">
            <a:avLst/>
          </a:prstGeom>
          <a:noFill/>
        </p:spPr>
        <p:txBody>
          <a:bodyPr wrap="none" rtlCol="0">
            <a:spAutoFit/>
          </a:bodyPr>
          <a:lstStyle/>
          <a:p>
            <a:r>
              <a:rPr lang="zh-CN" altLang="en-US" sz="2250">
                <a:solidFill>
                  <a:schemeClr val="bg1"/>
                </a:solidFill>
                <a:latin typeface="微软雅黑" panose="020B0503020204020204" pitchFamily="34" charset="-122"/>
                <a:ea typeface="微软雅黑" panose="020B0503020204020204" pitchFamily="34" charset="-122"/>
              </a:rPr>
              <a:t>谢谢</a:t>
            </a:r>
          </a:p>
        </p:txBody>
      </p:sp>
      <p:sp>
        <p:nvSpPr>
          <p:cNvPr id="15" name="文本框 14"/>
          <p:cNvSpPr txBox="1"/>
          <p:nvPr userDrawn="1"/>
        </p:nvSpPr>
        <p:spPr>
          <a:xfrm>
            <a:off x="2115071" y="3542819"/>
            <a:ext cx="1109980" cy="368300"/>
          </a:xfrm>
          <a:prstGeom prst="rect">
            <a:avLst/>
          </a:prstGeom>
          <a:noFill/>
        </p:spPr>
        <p:txBody>
          <a:bodyPr wrap="none" rtlCol="0">
            <a:spAutoFit/>
          </a:bodyPr>
          <a:lstStyle/>
          <a:p>
            <a:r>
              <a:rPr lang="en-US" altLang="zh-CN" sz="1800">
                <a:solidFill>
                  <a:schemeClr val="bg1"/>
                </a:solidFill>
              </a:rPr>
              <a:t>THANKS</a:t>
            </a:r>
          </a:p>
        </p:txBody>
      </p:sp>
      <p:pic>
        <p:nvPicPr>
          <p:cNvPr id="9" name="图片 8" descr="创客学院订阅号二维码"/>
          <p:cNvPicPr>
            <a:picLocks noChangeAspect="1"/>
          </p:cNvPicPr>
          <p:nvPr userDrawn="1"/>
        </p:nvPicPr>
        <p:blipFill>
          <a:blip r:embed="rId3"/>
          <a:stretch>
            <a:fillRect/>
          </a:stretch>
        </p:blipFill>
        <p:spPr>
          <a:xfrm>
            <a:off x="3623945" y="1402715"/>
            <a:ext cx="2139950" cy="2139950"/>
          </a:xfrm>
          <a:prstGeom prst="rect">
            <a:avLst/>
          </a:prstGeom>
        </p:spPr>
      </p:pic>
      <p:sp>
        <p:nvSpPr>
          <p:cNvPr id="14" name="文本框 13"/>
          <p:cNvSpPr txBox="1"/>
          <p:nvPr userDrawn="1"/>
        </p:nvSpPr>
        <p:spPr>
          <a:xfrm>
            <a:off x="3725545" y="3542665"/>
            <a:ext cx="1936750" cy="337185"/>
          </a:xfrm>
          <a:prstGeom prst="rect">
            <a:avLst/>
          </a:prstGeom>
          <a:noFill/>
        </p:spPr>
        <p:txBody>
          <a:bodyPr wrap="square" rtlCol="0">
            <a:spAutoFit/>
          </a:bodyPr>
          <a:lstStyle/>
          <a:p>
            <a:pPr algn="ctr"/>
            <a:r>
              <a:rPr lang="zh-CN" altLang="en-US" sz="1600">
                <a:solidFill>
                  <a:schemeClr val="tx1"/>
                </a:solidFill>
                <a:latin typeface="微软雅黑" panose="020B0503020204020204" pitchFamily="34" charset="-122"/>
                <a:ea typeface="微软雅黑" panose="020B0503020204020204" pitchFamily="34" charset="-122"/>
              </a:rPr>
              <a:t>海量视频 贴身学习</a:t>
            </a:r>
          </a:p>
        </p:txBody>
      </p:sp>
      <p:sp>
        <p:nvSpPr>
          <p:cNvPr id="21" name="文本框 20"/>
          <p:cNvSpPr txBox="1"/>
          <p:nvPr userDrawn="1"/>
        </p:nvSpPr>
        <p:spPr>
          <a:xfrm>
            <a:off x="6198534" y="3542863"/>
            <a:ext cx="2069349" cy="337185"/>
          </a:xfrm>
          <a:prstGeom prst="rect">
            <a:avLst/>
          </a:prstGeom>
          <a:noFill/>
        </p:spPr>
        <p:txBody>
          <a:bodyPr wrap="square" rtlCol="0">
            <a:spAutoFit/>
          </a:bodyPr>
          <a:lstStyle/>
          <a:p>
            <a:pPr algn="ctr"/>
            <a:r>
              <a:rPr lang="zh-CN" altLang="en-US" sz="1600">
                <a:solidFill>
                  <a:schemeClr val="tx1"/>
                </a:solidFill>
                <a:latin typeface="微软雅黑" panose="020B0503020204020204" pitchFamily="34" charset="-122"/>
                <a:ea typeface="微软雅黑" panose="020B0503020204020204" pitchFamily="34" charset="-122"/>
              </a:rPr>
              <a:t>超多干货 实时更新</a:t>
            </a:r>
          </a:p>
        </p:txBody>
      </p:sp>
      <p:pic>
        <p:nvPicPr>
          <p:cNvPr id="2" name="图片 1" descr="华清远见官方微信二维码50cm"/>
          <p:cNvPicPr>
            <a:picLocks noChangeAspect="1"/>
          </p:cNvPicPr>
          <p:nvPr userDrawn="1"/>
        </p:nvPicPr>
        <p:blipFill>
          <a:blip r:embed="rId4"/>
          <a:stretch>
            <a:fillRect/>
          </a:stretch>
        </p:blipFill>
        <p:spPr>
          <a:xfrm>
            <a:off x="6163945" y="1403985"/>
            <a:ext cx="2138416" cy="213841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534401" y="6356351"/>
            <a:ext cx="3052233" cy="365125"/>
          </a:xfrm>
          <a:prstGeom prst="rect">
            <a:avLst/>
          </a:prstGeom>
          <a:ln/>
        </p:spPr>
        <p:txBody>
          <a:bodyPr/>
          <a:lstStyle>
            <a:lvl1pPr>
              <a:defRPr/>
            </a:lvl1pPr>
          </a:lstStyle>
          <a:p>
            <a:pPr>
              <a:defRPr/>
            </a:pPr>
            <a:endParaRPr lang="zh-CN" altLang="en-US"/>
          </a:p>
        </p:txBody>
      </p:sp>
      <p:sp>
        <p:nvSpPr>
          <p:cNvPr id="3" name="页脚占位符 4"/>
          <p:cNvSpPr>
            <a:spLocks noGrp="1"/>
          </p:cNvSpPr>
          <p:nvPr>
            <p:ph type="ftr" sz="quarter" idx="11"/>
          </p:nvPr>
        </p:nvSpPr>
        <p:spPr>
          <a:xfrm>
            <a:off x="3865033" y="6356351"/>
            <a:ext cx="4673600" cy="365125"/>
          </a:xfrm>
          <a:prstGeom prst="rect">
            <a:avLst/>
          </a:prstGeom>
          <a:ln/>
        </p:spPr>
        <p:txBody>
          <a:bodyPr/>
          <a:lstStyle>
            <a:lvl1pPr>
              <a:defRPr/>
            </a:lvl1pPr>
          </a:lstStyle>
          <a:p>
            <a:pPr>
              <a:defRPr/>
            </a:pPr>
            <a:r>
              <a:rPr lang="zh-CN" altLang="en-US"/>
              <a:t>www.embedu.org</a:t>
            </a:r>
          </a:p>
        </p:txBody>
      </p:sp>
      <p:sp>
        <p:nvSpPr>
          <p:cNvPr id="4" name="灯片编号占位符 5"/>
          <p:cNvSpPr>
            <a:spLocks noGrp="1"/>
          </p:cNvSpPr>
          <p:nvPr>
            <p:ph type="sldNum" sz="quarter" idx="12"/>
          </p:nvPr>
        </p:nvSpPr>
        <p:spPr>
          <a:xfrm>
            <a:off x="817033" y="6356351"/>
            <a:ext cx="2641600" cy="365125"/>
          </a:xfrm>
          <a:prstGeom prst="rect">
            <a:avLst/>
          </a:prstGeom>
          <a:ln/>
        </p:spPr>
        <p:txBody>
          <a:bodyPr/>
          <a:lstStyle>
            <a:lvl1pPr>
              <a:defRPr/>
            </a:lvl1pPr>
          </a:lstStyle>
          <a:p>
            <a:fld id="{6E3E3932-4E73-4CA1-AB97-61FCC60FDE30}" type="slidenum">
              <a:rPr lang="zh-CN" altLang="en-US"/>
              <a:pPr/>
              <a:t>‹#›</a:t>
            </a:fld>
            <a:endParaRPr lang="zh-CN" altLang="en-US"/>
          </a:p>
        </p:txBody>
      </p:sp>
    </p:spTree>
    <p:extLst>
      <p:ext uri="{BB962C8B-B14F-4D97-AF65-F5344CB8AC3E}">
        <p14:creationId xmlns:p14="http://schemas.microsoft.com/office/powerpoint/2010/main" val="29876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9" name="图片 8" descr="6"/>
          <p:cNvPicPr/>
          <p:nvPr userDrawn="1"/>
        </p:nvPicPr>
        <p:blipFill>
          <a:blip r:embed="rId2"/>
          <a:stretch>
            <a:fillRect/>
          </a:stretch>
        </p:blipFill>
        <p:spPr>
          <a:xfrm>
            <a:off x="-635" y="2540"/>
            <a:ext cx="12193290" cy="6897651"/>
          </a:xfrm>
          <a:prstGeom prst="rect">
            <a:avLst/>
          </a:prstGeom>
        </p:spPr>
      </p:pic>
      <p:sp>
        <p:nvSpPr>
          <p:cNvPr id="24" name="TextBox 4"/>
          <p:cNvSpPr txBox="1"/>
          <p:nvPr userDrawn="1"/>
        </p:nvSpPr>
        <p:spPr>
          <a:xfrm>
            <a:off x="5614773" y="-35790"/>
            <a:ext cx="1107996" cy="922020"/>
          </a:xfrm>
          <a:prstGeom prst="rect">
            <a:avLst/>
          </a:prstGeom>
          <a:noFill/>
        </p:spPr>
        <p:txBody>
          <a:bodyPr wrap="square" rtlCol="0">
            <a:spAutoFit/>
          </a:bodyPr>
          <a:lstStyle/>
          <a:p>
            <a:pPr algn="ctr">
              <a:lnSpc>
                <a:spcPct val="150000"/>
              </a:lnSpc>
            </a:pPr>
            <a:r>
              <a:rPr lang="zh-CN" altLang="en-US" sz="3600" dirty="0">
                <a:solidFill>
                  <a:srgbClr val="FFFFFF"/>
                </a:solidFill>
                <a:latin typeface="微软雅黑" panose="020B0503020204020204" pitchFamily="34" charset="-122"/>
                <a:ea typeface="微软雅黑" panose="020B0503020204020204" pitchFamily="34" charset="-122"/>
              </a:rPr>
              <a:t>目录</a:t>
            </a: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2" name="弦形 1"/>
          <p:cNvSpPr/>
          <p:nvPr userDrawn="1"/>
        </p:nvSpPr>
        <p:spPr>
          <a:xfrm rot="17580000">
            <a:off x="5162550" y="-568325"/>
            <a:ext cx="1671955" cy="1697355"/>
          </a:xfrm>
          <a:prstGeom prst="chord">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8"/>
          <p:cNvSpPr>
            <a:spLocks noChangeArrowheads="1"/>
          </p:cNvSpPr>
          <p:nvPr userDrawn="1"/>
        </p:nvSpPr>
        <p:spPr bwMode="auto">
          <a:xfrm>
            <a:off x="5497830" y="164465"/>
            <a:ext cx="10007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方正兰亭粗黑_GBK" panose="02000000000000000000" charset="-122"/>
              </a:rPr>
              <a:t>目录</a:t>
            </a:r>
          </a:p>
        </p:txBody>
      </p:sp>
      <p:sp>
        <p:nvSpPr>
          <p:cNvPr id="22" name="文本占位符 21"/>
          <p:cNvSpPr>
            <a:spLocks noGrp="1"/>
          </p:cNvSpPr>
          <p:nvPr>
            <p:ph type="body" sz="quarter" idx="21"/>
          </p:nvPr>
        </p:nvSpPr>
        <p:spPr>
          <a:xfrm>
            <a:off x="3472180" y="1710690"/>
            <a:ext cx="5247005" cy="439420"/>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3" name="文本占位符 2"/>
          <p:cNvSpPr>
            <a:spLocks noGrp="1"/>
          </p:cNvSpPr>
          <p:nvPr>
            <p:ph type="body" sz="quarter" idx="13"/>
          </p:nvPr>
        </p:nvSpPr>
        <p:spPr>
          <a:xfrm>
            <a:off x="3472815" y="2479675"/>
            <a:ext cx="5247005" cy="417195"/>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文本占位符 3"/>
          <p:cNvSpPr>
            <a:spLocks noGrp="1"/>
          </p:cNvSpPr>
          <p:nvPr>
            <p:ph type="body" sz="quarter" idx="22"/>
          </p:nvPr>
        </p:nvSpPr>
        <p:spPr>
          <a:xfrm>
            <a:off x="3472180" y="3220720"/>
            <a:ext cx="5247005" cy="417195"/>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5" name="文本占位符 4"/>
          <p:cNvSpPr>
            <a:spLocks noGrp="1"/>
          </p:cNvSpPr>
          <p:nvPr>
            <p:ph type="body" sz="quarter" idx="23"/>
          </p:nvPr>
        </p:nvSpPr>
        <p:spPr>
          <a:xfrm>
            <a:off x="3472180" y="3942080"/>
            <a:ext cx="5247005" cy="417195"/>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7" name="文本占位符 6"/>
          <p:cNvSpPr>
            <a:spLocks noGrp="1"/>
          </p:cNvSpPr>
          <p:nvPr>
            <p:ph type="body" sz="quarter" idx="24"/>
          </p:nvPr>
        </p:nvSpPr>
        <p:spPr>
          <a:xfrm>
            <a:off x="3472815" y="4683125"/>
            <a:ext cx="5247005" cy="417195"/>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21" name="文本占位符 20"/>
          <p:cNvSpPr>
            <a:spLocks noGrp="1"/>
          </p:cNvSpPr>
          <p:nvPr>
            <p:ph type="body" sz="quarter" idx="26"/>
          </p:nvPr>
        </p:nvSpPr>
        <p:spPr>
          <a:xfrm>
            <a:off x="3472180" y="5413375"/>
            <a:ext cx="5247005" cy="439420"/>
          </a:xfrm>
          <a:prstGeom prst="roundRect">
            <a:avLst/>
          </a:prstGeom>
          <a:ln>
            <a:solidFill>
              <a:srgbClr val="FF5050"/>
            </a:solidFill>
          </a:ln>
        </p:spPr>
        <p:txBody>
          <a:bodyPr/>
          <a:lstStyle>
            <a:lvl1pPr indent="0" algn="ctr"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目录-板式2">
    <p:spTree>
      <p:nvGrpSpPr>
        <p:cNvPr id="1" name=""/>
        <p:cNvGrpSpPr/>
        <p:nvPr/>
      </p:nvGrpSpPr>
      <p:grpSpPr>
        <a:xfrm>
          <a:off x="0" y="0"/>
          <a:ext cx="0" cy="0"/>
          <a:chOff x="0" y="0"/>
          <a:chExt cx="0" cy="0"/>
        </a:xfrm>
      </p:grpSpPr>
      <p:pic>
        <p:nvPicPr>
          <p:cNvPr id="2" name="图片 1" descr="6"/>
          <p:cNvPicPr/>
          <p:nvPr userDrawn="1"/>
        </p:nvPicPr>
        <p:blipFill>
          <a:blip r:embed="rId2"/>
          <a:stretch>
            <a:fillRect/>
          </a:stretch>
        </p:blipFill>
        <p:spPr>
          <a:xfrm>
            <a:off x="-635" y="2540"/>
            <a:ext cx="12193290" cy="6897651"/>
          </a:xfrm>
          <a:prstGeom prst="rect">
            <a:avLst/>
          </a:prstGeom>
        </p:spPr>
      </p:pic>
      <p:sp>
        <p:nvSpPr>
          <p:cNvPr id="5122" name="椭圆 13"/>
          <p:cNvSpPr/>
          <p:nvPr userDrawn="1"/>
        </p:nvSpPr>
        <p:spPr>
          <a:xfrm>
            <a:off x="1294130" y="2268855"/>
            <a:ext cx="2136775" cy="1995170"/>
          </a:xfrm>
          <a:prstGeom prst="ellipse">
            <a:avLst/>
          </a:prstGeom>
          <a:solidFill>
            <a:srgbClr val="FF50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5133" name="文本框 23"/>
          <p:cNvSpPr txBox="1"/>
          <p:nvPr userDrawn="1"/>
        </p:nvSpPr>
        <p:spPr>
          <a:xfrm>
            <a:off x="1750060" y="2909570"/>
            <a:ext cx="122491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目录</a:t>
            </a:r>
          </a:p>
        </p:txBody>
      </p:sp>
      <p:sp>
        <p:nvSpPr>
          <p:cNvPr id="22" name="文本占位符 21"/>
          <p:cNvSpPr>
            <a:spLocks noGrp="1"/>
          </p:cNvSpPr>
          <p:nvPr>
            <p:ph type="body" sz="quarter" idx="21"/>
          </p:nvPr>
        </p:nvSpPr>
        <p:spPr>
          <a:xfrm>
            <a:off x="4138295" y="1741805"/>
            <a:ext cx="5247005" cy="43942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3" name="文本占位符 2"/>
          <p:cNvSpPr>
            <a:spLocks noGrp="1"/>
          </p:cNvSpPr>
          <p:nvPr>
            <p:ph type="body" sz="quarter" idx="13"/>
          </p:nvPr>
        </p:nvSpPr>
        <p:spPr>
          <a:xfrm>
            <a:off x="4138295" y="2492375"/>
            <a:ext cx="5247005" cy="417195"/>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文本占位符 3"/>
          <p:cNvSpPr>
            <a:spLocks noGrp="1"/>
          </p:cNvSpPr>
          <p:nvPr>
            <p:ph type="body" sz="quarter" idx="22"/>
          </p:nvPr>
        </p:nvSpPr>
        <p:spPr>
          <a:xfrm>
            <a:off x="4138295" y="3220085"/>
            <a:ext cx="5247005" cy="417195"/>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5" name="文本占位符 4"/>
          <p:cNvSpPr>
            <a:spLocks noGrp="1"/>
          </p:cNvSpPr>
          <p:nvPr>
            <p:ph type="body" sz="quarter" idx="23"/>
          </p:nvPr>
        </p:nvSpPr>
        <p:spPr>
          <a:xfrm>
            <a:off x="4138295" y="3939540"/>
            <a:ext cx="5247005" cy="417195"/>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文本占位符 5"/>
          <p:cNvSpPr>
            <a:spLocks noGrp="1"/>
          </p:cNvSpPr>
          <p:nvPr>
            <p:ph type="body" sz="quarter" idx="24"/>
          </p:nvPr>
        </p:nvSpPr>
        <p:spPr>
          <a:xfrm>
            <a:off x="4138295" y="4664075"/>
            <a:ext cx="5247005" cy="417195"/>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7" name="文本占位符 6"/>
          <p:cNvSpPr>
            <a:spLocks noGrp="1"/>
          </p:cNvSpPr>
          <p:nvPr>
            <p:ph type="body" sz="quarter" idx="25"/>
          </p:nvPr>
        </p:nvSpPr>
        <p:spPr>
          <a:xfrm>
            <a:off x="4138295" y="991235"/>
            <a:ext cx="5247005" cy="43942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9" name="文本占位符 8"/>
          <p:cNvSpPr>
            <a:spLocks noGrp="1"/>
          </p:cNvSpPr>
          <p:nvPr>
            <p:ph type="body" sz="quarter" idx="26"/>
          </p:nvPr>
        </p:nvSpPr>
        <p:spPr>
          <a:xfrm>
            <a:off x="4138295" y="5424170"/>
            <a:ext cx="5247005" cy="439420"/>
          </a:xfrm>
          <a:prstGeom prst="roundRect">
            <a:avLst/>
          </a:prstGeom>
          <a:ln>
            <a:solidFill>
              <a:srgbClr val="FF5050"/>
            </a:solidFill>
          </a:ln>
        </p:spPr>
        <p:txBody>
          <a:bodyPr/>
          <a:lstStyle>
            <a:lvl1pPr indent="0" eaLnBrk="1" fontAlgn="base" latinLnBrk="0" hangingPunct="1">
              <a:lnSpc>
                <a:spcPct val="10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out)">
                                      <p:cBhvr>
                                        <p:cTn id="7" dur="1000"/>
                                        <p:tgtEl>
                                          <p:spTgt spid="5122"/>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5133"/>
                                        </p:tgtEl>
                                        <p:attrNameLst>
                                          <p:attrName>style.visibility</p:attrName>
                                        </p:attrNameLst>
                                      </p:cBhvr>
                                      <p:to>
                                        <p:strVal val="visible"/>
                                      </p:to>
                                    </p:set>
                                    <p:animEffect transition="in" filter="barn(inVertical)">
                                      <p:cBhvr>
                                        <p:cTn id="11" dur="5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3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pic>
        <p:nvPicPr>
          <p:cNvPr id="4" name="图片 3" descr="6"/>
          <p:cNvPicPr/>
          <p:nvPr userDrawn="1"/>
        </p:nvPicPr>
        <p:blipFill>
          <a:blip r:embed="rId2"/>
          <a:stretch>
            <a:fillRect/>
          </a:stretch>
        </p:blipFill>
        <p:spPr>
          <a:xfrm>
            <a:off x="-635" y="2540"/>
            <a:ext cx="12193290" cy="6897651"/>
          </a:xfrm>
          <a:prstGeom prst="rect">
            <a:avLst/>
          </a:prstGeom>
        </p:spPr>
      </p:pic>
      <p:sp>
        <p:nvSpPr>
          <p:cNvPr id="6" name="椭圆 5"/>
          <p:cNvSpPr/>
          <p:nvPr userDrawn="1"/>
        </p:nvSpPr>
        <p:spPr>
          <a:xfrm>
            <a:off x="5161280" y="1643380"/>
            <a:ext cx="1461770" cy="1472565"/>
          </a:xfrm>
          <a:prstGeom prst="ellipse">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half" idx="2" hasCustomPrompt="1"/>
          </p:nvPr>
        </p:nvSpPr>
        <p:spPr>
          <a:xfrm>
            <a:off x="5284470" y="2128520"/>
            <a:ext cx="1214755" cy="501650"/>
          </a:xfrm>
          <a:ln>
            <a:noFill/>
          </a:ln>
        </p:spPr>
        <p:txBody>
          <a:bodyPr/>
          <a:lstStyle>
            <a:lvl1pPr marL="0" indent="0" algn="ctr">
              <a:buNone/>
              <a:defRPr sz="2400" b="1">
                <a:solidFill>
                  <a:schemeClr val="bg1"/>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序号</a:t>
            </a:r>
          </a:p>
        </p:txBody>
      </p:sp>
      <p:sp>
        <p:nvSpPr>
          <p:cNvPr id="12" name="标题 11"/>
          <p:cNvSpPr>
            <a:spLocks noGrp="1"/>
          </p:cNvSpPr>
          <p:nvPr>
            <p:ph type="title"/>
          </p:nvPr>
        </p:nvSpPr>
        <p:spPr>
          <a:xfrm>
            <a:off x="4512945" y="3298190"/>
            <a:ext cx="2757805" cy="449580"/>
          </a:xfrm>
        </p:spPr>
        <p:txBody>
          <a:bodyPr/>
          <a:lstStyle>
            <a:lvl1pPr algn="ctr">
              <a:defRPr/>
            </a:lvl1p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标题+3栏内容">
    <p:spTree>
      <p:nvGrpSpPr>
        <p:cNvPr id="1" name=""/>
        <p:cNvGrpSpPr/>
        <p:nvPr/>
      </p:nvGrpSpPr>
      <p:grpSpPr>
        <a:xfrm>
          <a:off x="0" y="0"/>
          <a:ext cx="0" cy="0"/>
          <a:chOff x="0" y="0"/>
          <a:chExt cx="0" cy="0"/>
        </a:xfrm>
      </p:grpSpPr>
      <p:pic>
        <p:nvPicPr>
          <p:cNvPr id="5" name="图片 4" descr="3"/>
          <p:cNvPicPr/>
          <p:nvPr userDrawn="1"/>
        </p:nvPicPr>
        <p:blipFill>
          <a:blip r:embed="rId2"/>
          <a:stretch>
            <a:fillRect/>
          </a:stretch>
        </p:blipFill>
        <p:spPr>
          <a:xfrm>
            <a:off x="-635" y="-19685"/>
            <a:ext cx="12193290" cy="6897651"/>
          </a:xfrm>
          <a:prstGeom prst="rect">
            <a:avLst/>
          </a:prstGeom>
        </p:spPr>
      </p:pic>
      <p:sp>
        <p:nvSpPr>
          <p:cNvPr id="2" name="标题 1"/>
          <p:cNvSpPr>
            <a:spLocks noGrp="1"/>
          </p:cNvSpPr>
          <p:nvPr>
            <p:ph type="title"/>
          </p:nvPr>
        </p:nvSpPr>
        <p:spPr>
          <a:xfrm>
            <a:off x="3025775" y="248285"/>
            <a:ext cx="5581650" cy="410845"/>
          </a:xfrm>
        </p:spPr>
        <p:txBody>
          <a:bodyPr/>
          <a:lstStyle>
            <a:lvl1pPr algn="ctr">
              <a:defRPr sz="2400"/>
            </a:lvl1pPr>
          </a:lstStyle>
          <a:p>
            <a:endParaRPr lang="zh-CN" altLang="en-US"/>
          </a:p>
        </p:txBody>
      </p:sp>
      <p:sp>
        <p:nvSpPr>
          <p:cNvPr id="20" name="文本占位符 19"/>
          <p:cNvSpPr>
            <a:spLocks noGrp="1"/>
          </p:cNvSpPr>
          <p:nvPr>
            <p:ph type="body" sz="half" idx="2"/>
          </p:nvPr>
        </p:nvSpPr>
        <p:spPr>
          <a:xfrm>
            <a:off x="4093210" y="800100"/>
            <a:ext cx="3446780" cy="336550"/>
          </a:xfrm>
        </p:spPr>
        <p:txBody>
          <a:bodyPr/>
          <a:lstStyle>
            <a:lvl1pPr marL="0" indent="0" algn="ctr">
              <a:buNone/>
              <a:defRPr sz="2000" b="1">
                <a:solidFill>
                  <a:schemeClr val="tx1">
                    <a:lumMod val="50000"/>
                    <a:lumOff val="50000"/>
                  </a:schemeClr>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endParaRPr lang="zh-CN" altLang="en-US"/>
          </a:p>
        </p:txBody>
      </p:sp>
      <p:sp>
        <p:nvSpPr>
          <p:cNvPr id="7" name="内容占位符 6"/>
          <p:cNvSpPr>
            <a:spLocks noGrp="1"/>
          </p:cNvSpPr>
          <p:nvPr>
            <p:ph idx="1"/>
          </p:nvPr>
        </p:nvSpPr>
        <p:spPr>
          <a:xfrm>
            <a:off x="490220" y="1670685"/>
            <a:ext cx="3456305" cy="4241165"/>
          </a:xfrm>
        </p:spPr>
        <p:txBody>
          <a:bodyPr/>
          <a:lstStyle>
            <a:lvl1pPr marL="288925" indent="-285750" eaLnBrk="1" fontAlgn="base" latinLnBrk="0" hangingPunct="1">
              <a:lnSpc>
                <a:spcPct val="140000"/>
              </a:lnSpc>
              <a:buFont typeface="Wingdings" panose="05000000000000000000" pitchFamily="2" charset="2"/>
              <a:buChar char="ü"/>
              <a:defRPr sz="1600">
                <a:solidFill>
                  <a:schemeClr val="bg1">
                    <a:lumMod val="50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8" name="内容占位符 7"/>
          <p:cNvSpPr>
            <a:spLocks noGrp="1"/>
          </p:cNvSpPr>
          <p:nvPr>
            <p:ph idx="13"/>
          </p:nvPr>
        </p:nvSpPr>
        <p:spPr>
          <a:xfrm>
            <a:off x="4241165" y="1670685"/>
            <a:ext cx="3566795" cy="4241165"/>
          </a:xfrm>
        </p:spPr>
        <p:txBody>
          <a:bodyPr/>
          <a:lstStyle>
            <a:lvl1pPr marL="288925" indent="-285750" eaLnBrk="1" fontAlgn="base" latinLnBrk="0" hangingPunct="1">
              <a:lnSpc>
                <a:spcPct val="140000"/>
              </a:lnSpc>
              <a:buFont typeface="Wingdings" panose="05000000000000000000" pitchFamily="2" charset="2"/>
              <a:buChar char="ü"/>
              <a:defRPr sz="1600">
                <a:solidFill>
                  <a:schemeClr val="bg1">
                    <a:lumMod val="50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
        <p:nvSpPr>
          <p:cNvPr id="9" name="内容占位符 8"/>
          <p:cNvSpPr>
            <a:spLocks noGrp="1"/>
          </p:cNvSpPr>
          <p:nvPr>
            <p:ph idx="14"/>
          </p:nvPr>
        </p:nvSpPr>
        <p:spPr>
          <a:xfrm>
            <a:off x="8101965" y="1670685"/>
            <a:ext cx="3434080" cy="4241165"/>
          </a:xfrm>
        </p:spPr>
        <p:txBody>
          <a:bodyPr/>
          <a:lstStyle>
            <a:lvl1pPr marL="288925" indent="-285750" eaLnBrk="1" fontAlgn="base" latinLnBrk="0" hangingPunct="1">
              <a:lnSpc>
                <a:spcPct val="140000"/>
              </a:lnSpc>
              <a:buFont typeface="Wingdings" panose="05000000000000000000" pitchFamily="2" charset="2"/>
              <a:buChar char="ü"/>
              <a:defRPr sz="1600">
                <a:solidFill>
                  <a:schemeClr val="bg1">
                    <a:lumMod val="50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nodePh="1">
                                  <p:stCondLst>
                                    <p:cond delay="0"/>
                                  </p:stCondLst>
                                  <p:endCondLst>
                                    <p:cond evt="begin" delay="0">
                                      <p:tn val="12"/>
                                    </p:cond>
                                  </p:end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7" presetClass="entr" presetSubtype="0" fill="hold" nodeType="clickEffect" nodePh="1">
                  <p:stCondLst>
                    <p:cond delay="0"/>
                  </p:stCondLst>
                  <p:endCondLst>
                    <p:cond evt="begin" delay="0"/>
                  </p:end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fade">
                      <p:cBhvr>
                        <p:cTn dur="1000"/>
                        <p:tgtEl>
                          <p:spTgt spid="7">
                            <p:txEl>
                              <p:pRg st="0" end="0"/>
                            </p:txEl>
                          </p:spTgt>
                        </p:tgtEl>
                      </p:cBhvr>
                    </p:animEffect>
                    <p:anim calcmode="lin" valueType="num">
                      <p:cBhvr>
                        <p:cTn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dur="1000" fill="hold"/>
                        <p:tgtEl>
                          <p:spTgt spid="7">
                            <p:txEl>
                              <p:pRg st="0" end="0"/>
                            </p:txEl>
                          </p:spTgt>
                        </p:tgtEl>
                        <p:attrNameLst>
                          <p:attrName>ppt_y</p:attrName>
                        </p:attrNameLst>
                      </p:cBhvr>
                      <p:tavLst>
                        <p:tav tm="0">
                          <p:val>
                            <p:strVal val="#ppt_y-.1"/>
                          </p:val>
                        </p:tav>
                        <p:tav tm="100000">
                          <p:val>
                            <p:strVal val="#ppt_y"/>
                          </p:val>
                        </p:tav>
                      </p:tavLst>
                    </p:anim>
                  </p:childTnLst>
                </p:cTn>
              </p:par>
            </p:tnLst>
          </p:tmpl>
        </p:tmplLst>
      </p:bldP>
      <p:bldP spid="7" grpId="1" build="p">
        <p:tmplLst>
          <p:tmpl lvl="1">
            <p:tnLst>
              <p:par>
                <p:cTn presetID="47" presetClass="entr" presetSubtype="0" fill="hold" nodeType="clickEffect" nodePh="1">
                  <p:stCondLst>
                    <p:cond delay="0"/>
                  </p:stCondLst>
                  <p:endCondLst>
                    <p:cond evt="begin" delay="0"/>
                  </p:end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fade">
                      <p:cBhvr>
                        <p:cTn dur="1000"/>
                        <p:tgtEl>
                          <p:spTgt spid="7">
                            <p:txEl>
                              <p:pRg st="0" end="0"/>
                            </p:txEl>
                          </p:spTgt>
                        </p:tgtEl>
                      </p:cBhvr>
                    </p:animEffect>
                    <p:anim calcmode="lin" valueType="num">
                      <p:cBhvr>
                        <p:cTn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dur="1000" fill="hold"/>
                        <p:tgtEl>
                          <p:spTgt spid="7">
                            <p:txEl>
                              <p:pRg st="0" end="0"/>
                            </p:txEl>
                          </p:spTgt>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7" presetClass="entr" presetSubtype="0" fill="hold" nodeType="clickEffect" nodePh="1">
                  <p:stCondLst>
                    <p:cond delay="0"/>
                  </p:stCondLst>
                  <p:endCondLst>
                    <p:cond evt="begin" delay="0"/>
                  </p:end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fade">
                      <p:cBhvr>
                        <p:cTn dur="1000"/>
                        <p:tgtEl>
                          <p:spTgt spid="8">
                            <p:txEl>
                              <p:pRg st="0" end="0"/>
                            </p:txEl>
                          </p:spTgt>
                        </p:tgtEl>
                      </p:cBhvr>
                    </p:animEffect>
                    <p:anim calcmode="lin" valueType="num">
                      <p:cBhvr>
                        <p:cTn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dur="1000" fill="hold"/>
                        <p:tgtEl>
                          <p:spTgt spid="8">
                            <p:txEl>
                              <p:pRg st="0" end="0"/>
                            </p:txEl>
                          </p:spTgt>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7" presetClass="entr" presetSubtype="0" fill="hold" nodeType="clickEffect" nodePh="1">
                  <p:stCondLst>
                    <p:cond delay="0"/>
                  </p:stCondLst>
                  <p:endCondLst>
                    <p:cond evt="begin" delay="0"/>
                  </p:end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fade">
                      <p:cBhvr>
                        <p:cTn dur="1000"/>
                        <p:tgtEl>
                          <p:spTgt spid="9">
                            <p:txEl>
                              <p:pRg st="0" end="0"/>
                            </p:txEl>
                          </p:spTgt>
                        </p:tgtEl>
                      </p:cBhvr>
                    </p:animEffect>
                    <p:anim calcmode="lin" valueType="num">
                      <p:cBhvr>
                        <p:cTn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dur="1000" fill="hold"/>
                        <p:tgtEl>
                          <p:spTgt spid="9">
                            <p:txEl>
                              <p:pRg st="0" end="0"/>
                            </p:txEl>
                          </p:spTgt>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两栏内容">
    <p:spTree>
      <p:nvGrpSpPr>
        <p:cNvPr id="1" name=""/>
        <p:cNvGrpSpPr/>
        <p:nvPr/>
      </p:nvGrpSpPr>
      <p:grpSpPr>
        <a:xfrm>
          <a:off x="0" y="0"/>
          <a:ext cx="0" cy="0"/>
          <a:chOff x="0" y="0"/>
          <a:chExt cx="0" cy="0"/>
        </a:xfrm>
      </p:grpSpPr>
      <p:pic>
        <p:nvPicPr>
          <p:cNvPr id="2" name="图片 1" descr="6"/>
          <p:cNvPicPr/>
          <p:nvPr userDrawn="1"/>
        </p:nvPicPr>
        <p:blipFill>
          <a:blip r:embed="rId2"/>
          <a:stretch>
            <a:fillRect/>
          </a:stretch>
        </p:blipFill>
        <p:spPr>
          <a:xfrm>
            <a:off x="-635" y="2540"/>
            <a:ext cx="12193290" cy="6897651"/>
          </a:xfrm>
          <a:prstGeom prst="rect">
            <a:avLst/>
          </a:prstGeom>
        </p:spPr>
      </p:pic>
      <p:sp>
        <p:nvSpPr>
          <p:cNvPr id="8" name="内容占位符 7"/>
          <p:cNvSpPr>
            <a:spLocks noGrp="1"/>
          </p:cNvSpPr>
          <p:nvPr>
            <p:ph sz="half" idx="1"/>
          </p:nvPr>
        </p:nvSpPr>
        <p:spPr>
          <a:xfrm>
            <a:off x="648970" y="1152525"/>
            <a:ext cx="5179060" cy="4999990"/>
          </a:xfrm>
        </p:spPr>
        <p:txBody>
          <a:bodyPr/>
          <a:lstStyle>
            <a:lvl1pPr marL="288925" indent="-285750" eaLnBrk="1" fontAlgn="base" latinLnBrk="0" hangingPunct="1">
              <a:lnSpc>
                <a:spcPct val="140000"/>
              </a:lnSpc>
              <a:spcBef>
                <a:spcPts val="0"/>
              </a:spcBef>
              <a:spcAft>
                <a:spcPts val="0"/>
              </a:spcAft>
              <a:buFont typeface="Wingdings" panose="05000000000000000000" pitchFamily="2" charset="2"/>
              <a:buChar char="ü"/>
              <a:defRPr sz="1600">
                <a:solidFill>
                  <a:schemeClr val="bg1">
                    <a:lumMod val="50000"/>
                  </a:schemeClr>
                </a:solidFill>
                <a:latin typeface="微软雅黑" panose="020B0503020204020204" pitchFamily="34" charset="-122"/>
                <a:ea typeface="微软雅黑" panose="020B0503020204020204" pitchFamily="34" charset="-122"/>
              </a:defRPr>
            </a:lvl1pPr>
            <a:lvl2pPr marL="370205" indent="0" eaLnBrk="1" fontAlgn="base" latinLnBrk="0" hangingPunct="1">
              <a:lnSpc>
                <a:spcPct val="100000"/>
              </a:lnSpc>
              <a:spcBef>
                <a:spcPts val="0"/>
              </a:spcBef>
              <a:spcAft>
                <a:spcPts val="0"/>
              </a:spcAft>
              <a:buNone/>
              <a:defRPr sz="1800">
                <a:latin typeface="+mn-ea"/>
                <a:ea typeface="+mn-ea"/>
              </a:defRPr>
            </a:lvl2pPr>
            <a:lvl3pPr eaLnBrk="1" fontAlgn="base" latinLnBrk="0" hangingPunct="1">
              <a:lnSpc>
                <a:spcPct val="100000"/>
              </a:lnSpc>
              <a:spcBef>
                <a:spcPts val="0"/>
              </a:spcBef>
              <a:spcAft>
                <a:spcPts val="0"/>
              </a:spcAft>
              <a:defRPr sz="1800">
                <a:latin typeface="+mn-ea"/>
                <a:ea typeface="+mn-ea"/>
              </a:defRPr>
            </a:lvl3pPr>
            <a:lvl4pPr eaLnBrk="1" fontAlgn="base" latinLnBrk="0" hangingPunct="1">
              <a:lnSpc>
                <a:spcPct val="100000"/>
              </a:lnSpc>
              <a:spcBef>
                <a:spcPts val="0"/>
              </a:spcBef>
              <a:spcAft>
                <a:spcPts val="0"/>
              </a:spcAft>
              <a:defRPr sz="1800">
                <a:latin typeface="+mn-ea"/>
                <a:ea typeface="+mn-ea"/>
              </a:defRPr>
            </a:lvl4pPr>
            <a:lvl5pPr eaLnBrk="1" fontAlgn="base" latinLnBrk="0" hangingPunct="1">
              <a:lnSpc>
                <a:spcPct val="100000"/>
              </a:lnSpc>
              <a:spcBef>
                <a:spcPts val="0"/>
              </a:spcBef>
              <a:spcAft>
                <a:spcPts val="0"/>
              </a:spcAft>
              <a:defRPr sz="1800">
                <a:latin typeface="+mn-ea"/>
                <a:ea typeface="+mn-ea"/>
              </a:defRPr>
            </a:lvl5pPr>
            <a:lvl6pPr>
              <a:defRPr sz="2400"/>
            </a:lvl6pPr>
            <a:lvl7pPr>
              <a:defRPr sz="2400"/>
            </a:lvl7pPr>
            <a:lvl8pPr>
              <a:defRPr sz="2400"/>
            </a:lvl8pPr>
            <a:lvl9pPr>
              <a:defRPr sz="2400"/>
            </a:lvl9pPr>
          </a:lstStyle>
          <a:p>
            <a:pPr lvl="0"/>
            <a:r>
              <a:rPr lang="zh-CN" altLang="en-US" dirty="0"/>
              <a:t>单击此处编辑母版文本样式</a:t>
            </a:r>
          </a:p>
        </p:txBody>
      </p:sp>
      <p:sp>
        <p:nvSpPr>
          <p:cNvPr id="9" name="内容占位符 8"/>
          <p:cNvSpPr>
            <a:spLocks noGrp="1"/>
          </p:cNvSpPr>
          <p:nvPr>
            <p:ph sz="half" idx="2"/>
          </p:nvPr>
        </p:nvSpPr>
        <p:spPr>
          <a:xfrm>
            <a:off x="6275070" y="1152525"/>
            <a:ext cx="5274945" cy="4999990"/>
          </a:xfrm>
        </p:spPr>
        <p:txBody>
          <a:bodyPr/>
          <a:lstStyle>
            <a:lvl1pPr marL="288925" indent="-285750" eaLnBrk="1" fontAlgn="base" latinLnBrk="0" hangingPunct="1">
              <a:lnSpc>
                <a:spcPct val="140000"/>
              </a:lnSpc>
              <a:spcBef>
                <a:spcPts val="0"/>
              </a:spcBef>
              <a:spcAft>
                <a:spcPts val="0"/>
              </a:spcAft>
              <a:buFont typeface="Wingdings" panose="05000000000000000000" pitchFamily="2" charset="2"/>
              <a:buChar char="ü"/>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370205" indent="0" eaLnBrk="1" fontAlgn="base" latinLnBrk="0" hangingPunct="1">
              <a:lnSpc>
                <a:spcPct val="100000"/>
              </a:lnSpc>
              <a:spcBef>
                <a:spcPts val="0"/>
              </a:spcBef>
              <a:spcAft>
                <a:spcPts val="0"/>
              </a:spcAft>
              <a:buNone/>
              <a:defRPr sz="1800">
                <a:latin typeface="+mn-ea"/>
                <a:ea typeface="+mn-ea"/>
              </a:defRPr>
            </a:lvl2pPr>
            <a:lvl3pPr eaLnBrk="1" fontAlgn="base" latinLnBrk="0" hangingPunct="1">
              <a:lnSpc>
                <a:spcPct val="100000"/>
              </a:lnSpc>
              <a:spcBef>
                <a:spcPts val="0"/>
              </a:spcBef>
              <a:spcAft>
                <a:spcPts val="0"/>
              </a:spcAft>
              <a:defRPr sz="1800">
                <a:latin typeface="+mn-ea"/>
                <a:ea typeface="+mn-ea"/>
              </a:defRPr>
            </a:lvl3pPr>
            <a:lvl4pPr eaLnBrk="1" fontAlgn="base" latinLnBrk="0" hangingPunct="1">
              <a:lnSpc>
                <a:spcPct val="100000"/>
              </a:lnSpc>
              <a:spcBef>
                <a:spcPts val="0"/>
              </a:spcBef>
              <a:spcAft>
                <a:spcPts val="0"/>
              </a:spcAft>
              <a:defRPr sz="1800">
                <a:latin typeface="+mn-ea"/>
                <a:ea typeface="+mn-ea"/>
              </a:defRPr>
            </a:lvl4pPr>
            <a:lvl5pPr eaLnBrk="1" fontAlgn="base" latinLnBrk="0" hangingPunct="1">
              <a:lnSpc>
                <a:spcPct val="100000"/>
              </a:lnSpc>
              <a:spcBef>
                <a:spcPts val="0"/>
              </a:spcBef>
              <a:spcAft>
                <a:spcPts val="0"/>
              </a:spcAft>
              <a:defRPr sz="1800">
                <a:latin typeface="+mn-ea"/>
                <a:ea typeface="+mn-ea"/>
              </a:defRPr>
            </a:lvl5pPr>
            <a:lvl6pPr>
              <a:defRPr sz="2400"/>
            </a:lvl6pPr>
            <a:lvl7pPr>
              <a:defRPr sz="2400"/>
            </a:lvl7pPr>
            <a:lvl8pPr>
              <a:defRPr sz="2400"/>
            </a:lvl8pPr>
            <a:lvl9pPr>
              <a:defRPr sz="2400"/>
            </a:lvl9pPr>
          </a:lstStyle>
          <a:p>
            <a:pPr lvl="0" algn="l"/>
            <a:r>
              <a:rPr lang="zh-CN" altLang="en-US" dirty="0"/>
              <a:t>单击此处编辑母版文本样式</a:t>
            </a:r>
          </a:p>
        </p:txBody>
      </p:sp>
      <p:sp>
        <p:nvSpPr>
          <p:cNvPr id="17" name="标题 16"/>
          <p:cNvSpPr>
            <a:spLocks noGrp="1"/>
          </p:cNvSpPr>
          <p:nvPr>
            <p:ph type="title"/>
          </p:nvPr>
        </p:nvSpPr>
        <p:spPr>
          <a:xfrm>
            <a:off x="755650" y="467360"/>
            <a:ext cx="10681335" cy="449580"/>
          </a:xfrm>
        </p:spPr>
        <p:txBody>
          <a:bodyPr/>
          <a:lstStyle>
            <a:lvl1pPr>
              <a:defRPr sz="2400"/>
            </a:lvl1pPr>
          </a:lstStyle>
          <a:p>
            <a:endParaRPr lang="zh-CN" altLang="en-US"/>
          </a:p>
        </p:txBody>
      </p:sp>
      <p:sp>
        <p:nvSpPr>
          <p:cNvPr id="3" name="矩形 2"/>
          <p:cNvSpPr/>
          <p:nvPr userDrawn="1"/>
        </p:nvSpPr>
        <p:spPr>
          <a:xfrm>
            <a:off x="583565" y="549275"/>
            <a:ext cx="76200" cy="33401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amond(in)">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amond(in)">
                                      <p:cBhvr>
                                        <p:cTn id="12"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8" presetClass="entr" presetSubtype="16" fill="hold" nodeType="clickEffect">
                  <p:stCondLst>
                    <p:cond delay="0"/>
                  </p:st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diamond(in)">
                      <p:cBhvr>
                        <p:cTn dur="2000"/>
                        <p:tgtEl>
                          <p:spTgt spid="8">
                            <p:txEl>
                              <p:pRg st="0" end="0"/>
                            </p:txEl>
                          </p:spTgt>
                        </p:tgtEl>
                      </p:cBhvr>
                    </p:animEffect>
                  </p:childTnLst>
                </p:cTn>
              </p:par>
            </p:tnLst>
          </p:tmpl>
          <p:tmpl lvl="2">
            <p:tnLst>
              <p:par>
                <p:cTn presetID="8" presetClass="entr" presetSubtype="16" fill="hold" nodeType="withEffect">
                  <p:stCondLst>
                    <p:cond delay="0"/>
                  </p:stCondLst>
                  <p:childTnLst>
                    <p:set>
                      <p:cBhvr>
                        <p:cTn dur="1" fill="hold">
                          <p:stCondLst>
                            <p:cond delay="0"/>
                          </p:stCondLst>
                        </p:cTn>
                        <p:tgtEl>
                          <p:spTgt spid="8">
                            <p:txEl>
                              <p:pRg st="1" end="1"/>
                            </p:txEl>
                          </p:spTgt>
                        </p:tgtEl>
                        <p:attrNameLst>
                          <p:attrName>style.visibility</p:attrName>
                        </p:attrNameLst>
                      </p:cBhvr>
                      <p:to>
                        <p:strVal val="visible"/>
                      </p:to>
                    </p:set>
                    <p:animEffect transition="in" filter="diamond(in)">
                      <p:cBhvr>
                        <p:cTn dur="2000"/>
                        <p:tgtEl>
                          <p:spTgt spid="8">
                            <p:txEl>
                              <p:pRg st="1" end="1"/>
                            </p:txEl>
                          </p:spTgt>
                        </p:tgtEl>
                      </p:cBhvr>
                    </p:animEffect>
                  </p:childTnLst>
                </p:cTn>
              </p:par>
            </p:tnLst>
          </p:tmpl>
          <p:tmpl lvl="3">
            <p:tnLst>
              <p:par>
                <p:cTn presetID="8" presetClass="entr" presetSubtype="16" fill="hold" nodeType="withEffect">
                  <p:stCondLst>
                    <p:cond delay="0"/>
                  </p:stCondLst>
                  <p:childTnLst>
                    <p:set>
                      <p:cBhvr>
                        <p:cTn dur="1" fill="hold">
                          <p:stCondLst>
                            <p:cond delay="0"/>
                          </p:stCondLst>
                        </p:cTn>
                        <p:tgtEl>
                          <p:spTgt spid="8">
                            <p:txEl>
                              <p:pRg st="2" end="2"/>
                            </p:txEl>
                          </p:spTgt>
                        </p:tgtEl>
                        <p:attrNameLst>
                          <p:attrName>style.visibility</p:attrName>
                        </p:attrNameLst>
                      </p:cBhvr>
                      <p:to>
                        <p:strVal val="visible"/>
                      </p:to>
                    </p:set>
                    <p:animEffect transition="in" filter="diamond(in)">
                      <p:cBhvr>
                        <p:cTn dur="2000"/>
                        <p:tgtEl>
                          <p:spTgt spid="8">
                            <p:txEl>
                              <p:pRg st="2" end="2"/>
                            </p:txEl>
                          </p:spTgt>
                        </p:tgtEl>
                      </p:cBhvr>
                    </p:animEffect>
                  </p:childTnLst>
                </p:cTn>
              </p:par>
            </p:tnLst>
          </p:tmpl>
          <p:tmpl lvl="4">
            <p:tnLst>
              <p:par>
                <p:cTn presetID="8" presetClass="entr" presetSubtype="16" fill="hold" nodeType="withEffect">
                  <p:stCondLst>
                    <p:cond delay="0"/>
                  </p:stCondLst>
                  <p:childTnLst>
                    <p:set>
                      <p:cBhvr>
                        <p:cTn dur="1" fill="hold">
                          <p:stCondLst>
                            <p:cond delay="0"/>
                          </p:stCondLst>
                        </p:cTn>
                        <p:tgtEl>
                          <p:spTgt spid="8">
                            <p:txEl>
                              <p:pRg st="3" end="3"/>
                            </p:txEl>
                          </p:spTgt>
                        </p:tgtEl>
                        <p:attrNameLst>
                          <p:attrName>style.visibility</p:attrName>
                        </p:attrNameLst>
                      </p:cBhvr>
                      <p:to>
                        <p:strVal val="visible"/>
                      </p:to>
                    </p:set>
                    <p:animEffect transition="in" filter="diamond(in)">
                      <p:cBhvr>
                        <p:cTn dur="2000"/>
                        <p:tgtEl>
                          <p:spTgt spid="8">
                            <p:txEl>
                              <p:pRg st="3" end="3"/>
                            </p:txEl>
                          </p:spTgt>
                        </p:tgtEl>
                      </p:cBhvr>
                    </p:animEffect>
                  </p:childTnLst>
                </p:cTn>
              </p:par>
            </p:tnLst>
          </p:tmpl>
          <p:tmpl lvl="5">
            <p:tnLst>
              <p:par>
                <p:cTn presetID="8" presetClass="entr" presetSubtype="16" fill="hold" nodeType="withEffect">
                  <p:stCondLst>
                    <p:cond delay="0"/>
                  </p:stCondLst>
                  <p:childTnLst>
                    <p:set>
                      <p:cBhvr>
                        <p:cTn dur="1" fill="hold">
                          <p:stCondLst>
                            <p:cond delay="0"/>
                          </p:stCondLst>
                        </p:cTn>
                        <p:tgtEl>
                          <p:spTgt spid="8">
                            <p:txEl>
                              <p:pRg st="4" end="4"/>
                            </p:txEl>
                          </p:spTgt>
                        </p:tgtEl>
                        <p:attrNameLst>
                          <p:attrName>style.visibility</p:attrName>
                        </p:attrNameLst>
                      </p:cBhvr>
                      <p:to>
                        <p:strVal val="visible"/>
                      </p:to>
                    </p:set>
                    <p:animEffect transition="in" filter="diamond(in)">
                      <p:cBhvr>
                        <p:cTn dur="2000"/>
                        <p:tgtEl>
                          <p:spTgt spid="8">
                            <p:txEl>
                              <p:pRg st="4" end="4"/>
                            </p:txEl>
                          </p:spTgt>
                        </p:tgtEl>
                      </p:cBhvr>
                    </p:animEffect>
                  </p:childTnLst>
                </p:cTn>
              </p:par>
            </p:tnLst>
          </p:tmpl>
        </p:tmplLst>
      </p:bldP>
      <p:bldP spid="9" grpId="0" build="p">
        <p:tmplLst>
          <p:tmpl lvl="1">
            <p:tnLst>
              <p:par>
                <p:cTn presetID="8" presetClass="entr" presetSubtype="16" fill="hold" nodeType="clickEffect">
                  <p:stCondLst>
                    <p:cond delay="0"/>
                  </p:stCondLst>
                  <p:childTnLst>
                    <p:set>
                      <p:cBhvr>
                        <p:cTn dur="1" fill="hold">
                          <p:stCondLst>
                            <p:cond delay="0"/>
                          </p:stCondLst>
                        </p:cTn>
                        <p:tgtEl>
                          <p:spTgt spid="9">
                            <p:txEl>
                              <p:pRg st="0" end="0"/>
                            </p:txEl>
                          </p:spTgt>
                        </p:tgtEl>
                        <p:attrNameLst>
                          <p:attrName>style.visibility</p:attrName>
                        </p:attrNameLst>
                      </p:cBhvr>
                      <p:to>
                        <p:strVal val="visible"/>
                      </p:to>
                    </p:set>
                    <p:animEffect transition="in" filter="diamond(in)">
                      <p:cBhvr>
                        <p:cTn dur="2000"/>
                        <p:tgtEl>
                          <p:spTgt spid="9">
                            <p:txEl>
                              <p:pRg st="0" end="0"/>
                            </p:txEl>
                          </p:spTgt>
                        </p:tgtEl>
                      </p:cBhvr>
                    </p:animEffect>
                  </p:childTnLst>
                </p:cTn>
              </p:par>
            </p:tnLst>
          </p:tmpl>
          <p:tmpl lvl="2">
            <p:tnLst>
              <p:par>
                <p:cTn presetID="8" presetClass="entr" presetSubtype="16" fill="hold" nodeType="withEffect">
                  <p:stCondLst>
                    <p:cond delay="0"/>
                  </p:stCondLst>
                  <p:childTnLst>
                    <p:set>
                      <p:cBhvr>
                        <p:cTn dur="1" fill="hold">
                          <p:stCondLst>
                            <p:cond delay="0"/>
                          </p:stCondLst>
                        </p:cTn>
                        <p:tgtEl>
                          <p:spTgt spid="9">
                            <p:txEl>
                              <p:pRg st="1" end="1"/>
                            </p:txEl>
                          </p:spTgt>
                        </p:tgtEl>
                        <p:attrNameLst>
                          <p:attrName>style.visibility</p:attrName>
                        </p:attrNameLst>
                      </p:cBhvr>
                      <p:to>
                        <p:strVal val="visible"/>
                      </p:to>
                    </p:set>
                    <p:animEffect transition="in" filter="diamond(in)">
                      <p:cBhvr>
                        <p:cTn dur="2000"/>
                        <p:tgtEl>
                          <p:spTgt spid="9">
                            <p:txEl>
                              <p:pRg st="1" end="1"/>
                            </p:txEl>
                          </p:spTgt>
                        </p:tgtEl>
                      </p:cBhvr>
                    </p:animEffect>
                  </p:childTnLst>
                </p:cTn>
              </p:par>
            </p:tnLst>
          </p:tmpl>
          <p:tmpl lvl="3">
            <p:tnLst>
              <p:par>
                <p:cTn presetID="8" presetClass="entr" presetSubtype="16" fill="hold" nodeType="withEffect">
                  <p:stCondLst>
                    <p:cond delay="0"/>
                  </p:stCondLst>
                  <p:childTnLst>
                    <p:set>
                      <p:cBhvr>
                        <p:cTn dur="1" fill="hold">
                          <p:stCondLst>
                            <p:cond delay="0"/>
                          </p:stCondLst>
                        </p:cTn>
                        <p:tgtEl>
                          <p:spTgt spid="9">
                            <p:txEl>
                              <p:pRg st="2" end="2"/>
                            </p:txEl>
                          </p:spTgt>
                        </p:tgtEl>
                        <p:attrNameLst>
                          <p:attrName>style.visibility</p:attrName>
                        </p:attrNameLst>
                      </p:cBhvr>
                      <p:to>
                        <p:strVal val="visible"/>
                      </p:to>
                    </p:set>
                    <p:animEffect transition="in" filter="diamond(in)">
                      <p:cBhvr>
                        <p:cTn dur="2000"/>
                        <p:tgtEl>
                          <p:spTgt spid="9">
                            <p:txEl>
                              <p:pRg st="2" end="2"/>
                            </p:txEl>
                          </p:spTgt>
                        </p:tgtEl>
                      </p:cBhvr>
                    </p:animEffect>
                  </p:childTnLst>
                </p:cTn>
              </p:par>
            </p:tnLst>
          </p:tmpl>
          <p:tmpl lvl="4">
            <p:tnLst>
              <p:par>
                <p:cTn presetID="8" presetClass="entr" presetSubtype="16" fill="hold" nodeType="withEffect">
                  <p:stCondLst>
                    <p:cond delay="0"/>
                  </p:stCondLst>
                  <p:childTnLst>
                    <p:set>
                      <p:cBhvr>
                        <p:cTn dur="1" fill="hold">
                          <p:stCondLst>
                            <p:cond delay="0"/>
                          </p:stCondLst>
                        </p:cTn>
                        <p:tgtEl>
                          <p:spTgt spid="9">
                            <p:txEl>
                              <p:pRg st="3" end="3"/>
                            </p:txEl>
                          </p:spTgt>
                        </p:tgtEl>
                        <p:attrNameLst>
                          <p:attrName>style.visibility</p:attrName>
                        </p:attrNameLst>
                      </p:cBhvr>
                      <p:to>
                        <p:strVal val="visible"/>
                      </p:to>
                    </p:set>
                    <p:animEffect transition="in" filter="diamond(in)">
                      <p:cBhvr>
                        <p:cTn dur="2000"/>
                        <p:tgtEl>
                          <p:spTgt spid="9">
                            <p:txEl>
                              <p:pRg st="3" end="3"/>
                            </p:txEl>
                          </p:spTgt>
                        </p:tgtEl>
                      </p:cBhvr>
                    </p:animEffect>
                  </p:childTnLst>
                </p:cTn>
              </p:par>
            </p:tnLst>
          </p:tmpl>
          <p:tmpl lvl="5">
            <p:tnLst>
              <p:par>
                <p:cTn presetID="8" presetClass="entr" presetSubtype="16" fill="hold" nodeType="withEffect">
                  <p:stCondLst>
                    <p:cond delay="0"/>
                  </p:stCondLst>
                  <p:childTnLst>
                    <p:set>
                      <p:cBhvr>
                        <p:cTn dur="1" fill="hold">
                          <p:stCondLst>
                            <p:cond delay="0"/>
                          </p:stCondLst>
                        </p:cTn>
                        <p:tgtEl>
                          <p:spTgt spid="9">
                            <p:txEl>
                              <p:pRg st="4" end="4"/>
                            </p:txEl>
                          </p:spTgt>
                        </p:tgtEl>
                        <p:attrNameLst>
                          <p:attrName>style.visibility</p:attrName>
                        </p:attrNameLst>
                      </p:cBhvr>
                      <p:to>
                        <p:strVal val="visible"/>
                      </p:to>
                    </p:set>
                    <p:animEffect transition="in" filter="diamond(in)">
                      <p:cBhvr>
                        <p:cTn dur="2000"/>
                        <p:tgtEl>
                          <p:spTgt spid="9">
                            <p:txEl>
                              <p:pRg st="4" end="4"/>
                            </p:txEl>
                          </p:spTgt>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标题（1）">
    <p:spTree>
      <p:nvGrpSpPr>
        <p:cNvPr id="1" name=""/>
        <p:cNvGrpSpPr/>
        <p:nvPr/>
      </p:nvGrpSpPr>
      <p:grpSpPr>
        <a:xfrm>
          <a:off x="0" y="0"/>
          <a:ext cx="0" cy="0"/>
          <a:chOff x="0" y="0"/>
          <a:chExt cx="0" cy="0"/>
        </a:xfrm>
      </p:grpSpPr>
      <p:pic>
        <p:nvPicPr>
          <p:cNvPr id="2" name="图片 1" descr="4"/>
          <p:cNvPicPr/>
          <p:nvPr userDrawn="1"/>
        </p:nvPicPr>
        <p:blipFill>
          <a:blip r:embed="rId2"/>
          <a:stretch>
            <a:fillRect/>
          </a:stretch>
        </p:blipFill>
        <p:spPr>
          <a:xfrm>
            <a:off x="-635" y="23495"/>
            <a:ext cx="12193290" cy="6897651"/>
          </a:xfrm>
          <a:prstGeom prst="rect">
            <a:avLst/>
          </a:prstGeom>
        </p:spPr>
      </p:pic>
      <p:sp>
        <p:nvSpPr>
          <p:cNvPr id="6" name="标题 1"/>
          <p:cNvSpPr>
            <a:spLocks noGrp="1"/>
          </p:cNvSpPr>
          <p:nvPr userDrawn="1"/>
        </p:nvSpPr>
        <p:spPr>
          <a:xfrm>
            <a:off x="836930" y="1316990"/>
            <a:ext cx="3819525" cy="671830"/>
          </a:xfrm>
          <a:prstGeom prst="rect">
            <a:avLst/>
          </a:prstGeom>
        </p:spPr>
        <p:txBody>
          <a:bodyPr/>
          <a:lstStyle>
            <a:lvl1pPr algn="l">
              <a:defRPr sz="2000" b="1"/>
            </a:lvl1pPr>
          </a:lstStyle>
          <a:p>
            <a:endParaRPr lang="zh-CN" altLang="en-US" sz="1800" dirty="0">
              <a:solidFill>
                <a:srgbClr val="FF5050"/>
              </a:solidFill>
              <a:latin typeface="微软雅黑" panose="020B0503020204020204" pitchFamily="34" charset="-122"/>
              <a:ea typeface="微软雅黑" panose="020B0503020204020204" pitchFamily="34" charset="-122"/>
              <a:sym typeface="+mn-ea"/>
            </a:endParaRPr>
          </a:p>
        </p:txBody>
      </p:sp>
      <p:sp>
        <p:nvSpPr>
          <p:cNvPr id="7" name="内容占位符 6"/>
          <p:cNvSpPr>
            <a:spLocks noGrp="1"/>
          </p:cNvSpPr>
          <p:nvPr>
            <p:ph idx="1"/>
          </p:nvPr>
        </p:nvSpPr>
        <p:spPr>
          <a:xfrm>
            <a:off x="5273675" y="741045"/>
            <a:ext cx="5962650" cy="4810125"/>
          </a:xfrm>
        </p:spPr>
        <p:txBody>
          <a:bodyPr/>
          <a:lstStyle>
            <a:lvl1pPr marL="285750" indent="-285750" eaLnBrk="1" fontAlgn="base" latinLnBrk="0" hangingPunct="1">
              <a:lnSpc>
                <a:spcPct val="140000"/>
              </a:lnSpc>
              <a:spcBef>
                <a:spcPts val="0"/>
              </a:spcBef>
              <a:spcAft>
                <a:spcPts val="0"/>
              </a:spcAft>
              <a:buFont typeface="Wingdings" panose="05000000000000000000" pitchFamily="2" charset="2"/>
              <a:buChar char="ü"/>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indent="0" eaLnBrk="1" fontAlgn="base" latinLnBrk="0" hangingPunct="1">
              <a:lnSpc>
                <a:spcPct val="100000"/>
              </a:lnSpc>
              <a:spcBef>
                <a:spcPts val="0"/>
              </a:spcBef>
              <a:spcAft>
                <a:spcPts val="0"/>
              </a:spcAft>
              <a:buNone/>
              <a:defRPr sz="1400">
                <a:solidFill>
                  <a:schemeClr val="tx1">
                    <a:lumMod val="65000"/>
                    <a:lumOff val="35000"/>
                  </a:schemeClr>
                </a:solidFill>
                <a:latin typeface="+mn-ea"/>
                <a:ea typeface="+mn-ea"/>
              </a:defRPr>
            </a:lvl2pPr>
            <a:lvl3pPr indent="0" eaLnBrk="1" fontAlgn="base" latinLnBrk="0" hangingPunct="1">
              <a:lnSpc>
                <a:spcPct val="100000"/>
              </a:lnSpc>
              <a:spcBef>
                <a:spcPts val="0"/>
              </a:spcBef>
              <a:spcAft>
                <a:spcPts val="0"/>
              </a:spcAft>
              <a:defRPr sz="1400">
                <a:solidFill>
                  <a:schemeClr val="tx1">
                    <a:lumMod val="65000"/>
                    <a:lumOff val="35000"/>
                  </a:schemeClr>
                </a:solidFill>
                <a:latin typeface="+mn-ea"/>
                <a:ea typeface="+mn-ea"/>
              </a:defRPr>
            </a:lvl3pPr>
            <a:lvl4pPr indent="0" eaLnBrk="1" fontAlgn="base" latinLnBrk="0" hangingPunct="1">
              <a:lnSpc>
                <a:spcPct val="100000"/>
              </a:lnSpc>
              <a:spcBef>
                <a:spcPts val="0"/>
              </a:spcBef>
              <a:spcAft>
                <a:spcPts val="0"/>
              </a:spcAft>
              <a:defRPr sz="1400">
                <a:solidFill>
                  <a:schemeClr val="tx1">
                    <a:lumMod val="65000"/>
                    <a:lumOff val="35000"/>
                  </a:schemeClr>
                </a:solidFill>
                <a:latin typeface="+mn-ea"/>
                <a:ea typeface="+mn-ea"/>
              </a:defRPr>
            </a:lvl4pPr>
            <a:lvl5pPr indent="0" eaLnBrk="1" fontAlgn="base" latinLnBrk="0" hangingPunct="1">
              <a:lnSpc>
                <a:spcPct val="100000"/>
              </a:lnSpc>
              <a:spcBef>
                <a:spcPts val="0"/>
              </a:spcBef>
              <a:spcAft>
                <a:spcPts val="0"/>
              </a:spcAft>
              <a:defRPr sz="1400">
                <a:solidFill>
                  <a:schemeClr val="tx1">
                    <a:lumMod val="65000"/>
                    <a:lumOff val="35000"/>
                  </a:schemeClr>
                </a:solidFill>
                <a:latin typeface="+mn-ea"/>
                <a:ea typeface="+mn-ea"/>
              </a:defRPr>
            </a:lvl5pPr>
            <a:lvl6pPr>
              <a:defRPr sz="2665"/>
            </a:lvl6pPr>
            <a:lvl7pPr>
              <a:defRPr sz="2665"/>
            </a:lvl7pPr>
            <a:lvl8pPr>
              <a:defRPr sz="2665"/>
            </a:lvl8pPr>
            <a:lvl9pPr>
              <a:defRPr sz="2665"/>
            </a:lvl9pPr>
          </a:lstStyle>
          <a:p>
            <a:pPr marL="0" lvl="0" algn="l"/>
            <a:r>
              <a:rPr lang="zh-CN" altLang="en-US" dirty="0"/>
              <a:t>单击此处编辑母版文本样式</a:t>
            </a:r>
          </a:p>
        </p:txBody>
      </p:sp>
      <p:sp>
        <p:nvSpPr>
          <p:cNvPr id="8" name="文本占位符 7"/>
          <p:cNvSpPr>
            <a:spLocks noGrp="1"/>
          </p:cNvSpPr>
          <p:nvPr>
            <p:ph type="body" sz="half" idx="2"/>
          </p:nvPr>
        </p:nvSpPr>
        <p:spPr>
          <a:xfrm>
            <a:off x="522605" y="1311910"/>
            <a:ext cx="4645025" cy="4234180"/>
          </a:xfrm>
        </p:spPr>
        <p:txBody>
          <a:bodyPr/>
          <a:lstStyle>
            <a:lvl1pPr marL="285750" indent="-285750" eaLnBrk="1" fontAlgn="base" latinLnBrk="0" hangingPunct="1">
              <a:lnSpc>
                <a:spcPct val="140000"/>
              </a:lnSpc>
              <a:buFont typeface="Wingdings" panose="05000000000000000000" pitchFamily="2" charset="2"/>
              <a:buChar char="ü"/>
              <a:defRPr sz="1600">
                <a:solidFill>
                  <a:schemeClr val="bg1">
                    <a:lumMod val="50000"/>
                  </a:schemeClr>
                </a:solidFill>
                <a:latin typeface="微软雅黑" panose="020B0503020204020204" pitchFamily="34" charset="-122"/>
                <a:ea typeface="微软雅黑" panose="020B0503020204020204" pitchFamily="34" charset="-122"/>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870" indent="0">
              <a:buNone/>
              <a:defRPr sz="1200"/>
            </a:lvl7pPr>
            <a:lvl8pPr marL="4268470" indent="0">
              <a:buNone/>
              <a:defRPr sz="1200"/>
            </a:lvl8pPr>
            <a:lvl9pPr marL="4876800" indent="0">
              <a:buNone/>
              <a:defRPr sz="1200"/>
            </a:lvl9pPr>
          </a:lstStyle>
          <a:p>
            <a:pPr lvl="0"/>
            <a:r>
              <a:rPr lang="zh-CN" altLang="en-US" dirty="0"/>
              <a:t>单击此处编辑母版文本样式</a:t>
            </a:r>
          </a:p>
        </p:txBody>
      </p:sp>
      <p:sp>
        <p:nvSpPr>
          <p:cNvPr id="5" name="标题 4"/>
          <p:cNvSpPr>
            <a:spLocks noGrp="1"/>
          </p:cNvSpPr>
          <p:nvPr>
            <p:ph type="title"/>
          </p:nvPr>
        </p:nvSpPr>
        <p:spPr>
          <a:xfrm>
            <a:off x="522605" y="741045"/>
            <a:ext cx="4644390" cy="404495"/>
          </a:xfrm>
        </p:spPr>
        <p:txBody>
          <a:bodyPr/>
          <a:lstStyle>
            <a:lvl1pPr>
              <a:defRPr sz="2400"/>
            </a:lvl1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3"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edge">
                                      <p:cBhvr>
                                        <p:cTn id="12"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1" presetClass="entr" presetSubtype="1" fill="hold" nodeType="clickEffect">
                  <p:stCondLst>
                    <p:cond delay="0"/>
                  </p:st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wheel(1)">
                      <p:cBhvr>
                        <p:cTn dur="2000"/>
                        <p:tgtEl>
                          <p:spTgt spid="7">
                            <p:txEl>
                              <p:pRg st="0" end="0"/>
                            </p:txEl>
                          </p:spTgt>
                        </p:tgtEl>
                      </p:cBhvr>
                    </p:animEffect>
                  </p:childTnLst>
                </p:cTn>
              </p:par>
            </p:tnLst>
          </p:tmpl>
          <p:tmpl lvl="2">
            <p:tnLst>
              <p:par>
                <p:cTn presetID="21" presetClass="entr" presetSubtype="1" fill="hold" nodeType="withEffect">
                  <p:stCondLst>
                    <p:cond delay="0"/>
                  </p:stCondLst>
                  <p:childTnLst>
                    <p:set>
                      <p:cBhvr>
                        <p:cTn dur="1" fill="hold">
                          <p:stCondLst>
                            <p:cond delay="0"/>
                          </p:stCondLst>
                        </p:cTn>
                        <p:tgtEl>
                          <p:spTgt spid="7">
                            <p:txEl>
                              <p:pRg st="1" end="1"/>
                            </p:txEl>
                          </p:spTgt>
                        </p:tgtEl>
                        <p:attrNameLst>
                          <p:attrName>style.visibility</p:attrName>
                        </p:attrNameLst>
                      </p:cBhvr>
                      <p:to>
                        <p:strVal val="visible"/>
                      </p:to>
                    </p:set>
                    <p:animEffect transition="in" filter="wheel(1)">
                      <p:cBhvr>
                        <p:cTn dur="2000"/>
                        <p:tgtEl>
                          <p:spTgt spid="7">
                            <p:txEl>
                              <p:pRg st="1" end="1"/>
                            </p:txEl>
                          </p:spTgt>
                        </p:tgtEl>
                      </p:cBhvr>
                    </p:animEffect>
                  </p:childTnLst>
                </p:cTn>
              </p:par>
            </p:tnLst>
          </p:tmpl>
          <p:tmpl lvl="3">
            <p:tnLst>
              <p:par>
                <p:cTn presetID="21" presetClass="entr" presetSubtype="1" fill="hold" nodeType="withEffect">
                  <p:stCondLst>
                    <p:cond delay="0"/>
                  </p:stCondLst>
                  <p:childTnLst>
                    <p:set>
                      <p:cBhvr>
                        <p:cTn dur="1" fill="hold">
                          <p:stCondLst>
                            <p:cond delay="0"/>
                          </p:stCondLst>
                        </p:cTn>
                        <p:tgtEl>
                          <p:spTgt spid="7">
                            <p:txEl>
                              <p:pRg st="2" end="2"/>
                            </p:txEl>
                          </p:spTgt>
                        </p:tgtEl>
                        <p:attrNameLst>
                          <p:attrName>style.visibility</p:attrName>
                        </p:attrNameLst>
                      </p:cBhvr>
                      <p:to>
                        <p:strVal val="visible"/>
                      </p:to>
                    </p:set>
                    <p:animEffect transition="in" filter="wheel(1)">
                      <p:cBhvr>
                        <p:cTn dur="2000"/>
                        <p:tgtEl>
                          <p:spTgt spid="7">
                            <p:txEl>
                              <p:pRg st="2" end="2"/>
                            </p:txEl>
                          </p:spTgt>
                        </p:tgtEl>
                      </p:cBhvr>
                    </p:animEffect>
                  </p:childTnLst>
                </p:cTn>
              </p:par>
            </p:tnLst>
          </p:tmpl>
          <p:tmpl lvl="4">
            <p:tnLst>
              <p:par>
                <p:cTn presetID="21" presetClass="entr" presetSubtype="1" fill="hold" nodeType="withEffect">
                  <p:stCondLst>
                    <p:cond delay="0"/>
                  </p:stCondLst>
                  <p:childTnLst>
                    <p:set>
                      <p:cBhvr>
                        <p:cTn dur="1" fill="hold">
                          <p:stCondLst>
                            <p:cond delay="0"/>
                          </p:stCondLst>
                        </p:cTn>
                        <p:tgtEl>
                          <p:spTgt spid="7">
                            <p:txEl>
                              <p:pRg st="3" end="3"/>
                            </p:txEl>
                          </p:spTgt>
                        </p:tgtEl>
                        <p:attrNameLst>
                          <p:attrName>style.visibility</p:attrName>
                        </p:attrNameLst>
                      </p:cBhvr>
                      <p:to>
                        <p:strVal val="visible"/>
                      </p:to>
                    </p:set>
                    <p:animEffect transition="in" filter="wheel(1)">
                      <p:cBhvr>
                        <p:cTn dur="2000"/>
                        <p:tgtEl>
                          <p:spTgt spid="7">
                            <p:txEl>
                              <p:pRg st="3" end="3"/>
                            </p:txEl>
                          </p:spTgt>
                        </p:tgtEl>
                      </p:cBhvr>
                    </p:animEffect>
                  </p:childTnLst>
                </p:cTn>
              </p:par>
            </p:tnLst>
          </p:tmpl>
          <p:tmpl lvl="5">
            <p:tnLst>
              <p:par>
                <p:cTn presetID="21" presetClass="entr" presetSubtype="1" fill="hold" nodeType="withEffect">
                  <p:stCondLst>
                    <p:cond delay="0"/>
                  </p:stCondLst>
                  <p:childTnLst>
                    <p:set>
                      <p:cBhvr>
                        <p:cTn dur="1" fill="hold">
                          <p:stCondLst>
                            <p:cond delay="0"/>
                          </p:stCondLst>
                        </p:cTn>
                        <p:tgtEl>
                          <p:spTgt spid="7">
                            <p:txEl>
                              <p:pRg st="4" end="4"/>
                            </p:txEl>
                          </p:spTgt>
                        </p:tgtEl>
                        <p:attrNameLst>
                          <p:attrName>style.visibility</p:attrName>
                        </p:attrNameLst>
                      </p:cBhvr>
                      <p:to>
                        <p:strVal val="visible"/>
                      </p:to>
                    </p:set>
                    <p:animEffect transition="in" filter="wheel(1)">
                      <p:cBhvr>
                        <p:cTn dur="2000"/>
                        <p:tgtEl>
                          <p:spTgt spid="7">
                            <p:txEl>
                              <p:pRg st="4" end="4"/>
                            </p:txEl>
                          </p:spTgt>
                        </p:tgtEl>
                      </p:cBhvr>
                    </p:animEffect>
                  </p:childTnLst>
                </p:cTn>
              </p:par>
            </p:tnLst>
          </p:tmpl>
        </p:tmplLst>
      </p:bldP>
      <p:bldP spid="7" grpId="1" build="p">
        <p:tmplLst>
          <p:tmpl lvl="1">
            <p:tnLst>
              <p:par>
                <p:cTn presetID="21" presetClass="entr" presetSubtype="1" fill="hold" nodeType="clickEffect">
                  <p:stCondLst>
                    <p:cond delay="0"/>
                  </p:st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wheel(1)">
                      <p:cBhvr>
                        <p:cTn dur="2000"/>
                        <p:tgtEl>
                          <p:spTgt spid="7">
                            <p:txEl>
                              <p:pRg st="0" end="0"/>
                            </p:txEl>
                          </p:spTgt>
                        </p:tgtEl>
                      </p:cBhvr>
                    </p:animEffect>
                  </p:childTnLst>
                </p:cTn>
              </p:par>
            </p:tnLst>
          </p:tmpl>
          <p:tmpl lvl="2">
            <p:tnLst>
              <p:par>
                <p:cTn presetID="21" presetClass="entr" presetSubtype="1" fill="hold" nodeType="withEffect">
                  <p:stCondLst>
                    <p:cond delay="0"/>
                  </p:stCondLst>
                  <p:childTnLst>
                    <p:set>
                      <p:cBhvr>
                        <p:cTn dur="1" fill="hold">
                          <p:stCondLst>
                            <p:cond delay="0"/>
                          </p:stCondLst>
                        </p:cTn>
                        <p:tgtEl>
                          <p:spTgt spid="7">
                            <p:txEl>
                              <p:pRg st="1" end="1"/>
                            </p:txEl>
                          </p:spTgt>
                        </p:tgtEl>
                        <p:attrNameLst>
                          <p:attrName>style.visibility</p:attrName>
                        </p:attrNameLst>
                      </p:cBhvr>
                      <p:to>
                        <p:strVal val="visible"/>
                      </p:to>
                    </p:set>
                    <p:animEffect transition="in" filter="wheel(1)">
                      <p:cBhvr>
                        <p:cTn dur="2000"/>
                        <p:tgtEl>
                          <p:spTgt spid="7">
                            <p:txEl>
                              <p:pRg st="1" end="1"/>
                            </p:txEl>
                          </p:spTgt>
                        </p:tgtEl>
                      </p:cBhvr>
                    </p:animEffect>
                  </p:childTnLst>
                </p:cTn>
              </p:par>
            </p:tnLst>
          </p:tmpl>
          <p:tmpl lvl="3">
            <p:tnLst>
              <p:par>
                <p:cTn presetID="21" presetClass="entr" presetSubtype="1" fill="hold" nodeType="withEffect">
                  <p:stCondLst>
                    <p:cond delay="0"/>
                  </p:stCondLst>
                  <p:childTnLst>
                    <p:set>
                      <p:cBhvr>
                        <p:cTn dur="1" fill="hold">
                          <p:stCondLst>
                            <p:cond delay="0"/>
                          </p:stCondLst>
                        </p:cTn>
                        <p:tgtEl>
                          <p:spTgt spid="7">
                            <p:txEl>
                              <p:pRg st="2" end="2"/>
                            </p:txEl>
                          </p:spTgt>
                        </p:tgtEl>
                        <p:attrNameLst>
                          <p:attrName>style.visibility</p:attrName>
                        </p:attrNameLst>
                      </p:cBhvr>
                      <p:to>
                        <p:strVal val="visible"/>
                      </p:to>
                    </p:set>
                    <p:animEffect transition="in" filter="wheel(1)">
                      <p:cBhvr>
                        <p:cTn dur="2000"/>
                        <p:tgtEl>
                          <p:spTgt spid="7">
                            <p:txEl>
                              <p:pRg st="2" end="2"/>
                            </p:txEl>
                          </p:spTgt>
                        </p:tgtEl>
                      </p:cBhvr>
                    </p:animEffect>
                  </p:childTnLst>
                </p:cTn>
              </p:par>
            </p:tnLst>
          </p:tmpl>
          <p:tmpl lvl="4">
            <p:tnLst>
              <p:par>
                <p:cTn presetID="21" presetClass="entr" presetSubtype="1" fill="hold" nodeType="withEffect">
                  <p:stCondLst>
                    <p:cond delay="0"/>
                  </p:stCondLst>
                  <p:childTnLst>
                    <p:set>
                      <p:cBhvr>
                        <p:cTn dur="1" fill="hold">
                          <p:stCondLst>
                            <p:cond delay="0"/>
                          </p:stCondLst>
                        </p:cTn>
                        <p:tgtEl>
                          <p:spTgt spid="7">
                            <p:txEl>
                              <p:pRg st="3" end="3"/>
                            </p:txEl>
                          </p:spTgt>
                        </p:tgtEl>
                        <p:attrNameLst>
                          <p:attrName>style.visibility</p:attrName>
                        </p:attrNameLst>
                      </p:cBhvr>
                      <p:to>
                        <p:strVal val="visible"/>
                      </p:to>
                    </p:set>
                    <p:animEffect transition="in" filter="wheel(1)">
                      <p:cBhvr>
                        <p:cTn dur="2000"/>
                        <p:tgtEl>
                          <p:spTgt spid="7">
                            <p:txEl>
                              <p:pRg st="3" end="3"/>
                            </p:txEl>
                          </p:spTgt>
                        </p:tgtEl>
                      </p:cBhvr>
                    </p:animEffect>
                  </p:childTnLst>
                </p:cTn>
              </p:par>
            </p:tnLst>
          </p:tmpl>
          <p:tmpl lvl="5">
            <p:tnLst>
              <p:par>
                <p:cTn presetID="21" presetClass="entr" presetSubtype="1" fill="hold" nodeType="withEffect">
                  <p:stCondLst>
                    <p:cond delay="0"/>
                  </p:stCondLst>
                  <p:childTnLst>
                    <p:set>
                      <p:cBhvr>
                        <p:cTn dur="1" fill="hold">
                          <p:stCondLst>
                            <p:cond delay="0"/>
                          </p:stCondLst>
                        </p:cTn>
                        <p:tgtEl>
                          <p:spTgt spid="7">
                            <p:txEl>
                              <p:pRg st="4" end="4"/>
                            </p:txEl>
                          </p:spTgt>
                        </p:tgtEl>
                        <p:attrNameLst>
                          <p:attrName>style.visibility</p:attrName>
                        </p:attrNameLst>
                      </p:cBhvr>
                      <p:to>
                        <p:strVal val="visible"/>
                      </p:to>
                    </p:set>
                    <p:animEffect transition="in" filter="wheel(1)">
                      <p:cBhvr>
                        <p:cTn dur="2000"/>
                        <p:tgtEl>
                          <p:spTgt spid="7">
                            <p:txEl>
                              <p:pRg st="4" end="4"/>
                            </p:txEl>
                          </p:spTgt>
                        </p:tgtEl>
                      </p:cBhvr>
                    </p:animEffect>
                  </p:childTnLst>
                </p:cTn>
              </p:par>
            </p:tnLst>
          </p:tmpl>
        </p:tmplLst>
      </p:bldP>
      <p:bldP spid="7" grpId="2" build="p">
        <p:tmplLst>
          <p:tmpl lvl="1">
            <p:tnLst>
              <p:par>
                <p:cTn presetID="20" presetClass="entr" presetSubtype="0" fill="hold" nodeType="clickEffect">
                  <p:stCondLst>
                    <p:cond delay="0"/>
                  </p:st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wedge">
                      <p:cBhvr>
                        <p:cTn dur="2000"/>
                        <p:tgtEl>
                          <p:spTgt spid="7">
                            <p:txEl>
                              <p:pRg st="0" end="0"/>
                            </p:txEl>
                          </p:spTgt>
                        </p:tgtEl>
                      </p:cBhvr>
                    </p:animEffect>
                  </p:childTnLst>
                </p:cTn>
              </p:par>
            </p:tnLst>
          </p:tmpl>
          <p:tmpl lvl="2">
            <p:tnLst>
              <p:par>
                <p:cTn presetID="20" presetClass="entr" presetSubtype="0" fill="hold" nodeType="withEffect">
                  <p:stCondLst>
                    <p:cond delay="0"/>
                  </p:stCondLst>
                  <p:childTnLst>
                    <p:set>
                      <p:cBhvr>
                        <p:cTn dur="1" fill="hold">
                          <p:stCondLst>
                            <p:cond delay="0"/>
                          </p:stCondLst>
                        </p:cTn>
                        <p:tgtEl>
                          <p:spTgt spid="7">
                            <p:txEl>
                              <p:pRg st="1" end="1"/>
                            </p:txEl>
                          </p:spTgt>
                        </p:tgtEl>
                        <p:attrNameLst>
                          <p:attrName>style.visibility</p:attrName>
                        </p:attrNameLst>
                      </p:cBhvr>
                      <p:to>
                        <p:strVal val="visible"/>
                      </p:to>
                    </p:set>
                    <p:animEffect transition="in" filter="wedge">
                      <p:cBhvr>
                        <p:cTn dur="2000"/>
                        <p:tgtEl>
                          <p:spTgt spid="7">
                            <p:txEl>
                              <p:pRg st="1" end="1"/>
                            </p:txEl>
                          </p:spTgt>
                        </p:tgtEl>
                      </p:cBhvr>
                    </p:animEffect>
                  </p:childTnLst>
                </p:cTn>
              </p:par>
            </p:tnLst>
          </p:tmpl>
          <p:tmpl lvl="3">
            <p:tnLst>
              <p:par>
                <p:cTn presetID="20" presetClass="entr" presetSubtype="0" fill="hold" nodeType="withEffect">
                  <p:stCondLst>
                    <p:cond delay="0"/>
                  </p:stCondLst>
                  <p:childTnLst>
                    <p:set>
                      <p:cBhvr>
                        <p:cTn dur="1" fill="hold">
                          <p:stCondLst>
                            <p:cond delay="0"/>
                          </p:stCondLst>
                        </p:cTn>
                        <p:tgtEl>
                          <p:spTgt spid="7">
                            <p:txEl>
                              <p:pRg st="2" end="2"/>
                            </p:txEl>
                          </p:spTgt>
                        </p:tgtEl>
                        <p:attrNameLst>
                          <p:attrName>style.visibility</p:attrName>
                        </p:attrNameLst>
                      </p:cBhvr>
                      <p:to>
                        <p:strVal val="visible"/>
                      </p:to>
                    </p:set>
                    <p:animEffect transition="in" filter="wedge">
                      <p:cBhvr>
                        <p:cTn dur="2000"/>
                        <p:tgtEl>
                          <p:spTgt spid="7">
                            <p:txEl>
                              <p:pRg st="2" end="2"/>
                            </p:txEl>
                          </p:spTgt>
                        </p:tgtEl>
                      </p:cBhvr>
                    </p:animEffect>
                  </p:childTnLst>
                </p:cTn>
              </p:par>
            </p:tnLst>
          </p:tmpl>
          <p:tmpl lvl="4">
            <p:tnLst>
              <p:par>
                <p:cTn presetID="20" presetClass="entr" presetSubtype="0" fill="hold" nodeType="withEffect">
                  <p:stCondLst>
                    <p:cond delay="0"/>
                  </p:stCondLst>
                  <p:childTnLst>
                    <p:set>
                      <p:cBhvr>
                        <p:cTn dur="1" fill="hold">
                          <p:stCondLst>
                            <p:cond delay="0"/>
                          </p:stCondLst>
                        </p:cTn>
                        <p:tgtEl>
                          <p:spTgt spid="7">
                            <p:txEl>
                              <p:pRg st="3" end="3"/>
                            </p:txEl>
                          </p:spTgt>
                        </p:tgtEl>
                        <p:attrNameLst>
                          <p:attrName>style.visibility</p:attrName>
                        </p:attrNameLst>
                      </p:cBhvr>
                      <p:to>
                        <p:strVal val="visible"/>
                      </p:to>
                    </p:set>
                    <p:animEffect transition="in" filter="wedge">
                      <p:cBhvr>
                        <p:cTn dur="2000"/>
                        <p:tgtEl>
                          <p:spTgt spid="7">
                            <p:txEl>
                              <p:pRg st="3" end="3"/>
                            </p:txEl>
                          </p:spTgt>
                        </p:tgtEl>
                      </p:cBhvr>
                    </p:animEffect>
                  </p:childTnLst>
                </p:cTn>
              </p:par>
            </p:tnLst>
          </p:tmpl>
          <p:tmpl lvl="5">
            <p:tnLst>
              <p:par>
                <p:cTn presetID="20" presetClass="entr" presetSubtype="0" fill="hold" nodeType="withEffect">
                  <p:stCondLst>
                    <p:cond delay="0"/>
                  </p:stCondLst>
                  <p:childTnLst>
                    <p:set>
                      <p:cBhvr>
                        <p:cTn dur="1" fill="hold">
                          <p:stCondLst>
                            <p:cond delay="0"/>
                          </p:stCondLst>
                        </p:cTn>
                        <p:tgtEl>
                          <p:spTgt spid="7">
                            <p:txEl>
                              <p:pRg st="4" end="4"/>
                            </p:txEl>
                          </p:spTgt>
                        </p:tgtEl>
                        <p:attrNameLst>
                          <p:attrName>style.visibility</p:attrName>
                        </p:attrNameLst>
                      </p:cBhvr>
                      <p:to>
                        <p:strVal val="visible"/>
                      </p:to>
                    </p:set>
                    <p:animEffect transition="in" filter="wedge">
                      <p:cBhvr>
                        <p:cTn dur="2000"/>
                        <p:tgtEl>
                          <p:spTgt spid="7">
                            <p:txEl>
                              <p:pRg st="4" end="4"/>
                            </p:txEl>
                          </p:spTgt>
                        </p:tgtEl>
                      </p:cBhvr>
                    </p:animEffect>
                  </p:childTnLst>
                </p:cTn>
              </p:par>
            </p:tnLst>
          </p:tmpl>
        </p:tmplLst>
      </p:bldP>
      <p:bldP spid="7" grpId="3" build="p">
        <p:tmplLst>
          <p:tmpl lvl="1">
            <p:tnLst>
              <p:par>
                <p:cTn presetID="20" presetClass="entr" presetSubtype="0" fill="hold" nodeType="clickEffect">
                  <p:stCondLst>
                    <p:cond delay="0"/>
                  </p:stCondLst>
                  <p:childTnLst>
                    <p:set>
                      <p:cBhvr>
                        <p:cTn dur="1" fill="hold">
                          <p:stCondLst>
                            <p:cond delay="0"/>
                          </p:stCondLst>
                        </p:cTn>
                        <p:tgtEl>
                          <p:spTgt spid="7">
                            <p:txEl>
                              <p:pRg st="0" end="0"/>
                            </p:txEl>
                          </p:spTgt>
                        </p:tgtEl>
                        <p:attrNameLst>
                          <p:attrName>style.visibility</p:attrName>
                        </p:attrNameLst>
                      </p:cBhvr>
                      <p:to>
                        <p:strVal val="visible"/>
                      </p:to>
                    </p:set>
                    <p:animEffect transition="in" filter="wedge">
                      <p:cBhvr>
                        <p:cTn dur="2000"/>
                        <p:tgtEl>
                          <p:spTgt spid="7">
                            <p:txEl>
                              <p:pRg st="0" end="0"/>
                            </p:txEl>
                          </p:spTgt>
                        </p:tgtEl>
                      </p:cBhvr>
                    </p:animEffect>
                  </p:childTnLst>
                </p:cTn>
              </p:par>
            </p:tnLst>
          </p:tmpl>
          <p:tmpl lvl="2">
            <p:tnLst>
              <p:par>
                <p:cTn presetID="20" presetClass="entr" presetSubtype="0" fill="hold" nodeType="withEffect">
                  <p:stCondLst>
                    <p:cond delay="0"/>
                  </p:stCondLst>
                  <p:childTnLst>
                    <p:set>
                      <p:cBhvr>
                        <p:cTn dur="1" fill="hold">
                          <p:stCondLst>
                            <p:cond delay="0"/>
                          </p:stCondLst>
                        </p:cTn>
                        <p:tgtEl>
                          <p:spTgt spid="7">
                            <p:txEl>
                              <p:pRg st="1" end="1"/>
                            </p:txEl>
                          </p:spTgt>
                        </p:tgtEl>
                        <p:attrNameLst>
                          <p:attrName>style.visibility</p:attrName>
                        </p:attrNameLst>
                      </p:cBhvr>
                      <p:to>
                        <p:strVal val="visible"/>
                      </p:to>
                    </p:set>
                    <p:animEffect transition="in" filter="wedge">
                      <p:cBhvr>
                        <p:cTn dur="2000"/>
                        <p:tgtEl>
                          <p:spTgt spid="7">
                            <p:txEl>
                              <p:pRg st="1" end="1"/>
                            </p:txEl>
                          </p:spTgt>
                        </p:tgtEl>
                      </p:cBhvr>
                    </p:animEffect>
                  </p:childTnLst>
                </p:cTn>
              </p:par>
            </p:tnLst>
          </p:tmpl>
          <p:tmpl lvl="3">
            <p:tnLst>
              <p:par>
                <p:cTn presetID="20" presetClass="entr" presetSubtype="0" fill="hold" nodeType="withEffect">
                  <p:stCondLst>
                    <p:cond delay="0"/>
                  </p:stCondLst>
                  <p:childTnLst>
                    <p:set>
                      <p:cBhvr>
                        <p:cTn dur="1" fill="hold">
                          <p:stCondLst>
                            <p:cond delay="0"/>
                          </p:stCondLst>
                        </p:cTn>
                        <p:tgtEl>
                          <p:spTgt spid="7">
                            <p:txEl>
                              <p:pRg st="2" end="2"/>
                            </p:txEl>
                          </p:spTgt>
                        </p:tgtEl>
                        <p:attrNameLst>
                          <p:attrName>style.visibility</p:attrName>
                        </p:attrNameLst>
                      </p:cBhvr>
                      <p:to>
                        <p:strVal val="visible"/>
                      </p:to>
                    </p:set>
                    <p:animEffect transition="in" filter="wedge">
                      <p:cBhvr>
                        <p:cTn dur="2000"/>
                        <p:tgtEl>
                          <p:spTgt spid="7">
                            <p:txEl>
                              <p:pRg st="2" end="2"/>
                            </p:txEl>
                          </p:spTgt>
                        </p:tgtEl>
                      </p:cBhvr>
                    </p:animEffect>
                  </p:childTnLst>
                </p:cTn>
              </p:par>
            </p:tnLst>
          </p:tmpl>
          <p:tmpl lvl="4">
            <p:tnLst>
              <p:par>
                <p:cTn presetID="20" presetClass="entr" presetSubtype="0" fill="hold" nodeType="withEffect">
                  <p:stCondLst>
                    <p:cond delay="0"/>
                  </p:stCondLst>
                  <p:childTnLst>
                    <p:set>
                      <p:cBhvr>
                        <p:cTn dur="1" fill="hold">
                          <p:stCondLst>
                            <p:cond delay="0"/>
                          </p:stCondLst>
                        </p:cTn>
                        <p:tgtEl>
                          <p:spTgt spid="7">
                            <p:txEl>
                              <p:pRg st="3" end="3"/>
                            </p:txEl>
                          </p:spTgt>
                        </p:tgtEl>
                        <p:attrNameLst>
                          <p:attrName>style.visibility</p:attrName>
                        </p:attrNameLst>
                      </p:cBhvr>
                      <p:to>
                        <p:strVal val="visible"/>
                      </p:to>
                    </p:set>
                    <p:animEffect transition="in" filter="wedge">
                      <p:cBhvr>
                        <p:cTn dur="2000"/>
                        <p:tgtEl>
                          <p:spTgt spid="7">
                            <p:txEl>
                              <p:pRg st="3" end="3"/>
                            </p:txEl>
                          </p:spTgt>
                        </p:tgtEl>
                      </p:cBhvr>
                    </p:animEffect>
                  </p:childTnLst>
                </p:cTn>
              </p:par>
            </p:tnLst>
          </p:tmpl>
          <p:tmpl lvl="5">
            <p:tnLst>
              <p:par>
                <p:cTn presetID="20" presetClass="entr" presetSubtype="0" fill="hold" nodeType="withEffect">
                  <p:stCondLst>
                    <p:cond delay="0"/>
                  </p:stCondLst>
                  <p:childTnLst>
                    <p:set>
                      <p:cBhvr>
                        <p:cTn dur="1" fill="hold">
                          <p:stCondLst>
                            <p:cond delay="0"/>
                          </p:stCondLst>
                        </p:cTn>
                        <p:tgtEl>
                          <p:spTgt spid="7">
                            <p:txEl>
                              <p:pRg st="4" end="4"/>
                            </p:txEl>
                          </p:spTgt>
                        </p:tgtEl>
                        <p:attrNameLst>
                          <p:attrName>style.visibility</p:attrName>
                        </p:attrNameLst>
                      </p:cBhvr>
                      <p:to>
                        <p:strVal val="visible"/>
                      </p:to>
                    </p:set>
                    <p:animEffect transition="in" filter="wedge">
                      <p:cBhvr>
                        <p:cTn dur="2000"/>
                        <p:tgtEl>
                          <p:spTgt spid="7">
                            <p:txEl>
                              <p:pRg st="4" end="4"/>
                            </p:txEl>
                          </p:spTgt>
                        </p:tgtEl>
                      </p:cBhvr>
                    </p:animEffect>
                  </p:childTnLst>
                </p:cTn>
              </p:par>
            </p:tnLst>
          </p:tmpl>
        </p:tmplLst>
      </p:bldP>
      <p:bldP spid="8" grpId="0" build="p">
        <p:tmplLst>
          <p:tmpl lvl="1">
            <p:tnLst>
              <p:par>
                <p:cTn presetID="18" presetClass="entr" presetSubtype="12" fill="hold" nodeType="clickEffect">
                  <p:stCondLst>
                    <p:cond delay="0"/>
                  </p:st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strips(downLeft)">
                      <p:cBhvr>
                        <p:cTn dur="500"/>
                        <p:tgtEl>
                          <p:spTgt spid="8">
                            <p:txEl>
                              <p:pRg st="0" end="0"/>
                            </p:txEl>
                          </p:spTgt>
                        </p:tgtEl>
                      </p:cBhvr>
                    </p:animEffect>
                  </p:childTnLst>
                </p:cTn>
              </p:par>
            </p:tnLst>
          </p:tmpl>
        </p:tmplLst>
      </p:bldP>
      <p:bldP spid="8" grpId="1" build="p">
        <p:tmplLst>
          <p:tmpl lvl="1">
            <p:tnLst>
              <p:par>
                <p:cTn presetID="18" presetClass="entr" presetSubtype="12" fill="hold" nodeType="clickEffect">
                  <p:stCondLst>
                    <p:cond delay="0"/>
                  </p:stCondLst>
                  <p:childTnLst>
                    <p:set>
                      <p:cBhvr>
                        <p:cTn dur="1" fill="hold">
                          <p:stCondLst>
                            <p:cond delay="0"/>
                          </p:stCondLst>
                        </p:cTn>
                        <p:tgtEl>
                          <p:spTgt spid="8">
                            <p:txEl>
                              <p:pRg st="0" end="0"/>
                            </p:txEl>
                          </p:spTgt>
                        </p:tgtEl>
                        <p:attrNameLst>
                          <p:attrName>style.visibility</p:attrName>
                        </p:attrNameLst>
                      </p:cBhvr>
                      <p:to>
                        <p:strVal val="visible"/>
                      </p:to>
                    </p:set>
                    <p:animEffect transition="in" filter="strips(downLeft)">
                      <p:cBhvr>
                        <p:cTn dur="500"/>
                        <p:tgtEl>
                          <p:spTgt spid="8">
                            <p:txEl>
                              <p:pRg st="0" end="0"/>
                            </p:txEl>
                          </p:spTgt>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内容+标题（2）">
    <p:spTree>
      <p:nvGrpSpPr>
        <p:cNvPr id="1" name=""/>
        <p:cNvGrpSpPr/>
        <p:nvPr/>
      </p:nvGrpSpPr>
      <p:grpSpPr>
        <a:xfrm>
          <a:off x="0" y="0"/>
          <a:ext cx="0" cy="0"/>
          <a:chOff x="0" y="0"/>
          <a:chExt cx="0" cy="0"/>
        </a:xfrm>
      </p:grpSpPr>
      <p:pic>
        <p:nvPicPr>
          <p:cNvPr id="5" name="图片 4" descr="5"/>
          <p:cNvPicPr/>
          <p:nvPr userDrawn="1"/>
        </p:nvPicPr>
        <p:blipFill>
          <a:blip r:embed="rId2"/>
          <a:stretch>
            <a:fillRect/>
          </a:stretch>
        </p:blipFill>
        <p:spPr>
          <a:xfrm>
            <a:off x="10795" y="28575"/>
            <a:ext cx="12193290" cy="6897651"/>
          </a:xfrm>
          <a:prstGeom prst="rect">
            <a:avLst/>
          </a:prstGeom>
        </p:spPr>
      </p:pic>
      <p:sp>
        <p:nvSpPr>
          <p:cNvPr id="3" name="内容占位符 2"/>
          <p:cNvSpPr>
            <a:spLocks noGrp="1"/>
          </p:cNvSpPr>
          <p:nvPr>
            <p:ph idx="1" hasCustomPrompt="1"/>
          </p:nvPr>
        </p:nvSpPr>
        <p:spPr>
          <a:xfrm>
            <a:off x="81280" y="29210"/>
            <a:ext cx="12029440" cy="3053715"/>
          </a:xfrm>
        </p:spPr>
        <p:txBody>
          <a:bodyPr/>
          <a:lstStyle>
            <a:lvl1pPr eaLnBrk="1" fontAlgn="base" latinLnBrk="0" hangingPunct="1">
              <a:lnSpc>
                <a:spcPct val="140000"/>
              </a:lnSpc>
              <a:defRPr sz="1600">
                <a:solidFill>
                  <a:schemeClr val="bg1">
                    <a:lumMod val="50000"/>
                  </a:schemeClr>
                </a:solidFill>
                <a:latin typeface="微软雅黑" panose="020B0503020204020204" pitchFamily="34" charset="-122"/>
                <a:ea typeface="微软雅黑" panose="020B0503020204020204" pitchFamily="34" charset="-122"/>
              </a:defRPr>
            </a:lvl1pPr>
            <a:lvl2pPr>
              <a:defRPr sz="2400"/>
            </a:lvl2pPr>
            <a:lvl3pPr>
              <a:defRPr sz="2135"/>
            </a:lvl3pPr>
            <a:lvl4pPr>
              <a:defRPr sz="1865"/>
            </a:lvl4pPr>
            <a:lvl5pPr>
              <a:defRPr sz="1865"/>
            </a:lvl5pPr>
            <a:lvl6pPr>
              <a:defRPr sz="2665"/>
            </a:lvl6pPr>
            <a:lvl7pPr>
              <a:defRPr sz="2665"/>
            </a:lvl7pPr>
            <a:lvl8pPr>
              <a:defRPr sz="2665"/>
            </a:lvl8pPr>
            <a:lvl9pPr>
              <a:defRPr sz="2665"/>
            </a:lvl9pPr>
          </a:lstStyle>
          <a:p>
            <a:pPr lvl="0"/>
            <a:r>
              <a:rPr lang="zh-CN" altLang="en-US" dirty="0"/>
              <a:t>单击图标添加图片、表格等等</a:t>
            </a:r>
          </a:p>
        </p:txBody>
      </p:sp>
      <p:sp>
        <p:nvSpPr>
          <p:cNvPr id="4" name="文本占位符 3"/>
          <p:cNvSpPr>
            <a:spLocks noGrp="1"/>
          </p:cNvSpPr>
          <p:nvPr>
            <p:ph type="body" sz="quarter" idx="10"/>
          </p:nvPr>
        </p:nvSpPr>
        <p:spPr>
          <a:xfrm>
            <a:off x="3785235" y="3478530"/>
            <a:ext cx="7529830" cy="2549525"/>
          </a:xfrm>
        </p:spPr>
        <p:txBody>
          <a:bodyPr/>
          <a:lstStyle>
            <a:lvl1pPr indent="0" eaLnBrk="1" fontAlgn="base" latinLnBrk="0" hangingPunct="1">
              <a:lnSpc>
                <a:spcPct val="140000"/>
              </a:lnSpc>
              <a:defRPr kumimoji="0" lang="zh-CN" altLang="en-US" sz="1600" b="0" i="0" u="none" strike="noStrike" kern="1200" cap="none" spc="0" normalizeH="0" baseline="0" noProof="1" dirty="0" smtClean="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stStyle>
          <a:p>
            <a:pPr algn="l"/>
            <a:endParaRPr lang="zh-CN" altLang="en-US"/>
          </a:p>
        </p:txBody>
      </p:sp>
      <p:sp>
        <p:nvSpPr>
          <p:cNvPr id="6" name="标题 5"/>
          <p:cNvSpPr>
            <a:spLocks noGrp="1"/>
          </p:cNvSpPr>
          <p:nvPr>
            <p:ph type="title"/>
          </p:nvPr>
        </p:nvSpPr>
        <p:spPr>
          <a:xfrm>
            <a:off x="404495" y="3478530"/>
            <a:ext cx="2846705" cy="338455"/>
          </a:xfrm>
        </p:spPr>
        <p:txBody>
          <a:bodyPr/>
          <a:lstStyle>
            <a:lvl1pPr>
              <a:defRPr sz="2400"/>
            </a:lvl1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9" presetClass="entr" presetSubtype="0" decel="100000" fill="hold" nodeType="clickEffect">
                  <p:stCondLst>
                    <p:cond delay="0"/>
                  </p:stCondLst>
                  <p:childTnLst>
                    <p:set>
                      <p:cBhvr>
                        <p:cTn dur="1" fill="hold">
                          <p:stCondLst>
                            <p:cond delay="0"/>
                          </p:stCondLst>
                        </p:cTn>
                        <p:tgtEl>
                          <p:spTgt spid="3">
                            <p:txEl>
                              <p:pRg st="0" end="0"/>
                            </p:txEl>
                          </p:spTgt>
                        </p:tgtEl>
                        <p:attrNameLst>
                          <p:attrName>style.visibility</p:attrName>
                        </p:attrNameLst>
                      </p:cBhvr>
                      <p:to>
                        <p:strVal val="visible"/>
                      </p:to>
                    </p:set>
                    <p:anim calcmode="lin" valueType="num">
                      <p:cBhvr>
                        <p:cTn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dur="500"/>
                        <p:tgtEl>
                          <p:spTgt spid="3">
                            <p:txEl>
                              <p:pRg st="0" end="0"/>
                            </p:txEl>
                          </p:spTgt>
                        </p:tgtEl>
                      </p:cBhvr>
                    </p:animEffect>
                  </p:childTnLst>
                </p:cTn>
              </p:par>
            </p:tnLst>
          </p:tmpl>
        </p:tmplLst>
      </p:bldP>
      <p:bldP spid="3" grpId="1" build="p">
        <p:tmplLst>
          <p:tmpl lvl="1">
            <p:tnLst>
              <p:par>
                <p:cTn presetID="49" presetClass="entr" presetSubtype="0" decel="100000" fill="hold" nodeType="clickEffect">
                  <p:stCondLst>
                    <p:cond delay="0"/>
                  </p:stCondLst>
                  <p:childTnLst>
                    <p:set>
                      <p:cBhvr>
                        <p:cTn dur="1" fill="hold">
                          <p:stCondLst>
                            <p:cond delay="0"/>
                          </p:stCondLst>
                        </p:cTn>
                        <p:tgtEl>
                          <p:spTgt spid="3">
                            <p:txEl>
                              <p:pRg st="0" end="0"/>
                            </p:txEl>
                          </p:spTgt>
                        </p:tgtEl>
                        <p:attrNameLst>
                          <p:attrName>style.visibility</p:attrName>
                        </p:attrNameLst>
                      </p:cBhvr>
                      <p:to>
                        <p:strVal val="visible"/>
                      </p:to>
                    </p:set>
                    <p:anim calcmode="lin" valueType="num">
                      <p:cBhvr>
                        <p:cTn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dur="500"/>
                        <p:tgtEl>
                          <p:spTgt spid="3">
                            <p:txEl>
                              <p:pRg st="0" end="0"/>
                            </p:txEl>
                          </p:spTgt>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r="4000" b="6000"/>
          </a:stretch>
        </a:blipFill>
        <a:effectLst/>
      </p:bgPr>
    </p:bg>
    <p:spTree>
      <p:nvGrpSpPr>
        <p:cNvPr id="1" name=""/>
        <p:cNvGrpSpPr/>
        <p:nvPr/>
      </p:nvGrpSpPr>
      <p:grpSpPr>
        <a:xfrm>
          <a:off x="0" y="0"/>
          <a:ext cx="0" cy="0"/>
          <a:chOff x="0" y="0"/>
          <a:chExt cx="0" cy="0"/>
        </a:xfrm>
      </p:grpSpPr>
      <p:sp>
        <p:nvSpPr>
          <p:cNvPr id="2" name="Rectangle 11"/>
          <p:cNvSpPr>
            <a:spLocks noChangeArrowheads="1"/>
          </p:cNvSpPr>
          <p:nvPr userDrawn="1"/>
        </p:nvSpPr>
        <p:spPr bwMode="auto">
          <a:xfrm>
            <a:off x="9672769" y="5954374"/>
            <a:ext cx="2468148" cy="707886"/>
          </a:xfrm>
          <a:prstGeom prst="rect">
            <a:avLst/>
          </a:prstGeom>
          <a:noFill/>
          <a:ln w="9525">
            <a:noFill/>
            <a:miter lim="800000"/>
          </a:ln>
          <a:effectLst/>
        </p:spPr>
        <p:txBody>
          <a:bodyPr/>
          <a:lstStyle/>
          <a:p>
            <a:pPr algn="ctr">
              <a:spcBef>
                <a:spcPts val="600"/>
              </a:spcBef>
              <a:buClr>
                <a:schemeClr val="accent1"/>
              </a:buClr>
              <a:buSzPct val="76000"/>
              <a:buFont typeface="Wingdings 3" panose="05040102010807070707" pitchFamily="18" charset="2"/>
              <a:buNone/>
              <a:defRPr/>
            </a:pPr>
            <a:r>
              <a:rPr lang="zh-CN" altLang="en-US" sz="675">
                <a:solidFill>
                  <a:schemeClr val="tx1"/>
                </a:solidFill>
                <a:latin typeface="微软雅黑" panose="020B0503020204020204" pitchFamily="34" charset="-122"/>
                <a:ea typeface="微软雅黑" panose="020B0503020204020204" pitchFamily="34" charset="-122"/>
                <a:sym typeface="+mn-ea"/>
              </a:rPr>
              <a:t>华清远见教育集团</a:t>
            </a:r>
          </a:p>
          <a:p>
            <a:pPr algn="ctr">
              <a:spcBef>
                <a:spcPts val="600"/>
              </a:spcBef>
              <a:buClr>
                <a:schemeClr val="accent1"/>
              </a:buClr>
              <a:buSzPct val="76000"/>
              <a:buFont typeface="Wingdings 3" panose="05040102010807070707" pitchFamily="18" charset="2"/>
              <a:buNone/>
              <a:defRPr/>
            </a:pPr>
            <a:r>
              <a:rPr lang="zh-CN" altLang="en-US" sz="675">
                <a:solidFill>
                  <a:schemeClr val="tx1"/>
                </a:solidFill>
                <a:latin typeface="微软雅黑" panose="020B0503020204020204" pitchFamily="34" charset="-122"/>
                <a:ea typeface="微软雅黑" panose="020B0503020204020204" pitchFamily="34" charset="-122"/>
                <a:sym typeface="+mn-ea"/>
              </a:rPr>
              <a:t>www.farsight.com.cn</a:t>
            </a:r>
          </a:p>
        </p:txBody>
      </p:sp>
      <p:pic>
        <p:nvPicPr>
          <p:cNvPr id="7" name="图片 6" descr="LOGO"/>
          <p:cNvPicPr>
            <a:picLocks noChangeAspect="1"/>
          </p:cNvPicPr>
          <p:nvPr userDrawn="1"/>
        </p:nvPicPr>
        <p:blipFill>
          <a:blip r:embed="rId30"/>
          <a:stretch>
            <a:fillRect/>
          </a:stretch>
        </p:blipFill>
        <p:spPr>
          <a:xfrm>
            <a:off x="8997097" y="113465"/>
            <a:ext cx="2880134" cy="896747"/>
          </a:xfrm>
          <a:prstGeom prst="rect">
            <a:avLst/>
          </a:prstGeom>
        </p:spPr>
      </p:pic>
      <p:sp>
        <p:nvSpPr>
          <p:cNvPr id="3" name="标题 2"/>
          <p:cNvSpPr>
            <a:spLocks noGrp="1"/>
          </p:cNvSpPr>
          <p:nvPr>
            <p:ph type="title"/>
          </p:nvPr>
        </p:nvSpPr>
        <p:spPr>
          <a:xfrm>
            <a:off x="755015" y="467360"/>
            <a:ext cx="10681335" cy="416560"/>
          </a:xfrm>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dt="0"/>
  <p:txStyles>
    <p:titleStyle>
      <a:lvl1pPr algn="l" rtl="0" eaLnBrk="1" fontAlgn="base" hangingPunct="1">
        <a:spcBef>
          <a:spcPct val="0"/>
        </a:spcBef>
        <a:spcAft>
          <a:spcPct val="0"/>
        </a:spcAft>
        <a:defRPr kumimoji="1" lang="zh-CN" altLang="en-US" sz="2400" b="1" i="0" u="none" strike="noStrike" kern="1200" cap="none" spc="0" normalizeH="0" baseline="0" noProof="0" dirty="0" smtClean="0">
          <a:ln>
            <a:noFill/>
          </a:ln>
          <a:solidFill>
            <a:srgbClr val="FF5050"/>
          </a:solidFill>
          <a:effectLst/>
          <a:uLnTx/>
          <a:uFillTx/>
          <a:latin typeface="华文细黑" panose="02010600040101010101" pitchFamily="2" charset="-122"/>
          <a:ea typeface="微软雅黑" panose="020B0503020204020204" pitchFamily="34" charset="-122"/>
          <a:cs typeface="+mj-cs"/>
          <a:sym typeface="Calibri" panose="020F0502020204030204" pitchFamily="34" charset="0"/>
        </a:defRPr>
      </a:lvl1pPr>
      <a:lvl2pPr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p:titleStyle>
    <p:bodyStyle>
      <a:lvl1pPr marL="3175" indent="0" algn="l" rtl="0" eaLnBrk="1" fontAlgn="base" latinLnBrk="0" hangingPunct="1">
        <a:lnSpc>
          <a:spcPct val="100000"/>
        </a:lnSpc>
        <a:spcBef>
          <a:spcPts val="0"/>
        </a:spcBef>
        <a:spcAft>
          <a:spcPts val="0"/>
        </a:spcAft>
        <a:buClr>
          <a:schemeClr val="tx1"/>
        </a:buClr>
        <a:buSzPct val="76000"/>
        <a:buFont typeface="Wingdings" panose="05000000000000000000" pitchFamily="2" charset="2"/>
        <a:buNone/>
        <a:defRPr lang="zh-CN" altLang="en-US" sz="1800" kern="1200" dirty="0" smtClean="0">
          <a:solidFill>
            <a:schemeClr val="tx1"/>
          </a:solidFill>
          <a:latin typeface="宋体" panose="02010600030101010101" pitchFamily="2" charset="-122"/>
          <a:ea typeface="宋体" panose="02010600030101010101" pitchFamily="2" charset="-122"/>
          <a:cs typeface="+mn-cs"/>
        </a:defRPr>
      </a:lvl1pPr>
      <a:lvl2pPr marL="730885" indent="-360680" algn="l" rtl="0" eaLnBrk="1" fontAlgn="base" hangingPunct="1">
        <a:spcBef>
          <a:spcPct val="134000"/>
        </a:spcBef>
        <a:spcAft>
          <a:spcPct val="0"/>
        </a:spcAft>
        <a:buClr>
          <a:schemeClr val="accent2"/>
        </a:buClr>
        <a:buSzPct val="76000"/>
        <a:buFont typeface="Wingdings 3" panose="05040102010807070707" pitchFamily="18" charset="2"/>
        <a:buChar char=""/>
        <a:defRPr sz="1865">
          <a:solidFill>
            <a:schemeClr val="tx1"/>
          </a:solidFill>
          <a:latin typeface="+mn-lt"/>
          <a:ea typeface="+mn-ea"/>
        </a:defRPr>
      </a:lvl2pPr>
      <a:lvl3pPr marL="1096010" indent="-300990" algn="l" rtl="0" eaLnBrk="1" fontAlgn="base" hangingPunct="1">
        <a:spcBef>
          <a:spcPct val="134000"/>
        </a:spcBef>
        <a:spcAft>
          <a:spcPct val="0"/>
        </a:spcAft>
        <a:buClr>
          <a:srgbClr val="BCBCBC"/>
        </a:buClr>
        <a:buSzPct val="76000"/>
        <a:buFont typeface="Wingdings 3" panose="05040102010807070707" pitchFamily="18" charset="2"/>
        <a:buChar char=""/>
        <a:defRPr sz="1600">
          <a:solidFill>
            <a:schemeClr val="tx1"/>
          </a:solidFill>
          <a:latin typeface="+mn-lt"/>
          <a:ea typeface="+mn-ea"/>
        </a:defRPr>
      </a:lvl3pPr>
      <a:lvl4pPr marL="1463040" indent="-300990" algn="l" rtl="0" eaLnBrk="1" fontAlgn="base" hangingPunct="1">
        <a:spcBef>
          <a:spcPct val="107000"/>
        </a:spcBef>
        <a:spcAft>
          <a:spcPct val="0"/>
        </a:spcAft>
        <a:buClr>
          <a:srgbClr val="8BA2B4"/>
        </a:buClr>
        <a:buSzPct val="70000"/>
        <a:buFont typeface="Wingdings" panose="05000000000000000000" pitchFamily="2" charset="2"/>
        <a:buChar char=""/>
        <a:defRPr sz="1465">
          <a:solidFill>
            <a:schemeClr val="tx1"/>
          </a:solidFill>
          <a:latin typeface="+mn-lt"/>
          <a:ea typeface="+mn-ea"/>
        </a:defRPr>
      </a:lvl4pPr>
      <a:lvl5pPr marL="1828800" indent="-300990" algn="l" rtl="0" eaLnBrk="1" fontAlgn="base" hangingPunct="1">
        <a:spcBef>
          <a:spcPts val="400"/>
        </a:spcBef>
        <a:spcAft>
          <a:spcPct val="0"/>
        </a:spcAft>
        <a:buClr>
          <a:schemeClr val="accent2"/>
        </a:buClr>
        <a:buSzPct val="70000"/>
        <a:buFont typeface="Wingdings" panose="05000000000000000000" pitchFamily="2" charset="2"/>
        <a:buChar char=""/>
        <a:defRPr sz="1200">
          <a:solidFill>
            <a:schemeClr val="tx1"/>
          </a:solidFill>
          <a:latin typeface="+mn-lt"/>
          <a:ea typeface="+mn-ea"/>
        </a:defRPr>
      </a:lvl5pPr>
      <a:lvl6pPr marL="24390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6pPr>
      <a:lvl7pPr marL="30486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7pPr>
      <a:lvl8pPr marL="36588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8pPr>
      <a:lvl9pPr marL="42684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8635"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www.embedu.org/"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www.ustb.edu.cn/"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gcc.gnu.org/" TargetMode="External"/><Relationship Id="rId7" Type="http://schemas.openxmlformats.org/officeDocument/2006/relationships/hyperlink" Target="http://sourceforge.net/index.php" TargetMode="External"/><Relationship Id="rId2" Type="http://schemas.openxmlformats.org/officeDocument/2006/relationships/hyperlink" Target="http://www.gnu.org/" TargetMode="External"/><Relationship Id="rId1" Type="http://schemas.openxmlformats.org/officeDocument/2006/relationships/slideLayout" Target="../slideLayouts/slideLayout2.xml"/><Relationship Id="rId6" Type="http://schemas.openxmlformats.org/officeDocument/2006/relationships/hyperlink" Target="http://www.linuxdevices.com/" TargetMode="External"/><Relationship Id="rId5" Type="http://schemas.openxmlformats.org/officeDocument/2006/relationships/hyperlink" Target="http://www.linux.org/" TargetMode="External"/><Relationship Id="rId4" Type="http://schemas.openxmlformats.org/officeDocument/2006/relationships/hyperlink" Target="http://www.kernel.org/"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debian.cn99.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mailto:damog@debian.or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aqua.yo2.cn/articles/category/linux/page/4/" TargetMode="External"/><Relationship Id="rId13" Type="http://schemas.openxmlformats.org/officeDocument/2006/relationships/image" Target="../media/image26.jpeg"/><Relationship Id="rId18" Type="http://schemas.openxmlformats.org/officeDocument/2006/relationships/hyperlink" Target="http://images.google.cn/imgres?imgurl=http://lwn.net/2000/0309/bluepoint.jpg&amp;imgrefurl=http://lwn.net/2000/0309/commerce.php3&amp;h=95&amp;w=172&amp;sz=5&amp;hl=zh-CN&amp;start=15&amp;tbnid=j7aoDUFPErB1RM:&amp;tbnh=55&amp;tbnw=100&amp;prev=/images?q=Blue+Point+linux&amp;gbv=2&amp;complete=1&amp;hl=zh-CN&amp;newwindow=1" TargetMode="External"/><Relationship Id="rId3" Type="http://schemas.openxmlformats.org/officeDocument/2006/relationships/image" Target="../media/image21.png"/><Relationship Id="rId7" Type="http://schemas.openxmlformats.org/officeDocument/2006/relationships/image" Target="../media/image23.jpeg"/><Relationship Id="rId12" Type="http://schemas.openxmlformats.org/officeDocument/2006/relationships/hyperlink" Target="http://www.cxuu.com/html/7/4/20070613/247.html" TargetMode="External"/><Relationship Id="rId17" Type="http://schemas.openxmlformats.org/officeDocument/2006/relationships/image" Target="../media/image28.jpeg"/><Relationship Id="rId2" Type="http://schemas.openxmlformats.org/officeDocument/2006/relationships/hyperlink" Target="http://www.sysy2000.com/sucai/tk/logo/logo_eps087/" TargetMode="External"/><Relationship Id="rId16" Type="http://schemas.openxmlformats.org/officeDocument/2006/relationships/hyperlink" Target="http://www.newsibm.com/File001/File_46092.html" TargetMode="External"/><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hyperlink" Target="http://www.vagaacn.com/software/os/19459.html" TargetMode="External"/><Relationship Id="rId11" Type="http://schemas.openxmlformats.org/officeDocument/2006/relationships/image" Target="../media/image25.jpeg"/><Relationship Id="rId5" Type="http://schemas.openxmlformats.org/officeDocument/2006/relationships/image" Target="../media/image22.jpeg"/><Relationship Id="rId15" Type="http://schemas.openxmlformats.org/officeDocument/2006/relationships/image" Target="../media/image27.jpeg"/><Relationship Id="rId10" Type="http://schemas.openxmlformats.org/officeDocument/2006/relationships/hyperlink" Target="http://www.photoshop.org.cn/logo/07/pages/SuSE__51469.htm" TargetMode="External"/><Relationship Id="rId19" Type="http://schemas.openxmlformats.org/officeDocument/2006/relationships/image" Target="../media/image29.jpeg"/><Relationship Id="rId4" Type="http://schemas.openxmlformats.org/officeDocument/2006/relationships/hyperlink" Target="http://image.baidu.com/i?ct=503316480&amp;z=0&amp;tn=baiduimagedetail&amp;word=Red+Hat&amp;in=22300&amp;cl=2&amp;cm=1&amp;sc=0&amp;lm=-1&amp;pn=20&amp;rn=1&amp;di=1103228364&amp;ln=2000" TargetMode="External"/><Relationship Id="rId9" Type="http://schemas.openxmlformats.org/officeDocument/2006/relationships/image" Target="../media/image24.jpeg"/><Relationship Id="rId14" Type="http://schemas.openxmlformats.org/officeDocument/2006/relationships/hyperlink" Target="http://image.baidu.com/i?ct=503316480&amp;z=0&amp;tn=baiduimagedetail&amp;word=Slackware&amp;in=13445&amp;cl=2&amp;cm=1&amp;sc=0&amp;lm=-1&amp;pn=0&amp;rn=1&amp;di=543789292&amp;ln=296"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4"/>
          <p:cNvSpPr>
            <a:spLocks noGrp="1"/>
          </p:cNvSpPr>
          <p:nvPr>
            <p:ph type="ctrTitle"/>
          </p:nvPr>
        </p:nvSpPr>
        <p:spPr>
          <a:xfrm>
            <a:off x="996314" y="2491105"/>
            <a:ext cx="6467837" cy="888365"/>
          </a:xfrm>
          <a:ln>
            <a:noFill/>
          </a:ln>
        </p:spPr>
        <p:txBody>
          <a:bodyPr/>
          <a:lstStyle/>
          <a:p>
            <a:r>
              <a:rPr kumimoji="1" lang="en-US" altLang="zh-CN" b="0" dirty="0">
                <a:latin typeface="微软雅黑" panose="020B0503020204020204" pitchFamily="34" charset="-122"/>
              </a:rPr>
              <a:t>Linux</a:t>
            </a:r>
            <a:r>
              <a:rPr kumimoji="1" lang="zh-CN" altLang="en-US" b="0" dirty="0">
                <a:latin typeface="微软雅黑" panose="020B0503020204020204" pitchFamily="34" charset="-122"/>
              </a:rPr>
              <a:t>操作系统基础</a:t>
            </a:r>
            <a:endParaRPr kumimoji="1" altLang="zh-CN" b="0" dirty="0">
              <a:latin typeface="微软雅黑" panose="020B0503020204020204" pitchFamily="34" charset="-122"/>
            </a:endParaRPr>
          </a:p>
        </p:txBody>
      </p:sp>
      <p:sp>
        <p:nvSpPr>
          <p:cNvPr id="2" name="文本占位符 1"/>
          <p:cNvSpPr>
            <a:spLocks noGrp="1"/>
          </p:cNvSpPr>
          <p:nvPr>
            <p:ph type="body" sz="quarter" idx="10"/>
          </p:nvPr>
        </p:nvSpPr>
        <p:spPr>
          <a:xfrm>
            <a:off x="3173730" y="3724910"/>
            <a:ext cx="1674495" cy="792480"/>
          </a:xfrm>
        </p:spPr>
        <p:txBody>
          <a:bodyPr/>
          <a:lstStyle/>
          <a:p>
            <a:r>
              <a:rPr lang="zh-CN" altLang="en-US" sz="1600" dirty="0"/>
              <a:t>华清远见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7" name="图片 1" descr="QQ截图201601301602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2736"/>
            <a:ext cx="101092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lgn="ctr"/>
            <a:r>
              <a:rPr lang="en-US" altLang="zh-CN" dirty="0">
                <a:solidFill>
                  <a:schemeClr val="tx2"/>
                </a:solidFill>
                <a:sym typeface="Arial" pitchFamily="34" charset="0"/>
              </a:rPr>
              <a:t>Ubuntu</a:t>
            </a:r>
            <a:r>
              <a:rPr lang="zh-CN" altLang="en-US" dirty="0">
                <a:solidFill>
                  <a:schemeClr val="tx2"/>
                </a:solidFill>
                <a:sym typeface="Arial" pitchFamily="34" charset="0"/>
              </a:rPr>
              <a:t>发行版本代号</a:t>
            </a:r>
            <a:br>
              <a:rPr lang="zh-CN" altLang="en-US" dirty="0"/>
            </a:br>
            <a:endParaRPr lang="zh-CN" altLang="en-US" dirty="0"/>
          </a:p>
        </p:txBody>
      </p:sp>
    </p:spTree>
    <p:extLst>
      <p:ext uri="{BB962C8B-B14F-4D97-AF65-F5344CB8AC3E}">
        <p14:creationId xmlns:p14="http://schemas.microsoft.com/office/powerpoint/2010/main" val="17049357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17764" name="Rectangle 3"/>
          <p:cNvSpPr>
            <a:spLocks noGrp="1" noChangeArrowheads="1"/>
          </p:cNvSpPr>
          <p:nvPr>
            <p:ph idx="1"/>
          </p:nvPr>
        </p:nvSpPr>
        <p:spPr>
          <a:prstGeom prst="rect">
            <a:avLst/>
          </a:prstGeom>
        </p:spPr>
        <p:txBody>
          <a:bodyPr/>
          <a:lstStyle/>
          <a:p>
            <a:pPr eaLnBrk="1" hangingPunct="1"/>
            <a:r>
              <a:rPr lang="zh-CN" altLang="en-US" sz="2400"/>
              <a:t>下面命令实例用于在</a:t>
            </a:r>
            <a:r>
              <a:rPr lang="en-US" altLang="zh-CN" sz="2400"/>
              <a:t>10</a:t>
            </a:r>
            <a:r>
              <a:rPr lang="zh-CN" altLang="en-US" sz="2400"/>
              <a:t>分钟后重新启动。</a:t>
            </a:r>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r>
              <a:rPr lang="zh-CN" altLang="en-US" sz="2400"/>
              <a:t>下面命令实例用于立即关机。</a:t>
            </a:r>
            <a:endParaRPr lang="zh-CN" altLang="en-US"/>
          </a:p>
        </p:txBody>
      </p:sp>
      <p:graphicFrame>
        <p:nvGraphicFramePr>
          <p:cNvPr id="117766" name="表格 117765"/>
          <p:cNvGraphicFramePr/>
          <p:nvPr/>
        </p:nvGraphicFramePr>
        <p:xfrm>
          <a:off x="7569200" y="1905000"/>
          <a:ext cx="4622800" cy="4048163"/>
        </p:xfrm>
        <a:graphic>
          <a:graphicData uri="http://schemas.openxmlformats.org/drawingml/2006/table">
            <a:tbl>
              <a:tblPr/>
              <a:tblGrid>
                <a:gridCol w="1066800">
                  <a:extLst>
                    <a:ext uri="{9D8B030D-6E8A-4147-A177-3AD203B41FA5}">
                      <a16:colId xmlns:a16="http://schemas.microsoft.com/office/drawing/2014/main" val="20000"/>
                    </a:ext>
                  </a:extLst>
                </a:gridCol>
                <a:gridCol w="3556000">
                  <a:extLst>
                    <a:ext uri="{9D8B030D-6E8A-4147-A177-3AD203B41FA5}">
                      <a16:colId xmlns:a16="http://schemas.microsoft.com/office/drawing/2014/main" val="20001"/>
                    </a:ext>
                  </a:extLst>
                </a:gridCol>
              </a:tblGrid>
              <a:tr h="33522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b="1">
                          <a:latin typeface="Times New Roman" pitchFamily="18" charset="0"/>
                          <a:sym typeface="Times New Roman" pitchFamily="18" charset="0"/>
                        </a:rPr>
                        <a:t>选项</a:t>
                      </a: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b="1">
                          <a:latin typeface="Times New Roman" pitchFamily="18" charset="0"/>
                          <a:sym typeface="Times New Roman" pitchFamily="18" charset="0"/>
                        </a:rPr>
                        <a:t>含义</a:t>
                      </a: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758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-k</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不真正关机，只是发出警告信息给所有登录的用户</a:t>
                      </a:r>
                      <a:endParaRPr lang="zh-CN" altLang="en-US" sz="240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1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-r</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关机后立即重新启动</a:t>
                      </a:r>
                      <a:endParaRPr lang="zh-CN" altLang="en-US" sz="240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1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-h</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立即关机</a:t>
                      </a:r>
                      <a:endParaRPr lang="zh-CN" altLang="en-US" sz="240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998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-f</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快速关机，重启动时跳过</a:t>
                      </a:r>
                      <a:r>
                        <a:rPr lang="en-US" altLang="x-none" sz="1800" dirty="0">
                          <a:latin typeface="Times New Roman" pitchFamily="18" charset="0"/>
                          <a:sym typeface="Times New Roman" pitchFamily="18" charset="0"/>
                        </a:rPr>
                        <a:t>fsck</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124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-n</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快速关机，不经过</a:t>
                      </a:r>
                      <a:r>
                        <a:rPr lang="en-US" altLang="x-none" sz="1800" dirty="0">
                          <a:latin typeface="Times New Roman" pitchFamily="18" charset="0"/>
                          <a:sym typeface="Times New Roman" pitchFamily="18" charset="0"/>
                        </a:rPr>
                        <a:t>init</a:t>
                      </a:r>
                      <a:r>
                        <a:rPr lang="zh-CN" altLang="en-US" sz="1800" dirty="0">
                          <a:latin typeface="Times New Roman" pitchFamily="18" charset="0"/>
                          <a:sym typeface="Times New Roman" pitchFamily="18" charset="0"/>
                        </a:rPr>
                        <a:t>程序</a:t>
                      </a:r>
                      <a:endParaRPr lang="zh-CN" altLang="en-US"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124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-c</a:t>
                      </a:r>
                      <a:endParaRPr lang="en-US" altLang="x-none"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取消一个正在执行</a:t>
                      </a:r>
                      <a:r>
                        <a:rPr lang="en-US" altLang="x-none" sz="1800" dirty="0">
                          <a:latin typeface="Times New Roman" pitchFamily="18" charset="0"/>
                          <a:sym typeface="Times New Roman" pitchFamily="18" charset="0"/>
                        </a:rPr>
                        <a:t>shutdown</a:t>
                      </a:r>
                      <a:r>
                        <a:rPr lang="zh-CN" altLang="en-US" sz="1800" dirty="0">
                          <a:latin typeface="Times New Roman" pitchFamily="18" charset="0"/>
                          <a:sym typeface="Times New Roman" pitchFamily="18" charset="0"/>
                        </a:rPr>
                        <a:t>指令</a:t>
                      </a:r>
                      <a:endParaRPr lang="zh-CN" altLang="en-US" sz="2400" dirty="0">
                        <a:latin typeface="Times New Roman" pitchFamily="18" charset="0"/>
                        <a:sym typeface="Times New Roman" pitchFamily="18" charset="0"/>
                      </a:endParaRPr>
                    </a:p>
                  </a:txBody>
                  <a:tcPr marL="121920" marR="121920" marT="45713" marB="4571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7791" name="Rectangle 30"/>
          <p:cNvSpPr>
            <a:spLocks noChangeArrowheads="1"/>
          </p:cNvSpPr>
          <p:nvPr/>
        </p:nvSpPr>
        <p:spPr bwMode="auto">
          <a:xfrm>
            <a:off x="1" y="2362201"/>
            <a:ext cx="7440084"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shutdown </a:t>
            </a:r>
            <a:r>
              <a:rPr lang="en-US" altLang="zh-CN">
                <a:solidFill>
                  <a:srgbClr val="000000"/>
                </a:solidFill>
                <a:sym typeface="Times New Roman" pitchFamily="18" charset="0"/>
              </a:rPr>
              <a:t> </a:t>
            </a:r>
            <a:r>
              <a:rPr lang="en-US" altLang="zh-CN" b="1">
                <a:solidFill>
                  <a:srgbClr val="000000"/>
                </a:solidFill>
                <a:sym typeface="Times New Roman" pitchFamily="18" charset="0"/>
              </a:rPr>
              <a:t>-r </a:t>
            </a:r>
            <a:r>
              <a:rPr lang="en-US" altLang="zh-CN">
                <a:solidFill>
                  <a:srgbClr val="000000"/>
                </a:solidFill>
                <a:sym typeface="Times New Roman" pitchFamily="18" charset="0"/>
              </a:rPr>
              <a:t> +10</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Password:</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Broadcast message from wdl@UbuntuFisher</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(/dev/pts/0) at 17:32 ...</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The system is going down for reboot in 10 minutes!</a:t>
            </a:r>
            <a:endParaRPr lang="zh-CN" altLang="en-US"/>
          </a:p>
        </p:txBody>
      </p:sp>
      <p:sp>
        <p:nvSpPr>
          <p:cNvPr id="117792" name="Rectangle 31"/>
          <p:cNvSpPr>
            <a:spLocks noChangeArrowheads="1"/>
          </p:cNvSpPr>
          <p:nvPr/>
        </p:nvSpPr>
        <p:spPr bwMode="auto">
          <a:xfrm>
            <a:off x="304801" y="4951692"/>
            <a:ext cx="5157181"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shutdown  </a:t>
            </a:r>
            <a:r>
              <a:rPr lang="en-US" altLang="zh-CN">
                <a:solidFill>
                  <a:srgbClr val="000000"/>
                </a:solidFill>
                <a:sym typeface="Times New Roman" pitchFamily="18" charset="0"/>
              </a:rPr>
              <a:t>-</a:t>
            </a:r>
            <a:r>
              <a:rPr lang="en-US" altLang="zh-CN" b="1">
                <a:solidFill>
                  <a:srgbClr val="000000"/>
                </a:solidFill>
                <a:sym typeface="Times New Roman" pitchFamily="18" charset="0"/>
              </a:rPr>
              <a:t>h </a:t>
            </a:r>
            <a:r>
              <a:rPr lang="en-US" altLang="zh-CN">
                <a:solidFill>
                  <a:srgbClr val="000000"/>
                </a:solidFill>
                <a:sym typeface="Times New Roman" pitchFamily="18" charset="0"/>
              </a:rPr>
              <a:t> now</a:t>
            </a:r>
            <a:endParaRPr lang="zh-CN" altLang="en-US"/>
          </a:p>
        </p:txBody>
      </p:sp>
    </p:spTree>
    <p:extLst>
      <p:ext uri="{BB962C8B-B14F-4D97-AF65-F5344CB8AC3E}">
        <p14:creationId xmlns:p14="http://schemas.microsoft.com/office/powerpoint/2010/main" val="20736218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18788"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3200" b="1" dirty="0" err="1">
                <a:solidFill>
                  <a:srgbClr val="3333FF"/>
                </a:solidFill>
                <a:latin typeface="Arial Black" pitchFamily="34" charset="0"/>
                <a:sym typeface="Arial Black" pitchFamily="34" charset="0"/>
              </a:rPr>
              <a:t>passwd</a:t>
            </a:r>
            <a:endParaRPr lang="en-US" altLang="zh-CN" sz="3200" dirty="0">
              <a:solidFill>
                <a:srgbClr val="3333FF"/>
              </a:solidFill>
              <a:latin typeface="Arial Black" pitchFamily="34" charset="0"/>
              <a:sym typeface="Arial Black" pitchFamily="34" charset="0"/>
            </a:endParaRPr>
          </a:p>
          <a:p>
            <a:pPr eaLnBrk="1" hangingPunct="1"/>
            <a:r>
              <a:rPr lang="zh-CN" altLang="en-US" sz="2400" dirty="0"/>
              <a:t>出于系统安全考虑，</a:t>
            </a:r>
            <a:r>
              <a:rPr lang="en-US" altLang="zh-CN" sz="2400" dirty="0"/>
              <a:t>Linux</a:t>
            </a:r>
            <a:r>
              <a:rPr lang="zh-CN" altLang="en-US" sz="2400" dirty="0"/>
              <a:t>系统中的每一个帐号都必须同时具备用户名和密码。可以使用</a:t>
            </a:r>
            <a:r>
              <a:rPr lang="en-US" altLang="zh-CN" sz="2400" dirty="0" err="1"/>
              <a:t>passwd</a:t>
            </a:r>
            <a:r>
              <a:rPr lang="zh-CN" altLang="en-US" sz="2400" dirty="0"/>
              <a:t>命令，为已有账户重新修改用户口令。需要说明的是，超级用户</a:t>
            </a:r>
            <a:r>
              <a:rPr lang="en-US" altLang="zh-CN" sz="2400" dirty="0"/>
              <a:t>root</a:t>
            </a:r>
            <a:r>
              <a:rPr lang="zh-CN" altLang="en-US" sz="2400" dirty="0"/>
              <a:t>可以修改所有其他用户的口令，而普通用户只能修改自己的用户口令，如果确要修改超级用户或其他用户口令的话，需要具有超级用户的权限。</a:t>
            </a:r>
            <a:r>
              <a:rPr lang="en-US" altLang="zh-CN" sz="2400" dirty="0" err="1"/>
              <a:t>passwd</a:t>
            </a:r>
            <a:r>
              <a:rPr lang="zh-CN" altLang="en-US" sz="2400" dirty="0"/>
              <a:t>命令的一般语法格式为：</a:t>
            </a:r>
            <a:endParaRPr lang="zh-CN" altLang="en-US" dirty="0"/>
          </a:p>
        </p:txBody>
      </p:sp>
      <p:sp>
        <p:nvSpPr>
          <p:cNvPr id="118789" name="Rectangle 4"/>
          <p:cNvSpPr>
            <a:spLocks noChangeArrowheads="1"/>
          </p:cNvSpPr>
          <p:nvPr/>
        </p:nvSpPr>
        <p:spPr bwMode="auto">
          <a:xfrm>
            <a:off x="1271464" y="4653136"/>
            <a:ext cx="84497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dirty="0" err="1">
                <a:solidFill>
                  <a:srgbClr val="000000"/>
                </a:solidFill>
                <a:sym typeface="Times New Roman" pitchFamily="18" charset="0"/>
              </a:rPr>
              <a:t>passwd</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username</a:t>
            </a:r>
            <a:endParaRPr lang="zh-CN" altLang="en-US" dirty="0"/>
          </a:p>
        </p:txBody>
      </p:sp>
    </p:spTree>
    <p:extLst>
      <p:ext uri="{BB962C8B-B14F-4D97-AF65-F5344CB8AC3E}">
        <p14:creationId xmlns:p14="http://schemas.microsoft.com/office/powerpoint/2010/main" val="3126397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19812" name="Rectangle 3"/>
          <p:cNvSpPr>
            <a:spLocks noGrp="1" noChangeArrowheads="1"/>
          </p:cNvSpPr>
          <p:nvPr>
            <p:ph idx="1"/>
          </p:nvPr>
        </p:nvSpPr>
        <p:spPr>
          <a:prstGeom prst="rect">
            <a:avLst/>
          </a:prstGeom>
        </p:spPr>
        <p:txBody>
          <a:bodyPr/>
          <a:lstStyle/>
          <a:p>
            <a:pPr eaLnBrk="1" hangingPunct="1"/>
            <a:r>
              <a:rPr lang="zh-CN" altLang="en-US" sz="2000"/>
              <a:t>单独使用</a:t>
            </a:r>
            <a:r>
              <a:rPr lang="en-US" altLang="zh-CN" sz="2000"/>
              <a:t>passwd</a:t>
            </a:r>
            <a:r>
              <a:rPr lang="zh-CN" altLang="en-US" sz="2000"/>
              <a:t>命令，意为修改当前用户自己的口令。下面命令实例用于修改用户自己的口令。</a:t>
            </a:r>
            <a:endParaRPr lang="zh-CN" altLang="en-US"/>
          </a:p>
        </p:txBody>
      </p:sp>
      <p:sp>
        <p:nvSpPr>
          <p:cNvPr id="119813" name="Rectangle 4"/>
          <p:cNvSpPr>
            <a:spLocks noChangeArrowheads="1"/>
          </p:cNvSpPr>
          <p:nvPr/>
        </p:nvSpPr>
        <p:spPr bwMode="auto">
          <a:xfrm>
            <a:off x="1320800" y="2507387"/>
            <a:ext cx="5327099" cy="1754326"/>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passwd</a:t>
            </a:r>
            <a:endParaRPr lang="zh-CN" altLang="en-US" b="1">
              <a:solidFill>
                <a:srgbClr val="000000"/>
              </a:solidFill>
              <a:sym typeface="Times New Roman" pitchFamily="18" charset="0"/>
            </a:endParaRPr>
          </a:p>
          <a:p>
            <a:pPr eaLnBrk="0" hangingPunct="0"/>
            <a:r>
              <a:rPr lang="en-US" altLang="zh-CN">
                <a:solidFill>
                  <a:srgbClr val="000000"/>
                </a:solidFill>
                <a:sym typeface="Times New Roman" pitchFamily="18" charset="0"/>
              </a:rPr>
              <a:t>Changing password for wdl      #</a:t>
            </a:r>
            <a:r>
              <a:rPr lang="zh-CN" altLang="en-US">
                <a:solidFill>
                  <a:srgbClr val="000000"/>
                </a:solidFill>
                <a:sym typeface="Times New Roman" pitchFamily="18" charset="0"/>
              </a:rPr>
              <a:t>修改当前用户口令</a:t>
            </a:r>
          </a:p>
          <a:p>
            <a:pPr eaLnBrk="0" hangingPunct="0"/>
            <a:r>
              <a:rPr lang="en-US" altLang="zh-CN">
                <a:solidFill>
                  <a:srgbClr val="000000"/>
                </a:solidFill>
                <a:sym typeface="Times New Roman" pitchFamily="18" charset="0"/>
              </a:rPr>
              <a:t>(current) UNIX password:        #</a:t>
            </a:r>
            <a:r>
              <a:rPr lang="zh-CN" altLang="en-US">
                <a:solidFill>
                  <a:srgbClr val="000000"/>
                </a:solidFill>
                <a:sym typeface="Times New Roman" pitchFamily="18" charset="0"/>
              </a:rPr>
              <a:t>用户输入旧口令</a:t>
            </a:r>
          </a:p>
          <a:p>
            <a:pPr eaLnBrk="0" hangingPunct="0"/>
            <a:r>
              <a:rPr lang="en-US" altLang="zh-CN">
                <a:solidFill>
                  <a:srgbClr val="000000"/>
                </a:solidFill>
                <a:sym typeface="Times New Roman" pitchFamily="18" charset="0"/>
              </a:rPr>
              <a:t>Enter new UNIX password:       #</a:t>
            </a:r>
            <a:r>
              <a:rPr lang="zh-CN" altLang="en-US">
                <a:solidFill>
                  <a:srgbClr val="000000"/>
                </a:solidFill>
                <a:sym typeface="Times New Roman" pitchFamily="18" charset="0"/>
              </a:rPr>
              <a:t>用户输入新口令</a:t>
            </a:r>
          </a:p>
          <a:p>
            <a:pPr eaLnBrk="0" hangingPunct="0"/>
            <a:r>
              <a:rPr lang="en-US" altLang="zh-CN">
                <a:solidFill>
                  <a:srgbClr val="000000"/>
                </a:solidFill>
                <a:sym typeface="Times New Roman" pitchFamily="18" charset="0"/>
              </a:rPr>
              <a:t>Retype new UNIX password:      #</a:t>
            </a:r>
            <a:r>
              <a:rPr lang="zh-CN" altLang="en-US">
                <a:solidFill>
                  <a:srgbClr val="000000"/>
                </a:solidFill>
                <a:sym typeface="Times New Roman" pitchFamily="18" charset="0"/>
              </a:rPr>
              <a:t>确认新口令</a:t>
            </a:r>
          </a:p>
          <a:p>
            <a:pPr eaLnBrk="0" hangingPunct="0"/>
            <a:r>
              <a:rPr lang="en-US" altLang="zh-CN">
                <a:solidFill>
                  <a:srgbClr val="000000"/>
                </a:solidFill>
                <a:sym typeface="Times New Roman" pitchFamily="18" charset="0"/>
              </a:rPr>
              <a:t>passwd</a:t>
            </a:r>
            <a:r>
              <a:rPr lang="zh-CN" altLang="en-US">
                <a:solidFill>
                  <a:srgbClr val="000000"/>
                </a:solidFill>
                <a:sym typeface="Times New Roman" pitchFamily="18" charset="0"/>
              </a:rPr>
              <a:t>：已成功更新密码</a:t>
            </a:r>
            <a:endParaRPr lang="zh-CN" altLang="en-US"/>
          </a:p>
        </p:txBody>
      </p:sp>
    </p:spTree>
    <p:extLst>
      <p:ext uri="{BB962C8B-B14F-4D97-AF65-F5344CB8AC3E}">
        <p14:creationId xmlns:p14="http://schemas.microsoft.com/office/powerpoint/2010/main" val="615696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0836" name="Rectangle 3"/>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3200" b="1" dirty="0" err="1">
                <a:solidFill>
                  <a:srgbClr val="3333FF"/>
                </a:solidFill>
                <a:latin typeface="Arial Black" pitchFamily="34" charset="0"/>
                <a:sym typeface="Arial Black" pitchFamily="34" charset="0"/>
              </a:rPr>
              <a:t>su</a:t>
            </a:r>
            <a:endParaRPr lang="zh-CN" altLang="en-US" sz="3200" b="1" dirty="0">
              <a:solidFill>
                <a:srgbClr val="3333FF"/>
              </a:solidFill>
              <a:latin typeface="Arial Black" pitchFamily="34" charset="0"/>
              <a:sym typeface="Arial Black" pitchFamily="34" charset="0"/>
            </a:endParaRPr>
          </a:p>
          <a:p>
            <a:pPr eaLnBrk="1" hangingPunct="1">
              <a:lnSpc>
                <a:spcPct val="90000"/>
              </a:lnSpc>
            </a:pPr>
            <a:r>
              <a:rPr lang="en-US" altLang="zh-CN" sz="2400" dirty="0" err="1"/>
              <a:t>su</a:t>
            </a:r>
            <a:r>
              <a:rPr lang="zh-CN" altLang="en-US" sz="2400" dirty="0"/>
              <a:t>命令用于临时改变用户身份，具有其他用户的权限。普通用户可以使用</a:t>
            </a:r>
            <a:r>
              <a:rPr lang="en-US" altLang="zh-CN" sz="2400" dirty="0" err="1"/>
              <a:t>su</a:t>
            </a:r>
            <a:r>
              <a:rPr lang="zh-CN" altLang="en-US" sz="2400" dirty="0"/>
              <a:t>命令临时具有超级用户的权限；超级用户也可以使用普通用户身份完成一些操作。当需要放弃当前用户身份，可以使用</a:t>
            </a:r>
            <a:r>
              <a:rPr lang="en-US" altLang="zh-CN" sz="2400" dirty="0"/>
              <a:t>exit</a:t>
            </a:r>
            <a:r>
              <a:rPr lang="zh-CN" altLang="en-US" sz="2400" dirty="0"/>
              <a:t>命令切换回来。</a:t>
            </a:r>
            <a:r>
              <a:rPr lang="en-US" altLang="zh-CN" sz="2400" dirty="0" err="1"/>
              <a:t>su</a:t>
            </a:r>
            <a:r>
              <a:rPr lang="zh-CN" altLang="en-US" sz="2400" dirty="0"/>
              <a:t>命令的一般语法格式为：</a:t>
            </a:r>
          </a:p>
          <a:p>
            <a:pPr eaLnBrk="1" hangingPunct="1">
              <a:lnSpc>
                <a:spcPct val="90000"/>
              </a:lnSpc>
            </a:pPr>
            <a:endParaRPr lang="zh-CN" altLang="en-US" sz="2400" dirty="0"/>
          </a:p>
          <a:p>
            <a:pPr eaLnBrk="1" hangingPunct="1">
              <a:lnSpc>
                <a:spcPct val="90000"/>
              </a:lnSpc>
            </a:pPr>
            <a:r>
              <a:rPr lang="zh-CN" altLang="en-US" sz="2400" dirty="0"/>
              <a:t>选项</a:t>
            </a:r>
            <a:r>
              <a:rPr lang="zh-CN" altLang="en-US" sz="2400" dirty="0">
                <a:sym typeface="Arial" pitchFamily="34" charset="0"/>
              </a:rPr>
              <a:t>“</a:t>
            </a:r>
            <a:r>
              <a:rPr lang="en-US" altLang="zh-CN" sz="2400" dirty="0"/>
              <a:t>-c</a:t>
            </a:r>
            <a:r>
              <a:rPr lang="en-US" altLang="zh-CN" sz="2400" dirty="0">
                <a:sym typeface="Arial" pitchFamily="34" charset="0"/>
              </a:rPr>
              <a:t>”</a:t>
            </a:r>
            <a:r>
              <a:rPr lang="zh-CN" altLang="en-US" sz="2400" dirty="0"/>
              <a:t>表示执行一个命令后就结束；</a:t>
            </a:r>
            <a:r>
              <a:rPr lang="en-US" altLang="zh-CN" sz="2400" dirty="0"/>
              <a:t>-m</a:t>
            </a:r>
            <a:r>
              <a:rPr lang="zh-CN" altLang="en-US" sz="2400" dirty="0"/>
              <a:t>表示仍保留环境变量不变；</a:t>
            </a:r>
            <a:r>
              <a:rPr lang="en-US" altLang="zh-CN" sz="2400" dirty="0"/>
              <a:t>--</a:t>
            </a:r>
            <a:r>
              <a:rPr lang="zh-CN" altLang="en-US" sz="2400" dirty="0"/>
              <a:t>表示转换用户身份时，同时使用该用户的环境。</a:t>
            </a:r>
            <a:endParaRPr lang="zh-CN" altLang="en-US" dirty="0"/>
          </a:p>
        </p:txBody>
      </p:sp>
      <p:sp>
        <p:nvSpPr>
          <p:cNvPr id="120837" name="Rectangle 4"/>
          <p:cNvSpPr>
            <a:spLocks noChangeArrowheads="1"/>
          </p:cNvSpPr>
          <p:nvPr/>
        </p:nvSpPr>
        <p:spPr bwMode="auto">
          <a:xfrm>
            <a:off x="1219200" y="3503892"/>
            <a:ext cx="2795958"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b="1">
                <a:solidFill>
                  <a:srgbClr val="000000"/>
                </a:solidFill>
                <a:sym typeface="Times New Roman" pitchFamily="18" charset="0"/>
              </a:rPr>
              <a:t>su  </a:t>
            </a:r>
            <a:r>
              <a:rPr lang="en-US" altLang="zh-CN">
                <a:solidFill>
                  <a:srgbClr val="000000"/>
                </a:solidFill>
                <a:sym typeface="Times New Roman" pitchFamily="18" charset="0"/>
              </a:rPr>
              <a:t>[-c | -m -- ]  username</a:t>
            </a:r>
            <a:endParaRPr lang="zh-CN" altLang="en-US"/>
          </a:p>
        </p:txBody>
      </p:sp>
    </p:spTree>
    <p:extLst>
      <p:ext uri="{BB962C8B-B14F-4D97-AF65-F5344CB8AC3E}">
        <p14:creationId xmlns:p14="http://schemas.microsoft.com/office/powerpoint/2010/main" val="2158712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1860" name="Rectangle 3"/>
          <p:cNvSpPr>
            <a:spLocks noGrp="1" noChangeArrowheads="1"/>
          </p:cNvSpPr>
          <p:nvPr>
            <p:ph idx="1"/>
          </p:nvPr>
        </p:nvSpPr>
        <p:spPr>
          <a:prstGeom prst="rect">
            <a:avLst/>
          </a:prstGeom>
        </p:spPr>
        <p:txBody>
          <a:bodyPr/>
          <a:lstStyle/>
          <a:p>
            <a:pPr eaLnBrk="1" hangingPunct="1"/>
            <a:r>
              <a:rPr lang="zh-CN" altLang="en-US"/>
              <a:t>单独使用</a:t>
            </a:r>
            <a:r>
              <a:rPr lang="en-US" altLang="zh-CN"/>
              <a:t>su</a:t>
            </a:r>
            <a:r>
              <a:rPr lang="zh-CN" altLang="en-US"/>
              <a:t>命令，默认为要转换为超级用户</a:t>
            </a:r>
            <a:r>
              <a:rPr lang="en-US" altLang="zh-CN"/>
              <a:t>root</a:t>
            </a:r>
            <a:r>
              <a:rPr lang="zh-CN" altLang="en-US"/>
              <a:t>。下面命令实例临时获取超级用户</a:t>
            </a:r>
            <a:r>
              <a:rPr lang="en-US" altLang="zh-CN"/>
              <a:t>root</a:t>
            </a:r>
            <a:r>
              <a:rPr lang="zh-CN" altLang="en-US"/>
              <a:t>的权限。可以从命令提示符中可以看出，</a:t>
            </a:r>
            <a:r>
              <a:rPr lang="zh-CN" altLang="en-US">
                <a:sym typeface="Arial" pitchFamily="34" charset="0"/>
              </a:rPr>
              <a:t>“</a:t>
            </a:r>
            <a:r>
              <a:rPr lang="en-US" altLang="zh-CN"/>
              <a:t>wdl</a:t>
            </a:r>
            <a:r>
              <a:rPr lang="en-US" altLang="zh-CN">
                <a:sym typeface="Arial" pitchFamily="34" charset="0"/>
              </a:rPr>
              <a:t>”</a:t>
            </a:r>
            <a:r>
              <a:rPr lang="zh-CN" altLang="en-US"/>
              <a:t>用户使用</a:t>
            </a:r>
            <a:r>
              <a:rPr lang="en-US" altLang="zh-CN"/>
              <a:t>su</a:t>
            </a:r>
            <a:r>
              <a:rPr lang="zh-CN" altLang="en-US"/>
              <a:t>命令切换为</a:t>
            </a:r>
            <a:r>
              <a:rPr lang="en-US" altLang="zh-CN"/>
              <a:t>root</a:t>
            </a:r>
            <a:r>
              <a:rPr lang="zh-CN" altLang="en-US"/>
              <a:t>用户。</a:t>
            </a:r>
          </a:p>
        </p:txBody>
      </p:sp>
      <p:sp>
        <p:nvSpPr>
          <p:cNvPr id="121861" name="Rectangle 4"/>
          <p:cNvSpPr>
            <a:spLocks noChangeArrowheads="1"/>
          </p:cNvSpPr>
          <p:nvPr/>
        </p:nvSpPr>
        <p:spPr bwMode="auto">
          <a:xfrm>
            <a:off x="1219200" y="3276600"/>
            <a:ext cx="8544984"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wdl@UbuntuFisher:~$ su</a:t>
            </a:r>
            <a:endParaRPr lang="zh-CN" altLang="en-US" b="1">
              <a:solidFill>
                <a:srgbClr val="000000"/>
              </a:solidFill>
              <a:sym typeface="Times New Roman" pitchFamily="18" charset="0"/>
            </a:endParaRPr>
          </a:p>
          <a:p>
            <a:pPr eaLnBrk="0" hangingPunct="0"/>
            <a:r>
              <a:rPr lang="en-US" altLang="zh-CN">
                <a:solidFill>
                  <a:srgbClr val="000000"/>
                </a:solidFill>
                <a:sym typeface="Times New Roman" pitchFamily="18" charset="0"/>
              </a:rPr>
              <a:t>Password:     #</a:t>
            </a:r>
            <a:r>
              <a:rPr lang="zh-CN" altLang="en-US">
                <a:solidFill>
                  <a:srgbClr val="000000"/>
                </a:solidFill>
                <a:sym typeface="Times New Roman" pitchFamily="18" charset="0"/>
              </a:rPr>
              <a:t>当前用户输入超级用户的口令</a:t>
            </a:r>
          </a:p>
          <a:p>
            <a:pPr eaLnBrk="0" hangingPunct="0"/>
            <a:r>
              <a:rPr lang="en-US" altLang="zh-CN" b="1">
                <a:solidFill>
                  <a:srgbClr val="000000"/>
                </a:solidFill>
                <a:sym typeface="Times New Roman" pitchFamily="18" charset="0"/>
              </a:rPr>
              <a:t>root@UbuntuFisher:/home/wdl#</a:t>
            </a:r>
            <a:endParaRPr lang="zh-CN" altLang="en-US"/>
          </a:p>
        </p:txBody>
      </p:sp>
    </p:spTree>
    <p:extLst>
      <p:ext uri="{BB962C8B-B14F-4D97-AF65-F5344CB8AC3E}">
        <p14:creationId xmlns:p14="http://schemas.microsoft.com/office/powerpoint/2010/main" val="29150336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2884" name="Rectangle 3"/>
          <p:cNvSpPr>
            <a:spLocks noGrp="1"/>
          </p:cNvSpPr>
          <p:nvPr>
            <p:ph idx="1"/>
          </p:nvPr>
        </p:nvSpPr>
        <p:spPr>
          <a:prstGeom prst="rect">
            <a:avLst/>
          </a:prstGeom>
          <a:ln>
            <a:miter/>
          </a:ln>
        </p:spPr>
        <p:txBody>
          <a:bodyPr/>
          <a:lstStyle/>
          <a:p>
            <a:pPr eaLnBrk="1" hangingPunct="1">
              <a:lnSpc>
                <a:spcPct val="90000"/>
              </a:lnSpc>
              <a:buFont typeface="Wingdings 3" pitchFamily="18" charset="2"/>
              <a:buNone/>
            </a:pPr>
            <a:r>
              <a:rPr lang="en-US" altLang="zh-CN" sz="3200" b="1" noProof="1">
                <a:solidFill>
                  <a:srgbClr val="3333FF"/>
                </a:solidFill>
                <a:latin typeface="Arial Black" pitchFamily="34" charset="0"/>
                <a:sym typeface="Arial Black" pitchFamily="34" charset="0"/>
              </a:rPr>
              <a:t>echo</a:t>
            </a:r>
            <a:endParaRPr lang="en-US" altLang="zh-CN" sz="3200" noProof="1">
              <a:solidFill>
                <a:srgbClr val="3333FF"/>
              </a:solidFill>
              <a:latin typeface="Arial Black" pitchFamily="34" charset="0"/>
              <a:sym typeface="Arial Black" pitchFamily="34" charset="0"/>
            </a:endParaRPr>
          </a:p>
          <a:p>
            <a:pPr eaLnBrk="1" hangingPunct="1">
              <a:lnSpc>
                <a:spcPct val="90000"/>
              </a:lnSpc>
            </a:pPr>
            <a:r>
              <a:rPr lang="en-US" altLang="zh-CN" sz="2000" noProof="1"/>
              <a:t>echo</a:t>
            </a:r>
            <a:r>
              <a:rPr lang="zh-CN" altLang="en-US" sz="2000" noProof="1"/>
              <a:t>命令用于在标准输出</a:t>
            </a:r>
            <a:r>
              <a:rPr lang="en-US" altLang="zh-CN" sz="2000" noProof="1">
                <a:sym typeface="Arial" charset="0"/>
              </a:rPr>
              <a:t>——</a:t>
            </a:r>
            <a:r>
              <a:rPr lang="zh-CN" altLang="en-US" sz="2000" noProof="1"/>
              <a:t>显示器上显示一段文字，一般起到提示作用。</a:t>
            </a:r>
            <a:r>
              <a:rPr lang="en-US" altLang="zh-CN" sz="2000" noProof="1"/>
              <a:t>echo</a:t>
            </a:r>
            <a:r>
              <a:rPr lang="zh-CN" altLang="en-US" sz="2000" noProof="1"/>
              <a:t>命令的一般语法格式为：</a:t>
            </a:r>
          </a:p>
          <a:p>
            <a:pPr eaLnBrk="1" hangingPunct="1">
              <a:lnSpc>
                <a:spcPct val="90000"/>
              </a:lnSpc>
            </a:pPr>
            <a:endParaRPr lang="zh-CN" altLang="en-US" sz="2000" noProof="1"/>
          </a:p>
          <a:p>
            <a:pPr eaLnBrk="1" hangingPunct="1">
              <a:lnSpc>
                <a:spcPct val="90000"/>
              </a:lnSpc>
            </a:pPr>
            <a:endParaRPr lang="zh-CN" altLang="en-US" sz="2000" noProof="1"/>
          </a:p>
          <a:p>
            <a:pPr eaLnBrk="1" hangingPunct="1">
              <a:lnSpc>
                <a:spcPct val="90000"/>
              </a:lnSpc>
            </a:pPr>
            <a:r>
              <a:rPr lang="zh-CN" altLang="en-US" sz="2000" noProof="1"/>
              <a:t>选项</a:t>
            </a:r>
            <a:r>
              <a:rPr lang="en-US" altLang="zh-CN" sz="2000" noProof="1"/>
              <a:t>-n</a:t>
            </a:r>
            <a:r>
              <a:rPr lang="zh-CN" altLang="en-US" sz="2000" noProof="1"/>
              <a:t>表示输出文字后不换行。提示信息字符串可以加引号，也可以不加。</a:t>
            </a:r>
          </a:p>
          <a:p>
            <a:pPr marL="0" indent="0" eaLnBrk="1" hangingPunct="1">
              <a:lnSpc>
                <a:spcPct val="90000"/>
              </a:lnSpc>
              <a:buFont typeface="Wingdings 3" pitchFamily="18" charset="2"/>
              <a:buNone/>
            </a:pPr>
            <a:r>
              <a:rPr lang="zh-CN" altLang="en-US" sz="2000" noProof="1"/>
              <a:t>      字符串使用单引号，</a:t>
            </a:r>
            <a:r>
              <a:rPr lang="en-US" altLang="zh-CN" sz="2000" noProof="1"/>
              <a:t>echo</a:t>
            </a:r>
            <a:r>
              <a:rPr lang="zh-CN" altLang="en-US" sz="2000" noProof="1"/>
              <a:t>命令将内容严格的原样输出；使用双引号，</a:t>
            </a:r>
            <a:r>
              <a:rPr lang="en-US" altLang="zh-CN" sz="2000" noProof="1"/>
              <a:t>echo</a:t>
            </a:r>
            <a:r>
              <a:rPr lang="zh-CN" altLang="en-US" sz="2000" noProof="1"/>
              <a:t>命令将字符串中的变量引用等会转换为变量内容；</a:t>
            </a:r>
            <a:r>
              <a:rPr lang="zh-CN" altLang="en-US" sz="2000" noProof="1">
                <a:sym typeface="+mn-ea"/>
              </a:rPr>
              <a:t>如果不加引号</a:t>
            </a:r>
            <a:r>
              <a:rPr lang="zh-CN" altLang="en-US" sz="2000" noProof="1"/>
              <a:t>；由空格隔开的每个单词认作是字符串，字符串之间用一个空格隔开。可以从下面命令实例看出。</a:t>
            </a:r>
            <a:endParaRPr lang="zh-CN" altLang="en-US" noProof="1"/>
          </a:p>
        </p:txBody>
      </p:sp>
      <p:sp>
        <p:nvSpPr>
          <p:cNvPr id="122885" name="Rectangle 4"/>
          <p:cNvSpPr>
            <a:spLocks noChangeArrowheads="1"/>
          </p:cNvSpPr>
          <p:nvPr/>
        </p:nvSpPr>
        <p:spPr bwMode="auto">
          <a:xfrm>
            <a:off x="1219200" y="2360892"/>
            <a:ext cx="2454518"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b="1">
                <a:solidFill>
                  <a:srgbClr val="000000"/>
                </a:solidFill>
                <a:sym typeface="Times New Roman" pitchFamily="18" charset="0"/>
              </a:rPr>
              <a:t>echo  </a:t>
            </a:r>
            <a:r>
              <a:rPr lang="en-US" altLang="zh-CN">
                <a:solidFill>
                  <a:srgbClr val="000000"/>
                </a:solidFill>
                <a:sym typeface="Times New Roman" pitchFamily="18" charset="0"/>
              </a:rPr>
              <a:t>[-n]  information</a:t>
            </a:r>
            <a:endParaRPr lang="zh-CN" altLang="en-US"/>
          </a:p>
        </p:txBody>
      </p:sp>
      <p:sp>
        <p:nvSpPr>
          <p:cNvPr id="122886" name="Rectangle 5"/>
          <p:cNvSpPr>
            <a:spLocks noChangeArrowheads="1"/>
          </p:cNvSpPr>
          <p:nvPr/>
        </p:nvSpPr>
        <p:spPr bwMode="auto">
          <a:xfrm>
            <a:off x="519223" y="4022588"/>
            <a:ext cx="11451167" cy="1754326"/>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echo </a:t>
            </a:r>
            <a:r>
              <a:rPr lang="en-US" altLang="zh-CN" dirty="0">
                <a:solidFill>
                  <a:srgbClr val="000000"/>
                </a:solidFill>
                <a:sym typeface="Times New Roman" pitchFamily="18" charset="0"/>
              </a:rPr>
              <a:t>  "Hello     everyone."    #</a:t>
            </a:r>
            <a:r>
              <a:rPr lang="zh-CN" altLang="en-US" dirty="0">
                <a:solidFill>
                  <a:srgbClr val="000000"/>
                </a:solidFill>
                <a:sym typeface="Times New Roman" pitchFamily="18" charset="0"/>
              </a:rPr>
              <a:t>输入信息字符串使用引号</a:t>
            </a:r>
          </a:p>
          <a:p>
            <a:pPr eaLnBrk="0" hangingPunct="0"/>
            <a:r>
              <a:rPr lang="en-US" altLang="zh-CN" dirty="0">
                <a:solidFill>
                  <a:srgbClr val="000000"/>
                </a:solidFill>
                <a:sym typeface="Times New Roman" pitchFamily="18" charset="0"/>
              </a:rPr>
              <a:t>Hello     everyone.</a:t>
            </a: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echo </a:t>
            </a:r>
            <a:r>
              <a:rPr lang="en-US" altLang="zh-CN" dirty="0">
                <a:solidFill>
                  <a:srgbClr val="000000"/>
                </a:solidFill>
                <a:sym typeface="Times New Roman" pitchFamily="18" charset="0"/>
              </a:rPr>
              <a:t>  ‘$PATH’    #</a:t>
            </a:r>
            <a:r>
              <a:rPr lang="zh-CN" altLang="zh-CN" dirty="0">
                <a:solidFill>
                  <a:srgbClr val="000000"/>
                </a:solidFill>
                <a:sym typeface="Times New Roman" pitchFamily="18" charset="0"/>
              </a:rPr>
              <a:t>严格的原样输出</a:t>
            </a:r>
          </a:p>
          <a:p>
            <a:pPr eaLnBrk="0" hangingPunct="0"/>
            <a:r>
              <a:rPr lang="en-US" altLang="zh-CN" dirty="0">
                <a:solidFill>
                  <a:srgbClr val="000000"/>
                </a:solidFill>
                <a:sym typeface="Times New Roman" pitchFamily="18" charset="0"/>
              </a:rPr>
              <a:t>$PATH.</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echo </a:t>
            </a:r>
            <a:r>
              <a:rPr lang="en-US" altLang="zh-CN" dirty="0">
                <a:solidFill>
                  <a:srgbClr val="000000"/>
                </a:solidFill>
                <a:sym typeface="Times New Roman" pitchFamily="18" charset="0"/>
              </a:rPr>
              <a:t>   Hello     everyone.         #</a:t>
            </a:r>
            <a:r>
              <a:rPr lang="zh-CN" altLang="en-US" dirty="0">
                <a:solidFill>
                  <a:srgbClr val="000000"/>
                </a:solidFill>
                <a:sym typeface="Times New Roman" pitchFamily="18" charset="0"/>
              </a:rPr>
              <a:t>输入信息字符串不使用引号</a:t>
            </a:r>
          </a:p>
          <a:p>
            <a:pPr eaLnBrk="0" hangingPunct="0"/>
            <a:r>
              <a:rPr lang="en-US" altLang="zh-CN" dirty="0">
                <a:solidFill>
                  <a:srgbClr val="000000"/>
                </a:solidFill>
                <a:sym typeface="Times New Roman" pitchFamily="18" charset="0"/>
              </a:rPr>
              <a:t>Hello everyone.</a:t>
            </a:r>
            <a:endParaRPr lang="zh-CN" altLang="en-US" dirty="0"/>
          </a:p>
        </p:txBody>
      </p:sp>
    </p:spTree>
    <p:extLst>
      <p:ext uri="{BB962C8B-B14F-4D97-AF65-F5344CB8AC3E}">
        <p14:creationId xmlns:p14="http://schemas.microsoft.com/office/powerpoint/2010/main" val="789424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5"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12390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D0D6EC5-B534-4769-984D-C6564730D0E1}" type="slidenum">
              <a:rPr lang="zh-CN" altLang="en-US" sz="1400">
                <a:solidFill>
                  <a:schemeClr val="tx2"/>
                </a:solidFill>
                <a:sym typeface="Arial" pitchFamily="34" charset="0"/>
              </a:rPr>
              <a:pPr eaLnBrk="0" hangingPunct="0"/>
              <a:t>106</a:t>
            </a:fld>
            <a:endParaRPr lang="en-US" altLang="zh-CN" sz="1400">
              <a:solidFill>
                <a:schemeClr val="tx2"/>
              </a:solidFill>
              <a:sym typeface="Arial" pitchFamily="34" charset="0"/>
            </a:endParaRPr>
          </a:p>
        </p:txBody>
      </p:sp>
      <p:sp>
        <p:nvSpPr>
          <p:cNvPr id="123907"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3908" name="Rectangle 3"/>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3200" b="1" dirty="0">
                <a:solidFill>
                  <a:srgbClr val="3333FF"/>
                </a:solidFill>
                <a:latin typeface="Arial Black" pitchFamily="34" charset="0"/>
                <a:sym typeface="Arial Black" pitchFamily="34" charset="0"/>
              </a:rPr>
              <a:t>date</a:t>
            </a:r>
            <a:endParaRPr lang="en-US" altLang="zh-CN" sz="3200" dirty="0">
              <a:solidFill>
                <a:srgbClr val="3333FF"/>
              </a:solidFill>
              <a:latin typeface="Arial Black" pitchFamily="34" charset="0"/>
              <a:sym typeface="Arial Black" pitchFamily="34" charset="0"/>
            </a:endParaRPr>
          </a:p>
          <a:p>
            <a:pPr eaLnBrk="1" hangingPunct="1">
              <a:lnSpc>
                <a:spcPct val="90000"/>
              </a:lnSpc>
            </a:pPr>
            <a:r>
              <a:rPr lang="en-US" altLang="zh-CN" sz="2000" dirty="0"/>
              <a:t>date</a:t>
            </a:r>
            <a:r>
              <a:rPr lang="zh-CN" altLang="en-US" sz="2000" dirty="0"/>
              <a:t>命令用于显示和设置系统日期和时间。</a:t>
            </a:r>
            <a:r>
              <a:rPr lang="en-US" altLang="zh-CN" sz="2000" dirty="0"/>
              <a:t>date</a:t>
            </a:r>
            <a:r>
              <a:rPr lang="zh-CN" altLang="en-US" sz="2000" dirty="0"/>
              <a:t>命令的一般语法格式为：</a:t>
            </a:r>
          </a:p>
          <a:p>
            <a:pPr eaLnBrk="1" hangingPunct="1">
              <a:lnSpc>
                <a:spcPct val="90000"/>
              </a:lnSpc>
            </a:pPr>
            <a:endParaRPr lang="zh-CN" altLang="en-US" sz="2000" dirty="0"/>
          </a:p>
          <a:p>
            <a:pPr eaLnBrk="1" hangingPunct="1">
              <a:lnSpc>
                <a:spcPct val="90000"/>
              </a:lnSpc>
            </a:pPr>
            <a:r>
              <a:rPr lang="zh-CN" altLang="en-US" sz="1800" dirty="0"/>
              <a:t>选项</a:t>
            </a:r>
            <a:r>
              <a:rPr lang="en-US" altLang="zh-CN" sz="1800" dirty="0"/>
              <a:t>-d</a:t>
            </a:r>
            <a:r>
              <a:rPr lang="zh-CN" altLang="en-US" sz="1800" dirty="0"/>
              <a:t>表示按照</a:t>
            </a:r>
            <a:r>
              <a:rPr lang="en-US" altLang="zh-CN" sz="1800" dirty="0" err="1"/>
              <a:t>datestr</a:t>
            </a:r>
            <a:r>
              <a:rPr lang="zh-CN" altLang="en-US" sz="1800" dirty="0"/>
              <a:t>日期显示格式显示日期；选项</a:t>
            </a:r>
            <a:r>
              <a:rPr lang="en-US" altLang="zh-CN" sz="1800" dirty="0"/>
              <a:t>-s</a:t>
            </a:r>
            <a:r>
              <a:rPr lang="zh-CN" altLang="en-US" sz="1800" dirty="0"/>
              <a:t>表示按照</a:t>
            </a:r>
            <a:r>
              <a:rPr lang="en-US" altLang="zh-CN" sz="1800" dirty="0" err="1"/>
              <a:t>datestr</a:t>
            </a:r>
            <a:r>
              <a:rPr lang="zh-CN" altLang="en-US" sz="1800" dirty="0"/>
              <a:t>日期显示格式设置日期；选项</a:t>
            </a:r>
            <a:r>
              <a:rPr lang="en-US" altLang="zh-CN" sz="1800" dirty="0"/>
              <a:t>-u</a:t>
            </a:r>
            <a:r>
              <a:rPr lang="zh-CN" altLang="en-US" sz="1800" dirty="0"/>
              <a:t>用于显示或设置通用时间。单独使用</a:t>
            </a:r>
            <a:r>
              <a:rPr lang="en-US" altLang="zh-CN" sz="1800" dirty="0"/>
              <a:t>date</a:t>
            </a:r>
            <a:r>
              <a:rPr lang="zh-CN" altLang="en-US" sz="1800" dirty="0"/>
              <a:t>命令，用于显示系统时钟中当前日期。时间的格式为：</a:t>
            </a:r>
            <a:r>
              <a:rPr lang="zh-CN" altLang="en-US" sz="1800" dirty="0">
                <a:sym typeface="Arial" pitchFamily="34" charset="0"/>
              </a:rPr>
              <a:t>“</a:t>
            </a:r>
            <a:r>
              <a:rPr lang="en-US" altLang="zh-CN" sz="1800" dirty="0" err="1"/>
              <a:t>hh</a:t>
            </a:r>
            <a:r>
              <a:rPr lang="zh-CN" altLang="en-US" sz="1800" dirty="0"/>
              <a:t>：</a:t>
            </a:r>
            <a:r>
              <a:rPr lang="en-US" altLang="zh-CN" sz="1800" dirty="0"/>
              <a:t>mm</a:t>
            </a:r>
            <a:r>
              <a:rPr lang="zh-CN" altLang="en-US" sz="1800" dirty="0"/>
              <a:t>：</a:t>
            </a:r>
            <a:r>
              <a:rPr lang="en-US" altLang="zh-CN" sz="1800" dirty="0" err="1"/>
              <a:t>ss</a:t>
            </a:r>
            <a:r>
              <a:rPr lang="en-US" altLang="zh-CN" sz="1800" dirty="0">
                <a:sym typeface="Arial" pitchFamily="34" charset="0"/>
              </a:rPr>
              <a:t>”</a:t>
            </a:r>
            <a:r>
              <a:rPr lang="zh-CN" altLang="en-US" sz="1800" dirty="0"/>
              <a:t>，日期格式为：</a:t>
            </a:r>
            <a:r>
              <a:rPr lang="zh-CN" altLang="en-US" sz="1800" dirty="0">
                <a:sym typeface="Arial" pitchFamily="34" charset="0"/>
              </a:rPr>
              <a:t>“</a:t>
            </a:r>
            <a:r>
              <a:rPr lang="en-US" altLang="zh-CN" sz="1800" dirty="0"/>
              <a:t>mm/</a:t>
            </a:r>
            <a:r>
              <a:rPr lang="en-US" altLang="zh-CN" sz="1800" dirty="0" err="1"/>
              <a:t>dd</a:t>
            </a:r>
            <a:r>
              <a:rPr lang="en-US" altLang="zh-CN" sz="1800" dirty="0"/>
              <a:t>/</a:t>
            </a:r>
            <a:r>
              <a:rPr lang="en-US" altLang="zh-CN" sz="1800" dirty="0" err="1"/>
              <a:t>yy</a:t>
            </a:r>
            <a:r>
              <a:rPr lang="en-US" altLang="zh-CN" sz="1800" dirty="0">
                <a:sym typeface="Arial" pitchFamily="34" charset="0"/>
              </a:rPr>
              <a:t>”</a:t>
            </a:r>
            <a:r>
              <a:rPr lang="zh-CN" altLang="en-US" sz="1800" dirty="0"/>
              <a:t>。需要说明的是，设置系统时间，要求有超级用户的权限。一般用户只能使用</a:t>
            </a:r>
            <a:r>
              <a:rPr lang="en-US" altLang="zh-CN" sz="1800" dirty="0"/>
              <a:t>date</a:t>
            </a:r>
            <a:r>
              <a:rPr lang="zh-CN" altLang="en-US" sz="1800" dirty="0"/>
              <a:t>查看当前时间。下面的命令实例首先查看了系统时间，然后使用系统管理员权限设置系统时间。</a:t>
            </a:r>
          </a:p>
          <a:p>
            <a:pPr eaLnBrk="1" hangingPunct="1">
              <a:lnSpc>
                <a:spcPct val="90000"/>
              </a:lnSpc>
              <a:buFont typeface="Wingdings 3" pitchFamily="18" charset="2"/>
              <a:buNone/>
            </a:pPr>
            <a:endParaRPr lang="zh-CN" altLang="en-US" sz="2000" dirty="0"/>
          </a:p>
        </p:txBody>
      </p:sp>
      <p:sp>
        <p:nvSpPr>
          <p:cNvPr id="123909" name="Rectangle 4"/>
          <p:cNvSpPr>
            <a:spLocks noChangeArrowheads="1"/>
          </p:cNvSpPr>
          <p:nvPr/>
        </p:nvSpPr>
        <p:spPr bwMode="auto">
          <a:xfrm>
            <a:off x="912285" y="2349501"/>
            <a:ext cx="8832849"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date  </a:t>
            </a:r>
            <a:r>
              <a:rPr lang="en-US" altLang="zh-CN">
                <a:solidFill>
                  <a:srgbClr val="000000"/>
                </a:solidFill>
                <a:sym typeface="Times New Roman" pitchFamily="18" charset="0"/>
              </a:rPr>
              <a:t>[-d | -s | -u ]  datestr</a:t>
            </a:r>
            <a:endParaRPr lang="zh-CN" altLang="en-US"/>
          </a:p>
        </p:txBody>
      </p:sp>
      <p:sp>
        <p:nvSpPr>
          <p:cNvPr id="123910" name="Rectangle 5"/>
          <p:cNvSpPr>
            <a:spLocks noChangeArrowheads="1"/>
          </p:cNvSpPr>
          <p:nvPr/>
        </p:nvSpPr>
        <p:spPr bwMode="auto">
          <a:xfrm>
            <a:off x="406401" y="4337369"/>
            <a:ext cx="8658139" cy="147732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date            #</a:t>
            </a:r>
            <a:r>
              <a:rPr lang="zh-CN" altLang="en-US">
                <a:solidFill>
                  <a:srgbClr val="000000"/>
                </a:solidFill>
                <a:sym typeface="Times New Roman" pitchFamily="18" charset="0"/>
              </a:rPr>
              <a:t>查看当前时间</a:t>
            </a:r>
          </a:p>
          <a:p>
            <a:pPr eaLnBrk="0" hangingPunct="0"/>
            <a:r>
              <a:rPr lang="en-US" altLang="zh-CN">
                <a:solidFill>
                  <a:srgbClr val="000000"/>
                </a:solidFill>
                <a:sym typeface="Times New Roman" pitchFamily="18" charset="0"/>
              </a:rPr>
              <a:t>2007</a:t>
            </a:r>
            <a:r>
              <a:rPr lang="zh-CN" altLang="en-US">
                <a:solidFill>
                  <a:srgbClr val="000000"/>
                </a:solidFill>
                <a:sym typeface="Times New Roman" pitchFamily="18" charset="0"/>
              </a:rPr>
              <a:t>年 </a:t>
            </a:r>
            <a:r>
              <a:rPr lang="en-US" altLang="zh-CN">
                <a:solidFill>
                  <a:srgbClr val="000000"/>
                </a:solidFill>
                <a:sym typeface="Times New Roman" pitchFamily="18" charset="0"/>
              </a:rPr>
              <a:t>09</a:t>
            </a:r>
            <a:r>
              <a:rPr lang="zh-CN" altLang="en-US">
                <a:solidFill>
                  <a:srgbClr val="000000"/>
                </a:solidFill>
                <a:sym typeface="Times New Roman" pitchFamily="18" charset="0"/>
              </a:rPr>
              <a:t>月 </a:t>
            </a:r>
            <a:r>
              <a:rPr lang="en-US" altLang="zh-CN">
                <a:solidFill>
                  <a:srgbClr val="000000"/>
                </a:solidFill>
                <a:sym typeface="Times New Roman" pitchFamily="18" charset="0"/>
              </a:rPr>
              <a:t>16</a:t>
            </a:r>
            <a:r>
              <a:rPr lang="zh-CN" altLang="en-US">
                <a:solidFill>
                  <a:srgbClr val="000000"/>
                </a:solidFill>
                <a:sym typeface="Times New Roman" pitchFamily="18" charset="0"/>
              </a:rPr>
              <a:t>日 星期日 </a:t>
            </a:r>
            <a:r>
              <a:rPr lang="en-US" altLang="zh-CN">
                <a:solidFill>
                  <a:srgbClr val="000000"/>
                </a:solidFill>
                <a:sym typeface="Times New Roman" pitchFamily="18" charset="0"/>
              </a:rPr>
              <a:t>18:44:45 CST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date  </a:t>
            </a:r>
            <a:r>
              <a:rPr lang="en-US" altLang="zh-CN">
                <a:solidFill>
                  <a:srgbClr val="000000"/>
                </a:solidFill>
                <a:sym typeface="Times New Roman" pitchFamily="18" charset="0"/>
              </a:rPr>
              <a:t>-</a:t>
            </a:r>
            <a:r>
              <a:rPr lang="en-US" altLang="zh-CN" b="1">
                <a:solidFill>
                  <a:srgbClr val="000000"/>
                </a:solidFill>
                <a:sym typeface="Times New Roman" pitchFamily="18" charset="0"/>
              </a:rPr>
              <a:t>s </a:t>
            </a:r>
            <a:r>
              <a:rPr lang="en-US" altLang="zh-CN">
                <a:solidFill>
                  <a:srgbClr val="000000"/>
                </a:solidFill>
                <a:sym typeface="Times New Roman" pitchFamily="18" charset="0"/>
              </a:rPr>
              <a:t> 1:19:18   #</a:t>
            </a:r>
            <a:r>
              <a:rPr lang="zh-CN" altLang="en-US">
                <a:solidFill>
                  <a:srgbClr val="000000"/>
                </a:solidFill>
                <a:sym typeface="Times New Roman" pitchFamily="18" charset="0"/>
              </a:rPr>
              <a:t>设置新时间，需要系统管理员权限</a:t>
            </a:r>
          </a:p>
          <a:p>
            <a:pPr eaLnBrk="0" hangingPunct="0"/>
            <a:r>
              <a:rPr lang="en-US" altLang="zh-CN">
                <a:solidFill>
                  <a:srgbClr val="000000"/>
                </a:solidFill>
                <a:sym typeface="Times New Roman" pitchFamily="18" charset="0"/>
              </a:rPr>
              <a:t>Password:</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2007</a:t>
            </a:r>
            <a:r>
              <a:rPr lang="zh-CN" altLang="en-US">
                <a:solidFill>
                  <a:srgbClr val="000000"/>
                </a:solidFill>
                <a:sym typeface="Times New Roman" pitchFamily="18" charset="0"/>
              </a:rPr>
              <a:t>年 </a:t>
            </a:r>
            <a:r>
              <a:rPr lang="en-US" altLang="zh-CN">
                <a:solidFill>
                  <a:srgbClr val="000000"/>
                </a:solidFill>
                <a:sym typeface="Times New Roman" pitchFamily="18" charset="0"/>
              </a:rPr>
              <a:t>09</a:t>
            </a:r>
            <a:r>
              <a:rPr lang="zh-CN" altLang="en-US">
                <a:solidFill>
                  <a:srgbClr val="000000"/>
                </a:solidFill>
                <a:sym typeface="Times New Roman" pitchFamily="18" charset="0"/>
              </a:rPr>
              <a:t>月 </a:t>
            </a:r>
            <a:r>
              <a:rPr lang="en-US" altLang="zh-CN">
                <a:solidFill>
                  <a:srgbClr val="000000"/>
                </a:solidFill>
                <a:sym typeface="Times New Roman" pitchFamily="18" charset="0"/>
              </a:rPr>
              <a:t>16</a:t>
            </a:r>
            <a:r>
              <a:rPr lang="zh-CN" altLang="en-US">
                <a:solidFill>
                  <a:srgbClr val="000000"/>
                </a:solidFill>
                <a:sym typeface="Times New Roman" pitchFamily="18" charset="0"/>
              </a:rPr>
              <a:t>日 星期日 </a:t>
            </a:r>
            <a:r>
              <a:rPr lang="en-US" altLang="zh-CN">
                <a:solidFill>
                  <a:srgbClr val="000000"/>
                </a:solidFill>
                <a:sym typeface="Times New Roman" pitchFamily="18" charset="0"/>
              </a:rPr>
              <a:t>01:19:18 CST</a:t>
            </a:r>
            <a:endParaRPr lang="zh-CN" altLang="en-US"/>
          </a:p>
        </p:txBody>
      </p:sp>
    </p:spTree>
    <p:extLst>
      <p:ext uri="{BB962C8B-B14F-4D97-AF65-F5344CB8AC3E}">
        <p14:creationId xmlns:p14="http://schemas.microsoft.com/office/powerpoint/2010/main" val="3140995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4932"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3200" dirty="0">
                <a:solidFill>
                  <a:srgbClr val="3333FF"/>
                </a:solidFill>
                <a:latin typeface="Arial Black" pitchFamily="34" charset="0"/>
                <a:sym typeface="Arial Black" pitchFamily="34" charset="0"/>
              </a:rPr>
              <a:t>clear</a:t>
            </a:r>
            <a:endParaRPr lang="zh-CN" altLang="en-US" sz="3200" dirty="0">
              <a:solidFill>
                <a:srgbClr val="3333FF"/>
              </a:solidFill>
              <a:latin typeface="Arial Black" pitchFamily="34" charset="0"/>
              <a:sym typeface="Arial Black" pitchFamily="34" charset="0"/>
            </a:endParaRPr>
          </a:p>
          <a:p>
            <a:pPr eaLnBrk="1" hangingPunct="1"/>
            <a:r>
              <a:rPr lang="en-US" altLang="zh-CN" sz="2400" dirty="0"/>
              <a:t>clear</a:t>
            </a:r>
            <a:r>
              <a:rPr lang="zh-CN" altLang="en-US" sz="2400" dirty="0"/>
              <a:t>命令用于清除屏幕上的信息。清屏后，</a:t>
            </a:r>
            <a:r>
              <a:rPr lang="en-US" altLang="zh-CN" sz="2400" dirty="0"/>
              <a:t>Shell</a:t>
            </a:r>
            <a:r>
              <a:rPr lang="zh-CN" altLang="en-US" sz="2400" dirty="0"/>
              <a:t>命令提示符移动到屏幕左上角。</a:t>
            </a:r>
            <a:r>
              <a:rPr lang="en-US" altLang="zh-CN" sz="2400" dirty="0"/>
              <a:t>clear</a:t>
            </a:r>
            <a:r>
              <a:rPr lang="zh-CN" altLang="en-US" sz="2400" dirty="0"/>
              <a:t>命令的一般语法格式为：</a:t>
            </a:r>
          </a:p>
          <a:p>
            <a:pPr eaLnBrk="1" hangingPunct="1"/>
            <a:endParaRPr lang="zh-CN" altLang="en-US" sz="2400" b="1" dirty="0"/>
          </a:p>
          <a:p>
            <a:pPr eaLnBrk="1" hangingPunct="1"/>
            <a:r>
              <a:rPr lang="zh-CN" altLang="en-US" sz="2400" dirty="0"/>
              <a:t>由于</a:t>
            </a:r>
            <a:r>
              <a:rPr lang="en-US" altLang="zh-CN" sz="2400" dirty="0"/>
              <a:t>Shell</a:t>
            </a:r>
            <a:r>
              <a:rPr lang="zh-CN" altLang="en-US" sz="2400" dirty="0"/>
              <a:t>命令是逐行执行，执行结果也将随即显示。因此，用户在使用命令终端窗口时，终端窗口会很快就会被字符占满。</a:t>
            </a:r>
            <a:r>
              <a:rPr lang="en-US" altLang="zh-CN" sz="2400" dirty="0"/>
              <a:t>clear</a:t>
            </a:r>
            <a:r>
              <a:rPr lang="zh-CN" altLang="en-US" sz="2400" dirty="0"/>
              <a:t>可以帮助清理一下窗口中杂乱的字符显示。</a:t>
            </a:r>
            <a:endParaRPr lang="zh-CN" altLang="en-US" dirty="0"/>
          </a:p>
        </p:txBody>
      </p:sp>
      <p:sp>
        <p:nvSpPr>
          <p:cNvPr id="124933" name="Rectangle 4"/>
          <p:cNvSpPr>
            <a:spLocks noChangeArrowheads="1"/>
          </p:cNvSpPr>
          <p:nvPr/>
        </p:nvSpPr>
        <p:spPr bwMode="auto">
          <a:xfrm>
            <a:off x="1016000" y="2590801"/>
            <a:ext cx="96012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clear</a:t>
            </a:r>
            <a:endParaRPr lang="zh-CN" altLang="en-US"/>
          </a:p>
        </p:txBody>
      </p:sp>
    </p:spTree>
    <p:extLst>
      <p:ext uri="{BB962C8B-B14F-4D97-AF65-F5344CB8AC3E}">
        <p14:creationId xmlns:p14="http://schemas.microsoft.com/office/powerpoint/2010/main" val="22258456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5956" name="Rectangle 3"/>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3200" b="1">
                <a:solidFill>
                  <a:srgbClr val="3333FF"/>
                </a:solidFill>
                <a:latin typeface="Arial Black" pitchFamily="34" charset="0"/>
                <a:sym typeface="Arial Black" pitchFamily="34" charset="0"/>
              </a:rPr>
              <a:t>df</a:t>
            </a:r>
            <a:endParaRPr lang="en-US" altLang="zh-CN" sz="3200">
              <a:solidFill>
                <a:srgbClr val="3333FF"/>
              </a:solidFill>
              <a:latin typeface="Arial Black" pitchFamily="34" charset="0"/>
              <a:sym typeface="Arial Black" pitchFamily="34" charset="0"/>
            </a:endParaRPr>
          </a:p>
          <a:p>
            <a:pPr eaLnBrk="1" hangingPunct="1">
              <a:lnSpc>
                <a:spcPct val="90000"/>
              </a:lnSpc>
            </a:pPr>
            <a:r>
              <a:rPr lang="en-US" altLang="zh-CN" sz="2000"/>
              <a:t>df</a:t>
            </a:r>
            <a:r>
              <a:rPr lang="zh-CN" altLang="en-US" sz="2000"/>
              <a:t>命令用于查看磁盘空间的使用情况。查看磁盘空间是用户应当经常做的事情，因为谁也不希望看到根或</a:t>
            </a:r>
            <a:r>
              <a:rPr lang="en-US" altLang="zh-CN" sz="2000"/>
              <a:t>/var</a:t>
            </a:r>
            <a:r>
              <a:rPr lang="zh-CN" altLang="en-US" sz="2000"/>
              <a:t>分区在不经意间填满，以便及时清理。</a:t>
            </a:r>
            <a:r>
              <a:rPr lang="en-US" altLang="zh-CN" sz="2000"/>
              <a:t>df</a:t>
            </a:r>
            <a:r>
              <a:rPr lang="zh-CN" altLang="en-US" sz="2000"/>
              <a:t>命令的一般格式为：</a:t>
            </a:r>
          </a:p>
          <a:p>
            <a:pPr eaLnBrk="1" hangingPunct="1">
              <a:lnSpc>
                <a:spcPct val="90000"/>
              </a:lnSpc>
            </a:pPr>
            <a:endParaRPr lang="zh-CN" altLang="en-US" sz="2000"/>
          </a:p>
          <a:p>
            <a:pPr eaLnBrk="1" hangingPunct="1">
              <a:lnSpc>
                <a:spcPct val="90000"/>
              </a:lnSpc>
            </a:pPr>
            <a:r>
              <a:rPr lang="zh-CN" altLang="en-US" sz="2000"/>
              <a:t>其中，参数</a:t>
            </a:r>
            <a:r>
              <a:rPr lang="en-US" altLang="zh-CN" sz="2000"/>
              <a:t>Filesystem</a:t>
            </a:r>
            <a:r>
              <a:rPr lang="zh-CN" altLang="en-US" sz="2000"/>
              <a:t>表示物理文件系统。各选项的含义如表所示。</a:t>
            </a:r>
            <a:endParaRPr lang="zh-CN" altLang="en-US"/>
          </a:p>
        </p:txBody>
      </p:sp>
      <p:sp>
        <p:nvSpPr>
          <p:cNvPr id="125957" name="Rectangle 4"/>
          <p:cNvSpPr>
            <a:spLocks noChangeArrowheads="1"/>
          </p:cNvSpPr>
          <p:nvPr/>
        </p:nvSpPr>
        <p:spPr bwMode="auto">
          <a:xfrm>
            <a:off x="812800" y="3505201"/>
            <a:ext cx="53848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df  [-a | -T | -h | -k ]  Filesystem</a:t>
            </a:r>
            <a:endParaRPr lang="zh-CN" altLang="en-US"/>
          </a:p>
        </p:txBody>
      </p:sp>
      <p:graphicFrame>
        <p:nvGraphicFramePr>
          <p:cNvPr id="125959" name="表格 125958"/>
          <p:cNvGraphicFramePr/>
          <p:nvPr>
            <p:extLst>
              <p:ext uri="{D42A27DB-BD31-4B8C-83A1-F6EECF244321}">
                <p14:modId xmlns:p14="http://schemas.microsoft.com/office/powerpoint/2010/main" val="3451385993"/>
              </p:ext>
            </p:extLst>
          </p:nvPr>
        </p:nvGraphicFramePr>
        <p:xfrm>
          <a:off x="6312024" y="2924944"/>
          <a:ext cx="5384800" cy="3221038"/>
        </p:xfrm>
        <a:graphic>
          <a:graphicData uri="http://schemas.openxmlformats.org/drawingml/2006/table">
            <a:tbl>
              <a:tblPr/>
              <a:tblGrid>
                <a:gridCol w="1242484">
                  <a:extLst>
                    <a:ext uri="{9D8B030D-6E8A-4147-A177-3AD203B41FA5}">
                      <a16:colId xmlns:a16="http://schemas.microsoft.com/office/drawing/2014/main" val="20000"/>
                    </a:ext>
                  </a:extLst>
                </a:gridCol>
                <a:gridCol w="4142316">
                  <a:extLst>
                    <a:ext uri="{9D8B030D-6E8A-4147-A177-3AD203B41FA5}">
                      <a16:colId xmlns:a16="http://schemas.microsoft.com/office/drawing/2014/main" val="20001"/>
                    </a:ext>
                  </a:extLst>
                </a:gridCol>
              </a:tblGrid>
              <a:tr h="3381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选项</a:t>
                      </a:r>
                    </a:p>
                  </a:txBody>
                  <a:tcPr marL="0" marR="120000" marT="46800" marB="468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含义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02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-a</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显示所有物理文件系统的使用情况，包括虚拟文件系统，如</a:t>
                      </a:r>
                      <a:r>
                        <a:rPr lang="en-US" altLang="x-none" sz="1600" dirty="0">
                          <a:latin typeface="Times New Roman" pitchFamily="18" charset="0"/>
                          <a:sym typeface="Times New Roman" pitchFamily="18" charset="0"/>
                        </a:rPr>
                        <a:t>/proc</a:t>
                      </a:r>
                      <a:r>
                        <a:rPr lang="zh-CN" altLang="en-US" sz="1600" dirty="0">
                          <a:latin typeface="Times New Roman" pitchFamily="18" charset="0"/>
                          <a:sym typeface="Times New Roman" pitchFamily="18" charset="0"/>
                        </a:rPr>
                        <a:t>、</a:t>
                      </a:r>
                      <a:r>
                        <a:rPr lang="en-US" altLang="x-none" sz="1600" dirty="0">
                          <a:latin typeface="Times New Roman" pitchFamily="18" charset="0"/>
                          <a:sym typeface="Times New Roman" pitchFamily="18" charset="0"/>
                        </a:rPr>
                        <a:t>/sys</a:t>
                      </a:r>
                      <a:r>
                        <a:rPr lang="zh-CN" altLang="en-US" sz="1600" dirty="0">
                          <a:latin typeface="Times New Roman" pitchFamily="18" charset="0"/>
                          <a:sym typeface="Times New Roman" pitchFamily="18" charset="0"/>
                        </a:rPr>
                        <a:t>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0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显示物理文件系统的文件格式类型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7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-h</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物理文件系统大小按兆字节为单位显示</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-k</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物理文件系统大小按千字节为单位显示</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95361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9"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26980" name="Rectangle 3"/>
          <p:cNvSpPr>
            <a:spLocks noGrp="1" noChangeArrowheads="1"/>
          </p:cNvSpPr>
          <p:nvPr>
            <p:ph idx="1"/>
          </p:nvPr>
        </p:nvSpPr>
        <p:spPr>
          <a:prstGeom prst="rect">
            <a:avLst/>
          </a:prstGeom>
        </p:spPr>
        <p:txBody>
          <a:bodyPr/>
          <a:lstStyle/>
          <a:p>
            <a:pPr eaLnBrk="1" hangingPunct="1"/>
            <a:r>
              <a:rPr lang="zh-CN" altLang="en-US" sz="1800"/>
              <a:t>从以下命令的执行结果可以看到，这台计算机只有一块硬盘（</a:t>
            </a:r>
            <a:r>
              <a:rPr lang="en-US" altLang="zh-CN" sz="1800"/>
              <a:t>/dev/sda1</a:t>
            </a:r>
            <a:r>
              <a:rPr lang="zh-CN" altLang="en-US" sz="1800"/>
              <a:t>），文件格式类型为</a:t>
            </a:r>
            <a:r>
              <a:rPr lang="en-US" altLang="zh-CN" sz="1800"/>
              <a:t>Ext3</a:t>
            </a:r>
            <a:r>
              <a:rPr lang="zh-CN" altLang="en-US" sz="1800"/>
              <a:t>，已经使用</a:t>
            </a:r>
            <a:r>
              <a:rPr lang="en-US" altLang="zh-CN" sz="1800"/>
              <a:t>36%</a:t>
            </a:r>
            <a:r>
              <a:rPr lang="zh-CN" altLang="en-US" sz="1800"/>
              <a:t>的存储空间。同时，可以发现计算机上还安装了</a:t>
            </a:r>
            <a:r>
              <a:rPr lang="en-US" altLang="zh-CN" sz="1800"/>
              <a:t>CD-ROM</a:t>
            </a:r>
            <a:r>
              <a:rPr lang="zh-CN" altLang="en-US" sz="1800"/>
              <a:t>（</a:t>
            </a:r>
            <a:r>
              <a:rPr lang="en-US" altLang="zh-CN" sz="1800"/>
              <a:t>/dev/hdc</a:t>
            </a:r>
            <a:r>
              <a:rPr lang="zh-CN" altLang="en-US" sz="1800"/>
              <a:t>）、</a:t>
            </a:r>
            <a:r>
              <a:rPr lang="en-US" altLang="zh-CN" sz="1800"/>
              <a:t>USB</a:t>
            </a:r>
            <a:r>
              <a:rPr lang="zh-CN" altLang="en-US" sz="1800"/>
              <a:t>存储器（</a:t>
            </a:r>
            <a:r>
              <a:rPr lang="en-US" altLang="zh-CN" sz="1800"/>
              <a:t>/dev/sdb1</a:t>
            </a:r>
            <a:r>
              <a:rPr lang="zh-CN" altLang="en-US" sz="1800"/>
              <a:t>）。其他分区均为专用的虚拟文件系统，例如</a:t>
            </a:r>
            <a:r>
              <a:rPr lang="en-US" altLang="zh-CN" sz="1800"/>
              <a:t>/proc</a:t>
            </a:r>
            <a:r>
              <a:rPr lang="zh-CN" altLang="en-US" sz="1800"/>
              <a:t>、</a:t>
            </a:r>
            <a:r>
              <a:rPr lang="en-US" altLang="zh-CN" sz="1800"/>
              <a:t>/dev/shm</a:t>
            </a:r>
            <a:r>
              <a:rPr lang="zh-CN" altLang="en-US" sz="1800"/>
              <a:t>等。</a:t>
            </a:r>
            <a:endParaRPr lang="zh-CN" altLang="en-US"/>
          </a:p>
        </p:txBody>
      </p:sp>
      <p:sp>
        <p:nvSpPr>
          <p:cNvPr id="126981" name="Rectangle 4"/>
          <p:cNvSpPr>
            <a:spLocks noChangeArrowheads="1"/>
          </p:cNvSpPr>
          <p:nvPr/>
        </p:nvSpPr>
        <p:spPr bwMode="auto">
          <a:xfrm>
            <a:off x="1127448" y="2780928"/>
            <a:ext cx="8618065" cy="280076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df</a:t>
            </a:r>
            <a:r>
              <a:rPr lang="en-US" altLang="zh-CN" sz="1600" dirty="0">
                <a:solidFill>
                  <a:srgbClr val="000000"/>
                </a:solidFill>
                <a:sym typeface="Times New Roman" pitchFamily="18" charset="0"/>
              </a:rPr>
              <a:t> –T</a:t>
            </a:r>
            <a:endParaRPr lang="zh-CN" altLang="en-US" sz="1600" dirty="0">
              <a:solidFill>
                <a:srgbClr val="000000"/>
              </a:solidFill>
              <a:sym typeface="Times New Roman" pitchFamily="18" charset="0"/>
            </a:endParaRPr>
          </a:p>
          <a:p>
            <a:pPr eaLnBrk="0" hangingPunct="0"/>
            <a:r>
              <a:rPr lang="zh-CN" altLang="en-US" sz="1600" dirty="0">
                <a:solidFill>
                  <a:srgbClr val="000000"/>
                </a:solidFill>
                <a:sym typeface="Times New Roman" pitchFamily="18" charset="0"/>
              </a:rPr>
              <a:t>文件系统    </a:t>
            </a:r>
            <a:r>
              <a:rPr lang="en-US" altLang="zh-CN" sz="1600" dirty="0">
                <a:solidFill>
                  <a:srgbClr val="000000"/>
                </a:solidFill>
                <a:sym typeface="Times New Roman" pitchFamily="18" charset="0"/>
              </a:rPr>
              <a:t>1K-</a:t>
            </a:r>
            <a:r>
              <a:rPr lang="zh-CN" altLang="en-US" sz="1600" dirty="0">
                <a:solidFill>
                  <a:srgbClr val="000000"/>
                </a:solidFill>
                <a:sym typeface="Times New Roman" pitchFamily="18" charset="0"/>
              </a:rPr>
              <a:t>块    已用        可用    已用</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挂载点</a:t>
            </a:r>
          </a:p>
          <a:p>
            <a:pPr eaLnBrk="0" hangingPunct="0"/>
            <a:r>
              <a:rPr lang="en-US" altLang="zh-CN" sz="1600" dirty="0">
                <a:solidFill>
                  <a:srgbClr val="000000"/>
                </a:solidFill>
                <a:sym typeface="Times New Roman" pitchFamily="18" charset="0"/>
              </a:rPr>
              <a:t>/dev/sda1    ext3     7850996  2664868   4787316   36%    /</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varrun</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tmpfs</a:t>
            </a:r>
            <a:r>
              <a:rPr lang="en-US" altLang="zh-CN" sz="1600" dirty="0">
                <a:solidFill>
                  <a:srgbClr val="000000"/>
                </a:solidFill>
                <a:sym typeface="Times New Roman" pitchFamily="18" charset="0"/>
              </a:rPr>
              <a:t>     255960       104     255856    1%     /</a:t>
            </a:r>
            <a:r>
              <a:rPr lang="en-US" altLang="zh-CN" sz="1600" dirty="0" err="1">
                <a:solidFill>
                  <a:srgbClr val="000000"/>
                </a:solidFill>
                <a:sym typeface="Times New Roman" pitchFamily="18" charset="0"/>
              </a:rPr>
              <a:t>var</a:t>
            </a:r>
            <a:r>
              <a:rPr lang="en-US" altLang="zh-CN" sz="1600" dirty="0">
                <a:solidFill>
                  <a:srgbClr val="000000"/>
                </a:solidFill>
                <a:sym typeface="Times New Roman" pitchFamily="18" charset="0"/>
              </a:rPr>
              <a:t>/run</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varlock</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tmpfs</a:t>
            </a:r>
            <a:r>
              <a:rPr lang="en-US" altLang="zh-CN" sz="1600" dirty="0">
                <a:solidFill>
                  <a:srgbClr val="000000"/>
                </a:solidFill>
                <a:sym typeface="Times New Roman" pitchFamily="18" charset="0"/>
              </a:rPr>
              <a:t>    255960         0     255960     0%     /</a:t>
            </a:r>
            <a:r>
              <a:rPr lang="en-US" altLang="zh-CN" sz="1600" dirty="0" err="1">
                <a:solidFill>
                  <a:srgbClr val="000000"/>
                </a:solidFill>
                <a:sym typeface="Times New Roman" pitchFamily="18" charset="0"/>
              </a:rPr>
              <a:t>var</a:t>
            </a:r>
            <a:r>
              <a:rPr lang="en-US" altLang="zh-CN" sz="1600" dirty="0">
                <a:solidFill>
                  <a:srgbClr val="000000"/>
                </a:solidFill>
                <a:sym typeface="Times New Roman" pitchFamily="18" charset="0"/>
              </a:rPr>
              <a:t>/lock</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procbususb</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usbfs</a:t>
            </a:r>
            <a:r>
              <a:rPr lang="en-US" altLang="zh-CN" sz="1600" dirty="0">
                <a:solidFill>
                  <a:srgbClr val="000000"/>
                </a:solidFill>
                <a:sym typeface="Times New Roman" pitchFamily="18" charset="0"/>
              </a:rPr>
              <a:t>    255960       84      255876    1%     /proc/bus/</a:t>
            </a:r>
            <a:r>
              <a:rPr lang="en-US" altLang="zh-CN" sz="1600" dirty="0" err="1">
                <a:solidFill>
                  <a:srgbClr val="000000"/>
                </a:solidFill>
                <a:sym typeface="Times New Roman" pitchFamily="18" charset="0"/>
              </a:rPr>
              <a:t>usb</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udev</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tmpfs</a:t>
            </a:r>
            <a:r>
              <a:rPr lang="en-US" altLang="zh-CN" sz="1600" dirty="0">
                <a:solidFill>
                  <a:srgbClr val="000000"/>
                </a:solidFill>
                <a:sym typeface="Times New Roman" pitchFamily="18" charset="0"/>
              </a:rPr>
              <a:t>    255960       84      255876    1%     /dev</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devshm</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tmpfs</a:t>
            </a:r>
            <a:r>
              <a:rPr lang="en-US" altLang="zh-CN" sz="1600" dirty="0">
                <a:solidFill>
                  <a:srgbClr val="000000"/>
                </a:solidFill>
                <a:sym typeface="Times New Roman" pitchFamily="18" charset="0"/>
              </a:rPr>
              <a:t>   255960        0      255960     0%     /dev/</a:t>
            </a:r>
            <a:r>
              <a:rPr lang="en-US" altLang="zh-CN" sz="1600" dirty="0" err="1">
                <a:solidFill>
                  <a:srgbClr val="000000"/>
                </a:solidFill>
                <a:sym typeface="Times New Roman" pitchFamily="18" charset="0"/>
              </a:rPr>
              <a:t>shm</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lrm</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tmpfs</a:t>
            </a:r>
            <a:r>
              <a:rPr lang="en-US" altLang="zh-CN" sz="1600" dirty="0">
                <a:solidFill>
                  <a:srgbClr val="000000"/>
                </a:solidFill>
                <a:sym typeface="Times New Roman" pitchFamily="18" charset="0"/>
              </a:rPr>
              <a:t>    255960   33788      222172    14%     /lib/modules/2.6.20-16-generic/volatile</a:t>
            </a:r>
            <a:endParaRPr lang="zh-CN" altLang="en-US" sz="1600" dirty="0">
              <a:solidFill>
                <a:srgbClr val="000000"/>
              </a:solidFill>
              <a:sym typeface="Times New Roman" pitchFamily="18" charset="0"/>
            </a:endParaRPr>
          </a:p>
          <a:p>
            <a:pPr eaLnBrk="0" hangingPunct="0"/>
            <a:r>
              <a:rPr lang="en-US" altLang="zh-CN" sz="1600" dirty="0">
                <a:solidFill>
                  <a:srgbClr val="000000"/>
                </a:solidFill>
                <a:sym typeface="Times New Roman" pitchFamily="18" charset="0"/>
              </a:rPr>
              <a:t>/dev/</a:t>
            </a:r>
            <a:r>
              <a:rPr lang="en-US" altLang="zh-CN" sz="1600" dirty="0" err="1">
                <a:solidFill>
                  <a:srgbClr val="000000"/>
                </a:solidFill>
                <a:sym typeface="Times New Roman" pitchFamily="18" charset="0"/>
              </a:rPr>
              <a:t>hdc</a:t>
            </a:r>
            <a:r>
              <a:rPr lang="en-US" altLang="zh-CN" sz="1600" dirty="0">
                <a:solidFill>
                  <a:srgbClr val="000000"/>
                </a:solidFill>
                <a:sym typeface="Times New Roman" pitchFamily="18" charset="0"/>
              </a:rPr>
              <a:t>    iso9660   712946   712946          0    100%    /media/cdrom0</a:t>
            </a:r>
            <a:endParaRPr lang="zh-CN" altLang="en-US" sz="1600" dirty="0">
              <a:solidFill>
                <a:srgbClr val="000000"/>
              </a:solidFill>
              <a:sym typeface="Times New Roman" pitchFamily="18" charset="0"/>
            </a:endParaRPr>
          </a:p>
          <a:p>
            <a:pPr eaLnBrk="0" hangingPunct="0"/>
            <a:r>
              <a:rPr lang="en-US" altLang="zh-CN" sz="1600" dirty="0">
                <a:solidFill>
                  <a:srgbClr val="000000"/>
                </a:solidFill>
                <a:sym typeface="Times New Roman" pitchFamily="18" charset="0"/>
              </a:rPr>
              <a:t>/dev/sdb1     </a:t>
            </a:r>
            <a:r>
              <a:rPr lang="en-US" altLang="zh-CN" sz="1600" dirty="0" err="1">
                <a:solidFill>
                  <a:srgbClr val="000000"/>
                </a:solidFill>
                <a:sym typeface="Times New Roman" pitchFamily="18" charset="0"/>
              </a:rPr>
              <a:t>vfat</a:t>
            </a:r>
            <a:r>
              <a:rPr lang="en-US" altLang="zh-CN" sz="1600" dirty="0">
                <a:solidFill>
                  <a:srgbClr val="000000"/>
                </a:solidFill>
                <a:sym typeface="Times New Roman" pitchFamily="18" charset="0"/>
              </a:rPr>
              <a:t>    249582    211602     37980     85%     /media/disk</a:t>
            </a:r>
            <a:endParaRPr lang="zh-CN" altLang="en-US" dirty="0"/>
          </a:p>
        </p:txBody>
      </p:sp>
    </p:spTree>
    <p:extLst>
      <p:ext uri="{BB962C8B-B14F-4D97-AF65-F5344CB8AC3E}">
        <p14:creationId xmlns:p14="http://schemas.microsoft.com/office/powerpoint/2010/main" val="75301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algn="ctr" eaLnBrk="1" hangingPunct="1"/>
            <a:r>
              <a:rPr lang="en-US" altLang="zh-CN" dirty="0"/>
              <a:t>Linux</a:t>
            </a:r>
            <a:r>
              <a:rPr lang="zh-CN" altLang="en-US" dirty="0"/>
              <a:t>的庞大市场</a:t>
            </a:r>
          </a:p>
        </p:txBody>
      </p:sp>
      <p:pic>
        <p:nvPicPr>
          <p:cNvPr id="245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628800"/>
            <a:ext cx="104648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93712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4" name="Rectangle 3"/>
          <p:cNvSpPr>
            <a:spLocks noGrp="1" noChangeArrowheads="1"/>
          </p:cNvSpPr>
          <p:nvPr>
            <p:ph type="title"/>
          </p:nvPr>
        </p:nvSpPr>
        <p:spPr/>
        <p:txBody>
          <a:bodyPr/>
          <a:lstStyle/>
          <a:p>
            <a:pPr algn="ctr" eaLnBrk="1" hangingPunct="1"/>
            <a:r>
              <a:rPr lang="zh-CN" altLang="en-US" dirty="0">
                <a:latin typeface="华文中宋" pitchFamily="2" charset="-122"/>
                <a:sym typeface="华文中宋" pitchFamily="2" charset="-122"/>
              </a:rPr>
              <a:t>查看文件系统信息</a:t>
            </a:r>
            <a:endParaRPr lang="zh-CN" altLang="en-US" dirty="0"/>
          </a:p>
        </p:txBody>
      </p:sp>
      <p:sp>
        <p:nvSpPr>
          <p:cNvPr id="128003" name="Rectangle 2"/>
          <p:cNvSpPr>
            <a:spLocks noGrp="1" noChangeArrowheads="1"/>
          </p:cNvSpPr>
          <p:nvPr>
            <p:ph idx="1"/>
          </p:nvPr>
        </p:nvSpPr>
        <p:spPr>
          <a:prstGeom prst="rect">
            <a:avLst/>
          </a:prstGeom>
        </p:spPr>
        <p:txBody>
          <a:bodyPr/>
          <a:lstStyle/>
          <a:p>
            <a:pPr eaLnBrk="1" hangingPunct="1">
              <a:lnSpc>
                <a:spcPct val="95000"/>
              </a:lnSpc>
            </a:pPr>
            <a:r>
              <a:rPr lang="en-US" altLang="zh-CN" b="1">
                <a:latin typeface="华文中宋" pitchFamily="2" charset="-122"/>
                <a:sym typeface="华文中宋" pitchFamily="2" charset="-122"/>
              </a:rPr>
              <a:t> df </a:t>
            </a:r>
            <a:r>
              <a:rPr lang="zh-CN" altLang="en-US" b="1">
                <a:latin typeface="华文中宋" pitchFamily="2" charset="-122"/>
                <a:sym typeface="华文中宋" pitchFamily="2" charset="-122"/>
              </a:rPr>
              <a:t>命令</a:t>
            </a:r>
          </a:p>
          <a:p>
            <a:pPr eaLnBrk="1" hangingPunct="1">
              <a:lnSpc>
                <a:spcPct val="95000"/>
              </a:lnSpc>
              <a:buFont typeface="Wingdings 3" pitchFamily="18" charset="2"/>
              <a:buNone/>
            </a:pPr>
            <a:r>
              <a:rPr lang="zh-CN" altLang="en-US" sz="2000" b="1">
                <a:latin typeface="华文中宋" pitchFamily="2" charset="-122"/>
                <a:sym typeface="华文中宋" pitchFamily="2" charset="-122"/>
              </a:rPr>
              <a:t>	常用参数：</a:t>
            </a:r>
          </a:p>
          <a:p>
            <a:pPr lvl="1" eaLnBrk="1" hangingPunct="1">
              <a:lnSpc>
                <a:spcPct val="95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-a </a:t>
            </a:r>
            <a:r>
              <a:rPr lang="zh-CN" altLang="en-US" sz="2000">
                <a:latin typeface="华文中宋" pitchFamily="2" charset="-122"/>
                <a:sym typeface="华文中宋" pitchFamily="2" charset="-122"/>
              </a:rPr>
              <a:t>：列出所有文件系统</a:t>
            </a:r>
            <a:endParaRPr lang="en-US" altLang="zh-CN" sz="2000">
              <a:latin typeface="华文中宋" pitchFamily="2" charset="-122"/>
              <a:sym typeface="华文中宋" pitchFamily="2" charset="-122"/>
            </a:endParaRPr>
          </a:p>
          <a:p>
            <a:pPr lvl="1" eaLnBrk="1" hangingPunct="1">
              <a:lnSpc>
                <a:spcPct val="95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-k </a:t>
            </a:r>
            <a:r>
              <a:rPr lang="zh-CN" altLang="en-US" sz="2000">
                <a:latin typeface="华文中宋" pitchFamily="2" charset="-122"/>
                <a:sym typeface="华文中宋" pitchFamily="2" charset="-122"/>
              </a:rPr>
              <a:t>：列出磁盘的分配情况（</a:t>
            </a:r>
            <a:r>
              <a:rPr lang="en-US" altLang="zh-CN" sz="2000">
                <a:latin typeface="华文中宋" pitchFamily="2" charset="-122"/>
                <a:sym typeface="华文中宋" pitchFamily="2" charset="-122"/>
              </a:rPr>
              <a:t>KB</a:t>
            </a:r>
            <a:r>
              <a:rPr lang="zh-CN" altLang="en-US" sz="2000">
                <a:latin typeface="华文中宋" pitchFamily="2" charset="-122"/>
                <a:sym typeface="华文中宋" pitchFamily="2" charset="-122"/>
              </a:rPr>
              <a:t>）</a:t>
            </a:r>
          </a:p>
          <a:p>
            <a:pPr lvl="1" eaLnBrk="1" hangingPunct="1">
              <a:lnSpc>
                <a:spcPct val="95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-h </a:t>
            </a:r>
            <a:r>
              <a:rPr lang="zh-CN" altLang="en-US" sz="2000">
                <a:latin typeface="华文中宋" pitchFamily="2" charset="-122"/>
                <a:sym typeface="华文中宋" pitchFamily="2" charset="-122"/>
              </a:rPr>
              <a:t>：同</a:t>
            </a:r>
            <a:r>
              <a:rPr lang="en-US" altLang="zh-CN" sz="2000">
                <a:latin typeface="华文中宋" pitchFamily="2" charset="-122"/>
                <a:sym typeface="华文中宋" pitchFamily="2" charset="-122"/>
              </a:rPr>
              <a:t>-k</a:t>
            </a:r>
            <a:r>
              <a:rPr lang="zh-CN" altLang="en-US" sz="2000">
                <a:latin typeface="华文中宋" pitchFamily="2" charset="-122"/>
                <a:sym typeface="华文中宋" pitchFamily="2" charset="-122"/>
              </a:rPr>
              <a:t>， 但大小以</a:t>
            </a:r>
            <a:r>
              <a:rPr lang="en-US" altLang="zh-CN" sz="2000">
                <a:latin typeface="华文中宋" pitchFamily="2" charset="-122"/>
                <a:sym typeface="华文中宋" pitchFamily="2" charset="-122"/>
              </a:rPr>
              <a:t>G</a:t>
            </a:r>
            <a:r>
              <a:rPr lang="zh-CN" altLang="en-US" sz="2000">
                <a:latin typeface="华文中宋" pitchFamily="2" charset="-122"/>
                <a:sym typeface="华文中宋" pitchFamily="2" charset="-122"/>
              </a:rPr>
              <a:t>、</a:t>
            </a:r>
            <a:r>
              <a:rPr lang="en-US" altLang="zh-CN" sz="2000">
                <a:latin typeface="华文中宋" pitchFamily="2" charset="-122"/>
                <a:sym typeface="华文中宋" pitchFamily="2" charset="-122"/>
              </a:rPr>
              <a:t>M</a:t>
            </a:r>
            <a:r>
              <a:rPr lang="zh-CN" altLang="en-US" sz="2000">
                <a:latin typeface="华文中宋" pitchFamily="2" charset="-122"/>
                <a:sym typeface="华文中宋" pitchFamily="2" charset="-122"/>
              </a:rPr>
              <a:t>，</a:t>
            </a:r>
            <a:r>
              <a:rPr lang="en-US" altLang="zh-CN" sz="2000">
                <a:latin typeface="华文中宋" pitchFamily="2" charset="-122"/>
                <a:sym typeface="华文中宋" pitchFamily="2" charset="-122"/>
              </a:rPr>
              <a:t>K</a:t>
            </a:r>
            <a:r>
              <a:rPr lang="zh-CN" altLang="en-US" sz="2000">
                <a:latin typeface="华文中宋" pitchFamily="2" charset="-122"/>
                <a:sym typeface="华文中宋" pitchFamily="2" charset="-122"/>
              </a:rPr>
              <a:t>单位显示</a:t>
            </a:r>
          </a:p>
          <a:p>
            <a:pPr lvl="1" eaLnBrk="1" hangingPunct="1">
              <a:lnSpc>
                <a:spcPct val="95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-l </a:t>
            </a:r>
            <a:r>
              <a:rPr lang="zh-CN" altLang="en-US" sz="2000">
                <a:latin typeface="华文中宋" pitchFamily="2" charset="-122"/>
                <a:sym typeface="华文中宋" pitchFamily="2" charset="-122"/>
              </a:rPr>
              <a:t>：仅列出本地文件系统	</a:t>
            </a:r>
          </a:p>
          <a:p>
            <a:pPr eaLnBrk="1" hangingPunct="1">
              <a:lnSpc>
                <a:spcPct val="95000"/>
              </a:lnSpc>
              <a:buFont typeface="Wingdings 3" pitchFamily="18" charset="2"/>
              <a:buNone/>
            </a:pPr>
            <a:r>
              <a:rPr lang="zh-CN" altLang="en-US" sz="2400" b="1">
                <a:latin typeface="华文中宋" pitchFamily="2" charset="-122"/>
                <a:sym typeface="华文中宋" pitchFamily="2" charset="-122"/>
              </a:rPr>
              <a:t>    </a:t>
            </a:r>
            <a:r>
              <a:rPr lang="zh-CN" altLang="en-US" sz="2000" b="1">
                <a:latin typeface="华文中宋" pitchFamily="2" charset="-122"/>
                <a:sym typeface="华文中宋" pitchFamily="2" charset="-122"/>
              </a:rPr>
              <a:t>例： </a:t>
            </a:r>
          </a:p>
          <a:p>
            <a:pPr eaLnBrk="1" hangingPunct="1">
              <a:lnSpc>
                <a:spcPct val="95000"/>
              </a:lnSpc>
              <a:buFont typeface="Wingdings 3" pitchFamily="18" charset="2"/>
              <a:buNone/>
            </a:pPr>
            <a:r>
              <a:rPr lang="zh-CN" altLang="en-US" sz="2400" b="1">
                <a:latin typeface="华文中宋" pitchFamily="2" charset="-122"/>
                <a:sym typeface="华文中宋" pitchFamily="2" charset="-122"/>
              </a:rPr>
              <a:t>		</a:t>
            </a:r>
            <a:r>
              <a:rPr lang="en-US" altLang="zh-CN" sz="2000" b="1">
                <a:latin typeface="华文中宋" pitchFamily="2" charset="-122"/>
                <a:sym typeface="华文中宋" pitchFamily="2" charset="-122"/>
              </a:rPr>
              <a:t>#df  -a</a:t>
            </a:r>
            <a:endParaRPr lang="zh-CN" altLang="en-US"/>
          </a:p>
        </p:txBody>
      </p:sp>
    </p:spTree>
    <p:extLst>
      <p:ext uri="{BB962C8B-B14F-4D97-AF65-F5344CB8AC3E}">
        <p14:creationId xmlns:p14="http://schemas.microsoft.com/office/powerpoint/2010/main" val="28680693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8" name="Rectangle 3"/>
          <p:cNvSpPr>
            <a:spLocks noGrp="1" noChangeArrowheads="1"/>
          </p:cNvSpPr>
          <p:nvPr>
            <p:ph type="title"/>
          </p:nvPr>
        </p:nvSpPr>
        <p:spPr/>
        <p:txBody>
          <a:bodyPr/>
          <a:lstStyle/>
          <a:p>
            <a:pPr algn="ctr" eaLnBrk="1" hangingPunct="1"/>
            <a:r>
              <a:rPr lang="zh-CN" altLang="en-US" dirty="0">
                <a:latin typeface="华文中宋" pitchFamily="2" charset="-122"/>
                <a:sym typeface="华文中宋" pitchFamily="2" charset="-122"/>
              </a:rPr>
              <a:t>查看文件系统信息</a:t>
            </a:r>
            <a:endParaRPr lang="zh-CN" altLang="en-US" dirty="0"/>
          </a:p>
        </p:txBody>
      </p:sp>
      <p:sp>
        <p:nvSpPr>
          <p:cNvPr id="129027" name="Rectangle 2"/>
          <p:cNvSpPr>
            <a:spLocks noGrp="1" noChangeArrowheads="1"/>
          </p:cNvSpPr>
          <p:nvPr>
            <p:ph idx="1"/>
          </p:nvPr>
        </p:nvSpPr>
        <p:spPr>
          <a:prstGeom prst="rect">
            <a:avLst/>
          </a:prstGeom>
        </p:spPr>
        <p:txBody>
          <a:bodyPr/>
          <a:lstStyle/>
          <a:p>
            <a:pPr eaLnBrk="1" hangingPunct="1">
              <a:lnSpc>
                <a:spcPct val="110000"/>
              </a:lnSpc>
            </a:pPr>
            <a:r>
              <a:rPr lang="en-US" altLang="zh-CN" sz="2400" b="1">
                <a:latin typeface="华文中宋" pitchFamily="2" charset="-122"/>
                <a:sym typeface="华文中宋" pitchFamily="2" charset="-122"/>
              </a:rPr>
              <a:t> du</a:t>
            </a:r>
            <a:r>
              <a:rPr lang="zh-CN" altLang="en-US" sz="2400" b="1">
                <a:latin typeface="华文中宋" pitchFamily="2" charset="-122"/>
                <a:sym typeface="华文中宋" pitchFamily="2" charset="-122"/>
              </a:rPr>
              <a:t>命令，列出目录和文件所使用的磁盘块数，每块占</a:t>
            </a:r>
            <a:r>
              <a:rPr lang="en-US" altLang="zh-CN" sz="2400" b="1">
                <a:latin typeface="华文中宋" pitchFamily="2" charset="-122"/>
                <a:sym typeface="华文中宋" pitchFamily="2" charset="-122"/>
              </a:rPr>
              <a:t>512</a:t>
            </a:r>
            <a:r>
              <a:rPr lang="zh-CN" altLang="en-US" sz="2400" b="1">
                <a:latin typeface="华文中宋" pitchFamily="2" charset="-122"/>
                <a:sym typeface="华文中宋" pitchFamily="2" charset="-122"/>
              </a:rPr>
              <a:t>个字节。</a:t>
            </a:r>
          </a:p>
          <a:p>
            <a:pPr eaLnBrk="1" hangingPunct="1">
              <a:lnSpc>
                <a:spcPct val="110000"/>
              </a:lnSpc>
              <a:buFont typeface="Wingdings 3" pitchFamily="18" charset="2"/>
              <a:buNone/>
            </a:pPr>
            <a:r>
              <a:rPr lang="zh-CN" altLang="en-US" sz="2000" b="1">
                <a:latin typeface="华文中宋" pitchFamily="2" charset="-122"/>
                <a:sym typeface="华文中宋" pitchFamily="2" charset="-122"/>
              </a:rPr>
              <a:t>	常用参数：</a:t>
            </a:r>
          </a:p>
          <a:p>
            <a:pPr lvl="1" eaLnBrk="1" hangingPunct="1">
              <a:lnSpc>
                <a:spcPct val="110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-a </a:t>
            </a:r>
            <a:r>
              <a:rPr lang="zh-CN" altLang="en-US" sz="2000">
                <a:latin typeface="华文中宋" pitchFamily="2" charset="-122"/>
                <a:sym typeface="华文中宋" pitchFamily="2" charset="-122"/>
              </a:rPr>
              <a:t>：仅列出空闲的文件数 </a:t>
            </a:r>
          </a:p>
          <a:p>
            <a:pPr lvl="1" eaLnBrk="1" hangingPunct="1">
              <a:lnSpc>
                <a:spcPct val="110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-k </a:t>
            </a:r>
            <a:r>
              <a:rPr lang="zh-CN" altLang="en-US" sz="2000">
                <a:latin typeface="华文中宋" pitchFamily="2" charset="-122"/>
                <a:sym typeface="华文中宋" pitchFamily="2" charset="-122"/>
              </a:rPr>
              <a:t>：列出磁盘的使用情况（</a:t>
            </a:r>
            <a:r>
              <a:rPr lang="en-US" altLang="zh-CN" sz="2000">
                <a:latin typeface="华文中宋" pitchFamily="2" charset="-122"/>
                <a:sym typeface="华文中宋" pitchFamily="2" charset="-122"/>
              </a:rPr>
              <a:t>KB</a:t>
            </a:r>
            <a:r>
              <a:rPr lang="zh-CN" altLang="en-US" sz="2000">
                <a:latin typeface="华文中宋" pitchFamily="2" charset="-122"/>
                <a:sym typeface="华文中宋" pitchFamily="2" charset="-122"/>
              </a:rPr>
              <a:t>） </a:t>
            </a:r>
          </a:p>
          <a:p>
            <a:pPr lvl="1" eaLnBrk="1" hangingPunct="1">
              <a:lnSpc>
                <a:spcPct val="110000"/>
              </a:lnSpc>
            </a:pPr>
            <a:r>
              <a:rPr lang="zh-CN" altLang="en-US" sz="2000">
                <a:latin typeface="华文中宋" pitchFamily="2" charset="-122"/>
                <a:sym typeface="华文中宋" pitchFamily="2" charset="-122"/>
              </a:rPr>
              <a:t> </a:t>
            </a:r>
            <a:r>
              <a:rPr lang="en-US" altLang="zh-CN" sz="2000">
                <a:latin typeface="华文中宋" pitchFamily="2" charset="-122"/>
                <a:sym typeface="华文中宋" pitchFamily="2" charset="-122"/>
              </a:rPr>
              <a:t>-s </a:t>
            </a:r>
            <a:r>
              <a:rPr lang="zh-CN" altLang="en-US" sz="2000">
                <a:latin typeface="华文中宋" pitchFamily="2" charset="-122"/>
                <a:sym typeface="华文中宋" pitchFamily="2" charset="-122"/>
              </a:rPr>
              <a:t>：列出总的空闲空间（</a:t>
            </a:r>
            <a:r>
              <a:rPr lang="en-US" altLang="zh-CN" sz="2000">
                <a:latin typeface="华文中宋" pitchFamily="2" charset="-122"/>
                <a:sym typeface="华文中宋" pitchFamily="2" charset="-122"/>
              </a:rPr>
              <a:t>KB</a:t>
            </a:r>
            <a:r>
              <a:rPr lang="zh-CN" altLang="en-US" sz="2000">
                <a:latin typeface="华文中宋" pitchFamily="2" charset="-122"/>
                <a:sym typeface="华文中宋" pitchFamily="2" charset="-122"/>
              </a:rPr>
              <a:t>） </a:t>
            </a:r>
          </a:p>
          <a:p>
            <a:pPr eaLnBrk="1" hangingPunct="1">
              <a:lnSpc>
                <a:spcPct val="110000"/>
              </a:lnSpc>
              <a:buFont typeface="Wingdings 3" pitchFamily="18" charset="2"/>
              <a:buNone/>
            </a:pPr>
            <a:r>
              <a:rPr lang="zh-CN" altLang="en-US" sz="2000" b="1">
                <a:latin typeface="华文中宋" pitchFamily="2" charset="-122"/>
                <a:sym typeface="华文中宋" pitchFamily="2" charset="-122"/>
              </a:rPr>
              <a:t>   例：</a:t>
            </a:r>
          </a:p>
          <a:p>
            <a:pPr eaLnBrk="1" hangingPunct="1">
              <a:lnSpc>
                <a:spcPct val="110000"/>
              </a:lnSpc>
              <a:buFont typeface="Wingdings 3" pitchFamily="18" charset="2"/>
              <a:buNone/>
            </a:pPr>
            <a:r>
              <a:rPr lang="zh-CN" altLang="en-US" sz="2000" b="1">
                <a:latin typeface="华文中宋" pitchFamily="2" charset="-122"/>
                <a:sym typeface="华文中宋" pitchFamily="2" charset="-122"/>
              </a:rPr>
              <a:t>	  </a:t>
            </a:r>
            <a:r>
              <a:rPr lang="en-US" altLang="zh-CN" sz="2000" b="1">
                <a:latin typeface="华文中宋" pitchFamily="2" charset="-122"/>
                <a:sym typeface="华文中宋" pitchFamily="2" charset="-122"/>
              </a:rPr>
              <a:t>#du </a:t>
            </a:r>
            <a:r>
              <a:rPr lang="en-US" altLang="zh-CN" sz="2000" b="1">
                <a:sym typeface="Arial" pitchFamily="34" charset="0"/>
              </a:rPr>
              <a:t>–</a:t>
            </a:r>
            <a:r>
              <a:rPr lang="en-US" altLang="zh-CN" sz="2000" b="1">
                <a:latin typeface="华文中宋" pitchFamily="2" charset="-122"/>
                <a:sym typeface="华文中宋" pitchFamily="2" charset="-122"/>
              </a:rPr>
              <a:t>k</a:t>
            </a:r>
            <a:endParaRPr lang="zh-CN" altLang="en-US" sz="2000" b="1">
              <a:latin typeface="华文中宋" pitchFamily="2" charset="-122"/>
              <a:sym typeface="华文中宋" pitchFamily="2" charset="-122"/>
            </a:endParaRPr>
          </a:p>
          <a:p>
            <a:pPr eaLnBrk="1" hangingPunct="1">
              <a:lnSpc>
                <a:spcPct val="110000"/>
              </a:lnSpc>
              <a:buFont typeface="Wingdings 3" pitchFamily="18" charset="2"/>
              <a:buNone/>
            </a:pPr>
            <a:r>
              <a:rPr lang="en-US" altLang="zh-CN" sz="2000" b="1">
                <a:latin typeface="华文中宋" pitchFamily="2" charset="-122"/>
                <a:sym typeface="华文中宋" pitchFamily="2" charset="-122"/>
              </a:rPr>
              <a:t>     </a:t>
            </a:r>
            <a:r>
              <a:rPr lang="en-US" altLang="zh-CN" sz="2000" b="1">
                <a:solidFill>
                  <a:schemeClr val="accent1"/>
                </a:solidFill>
                <a:latin typeface="华文中宋" pitchFamily="2" charset="-122"/>
                <a:sym typeface="华文中宋" pitchFamily="2" charset="-122"/>
              </a:rPr>
              <a:t>#du -as</a:t>
            </a:r>
            <a:endParaRPr lang="zh-CN" altLang="en-US"/>
          </a:p>
        </p:txBody>
      </p:sp>
    </p:spTree>
    <p:extLst>
      <p:ext uri="{BB962C8B-B14F-4D97-AF65-F5344CB8AC3E}">
        <p14:creationId xmlns:p14="http://schemas.microsoft.com/office/powerpoint/2010/main" val="130642773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5</a:t>
            </a:r>
            <a:endParaRPr lang="zh-CN" altLang="en-US" dirty="0"/>
          </a:p>
        </p:txBody>
      </p:sp>
      <p:sp>
        <p:nvSpPr>
          <p:cNvPr id="4" name="标题 3"/>
          <p:cNvSpPr>
            <a:spLocks noGrp="1"/>
          </p:cNvSpPr>
          <p:nvPr>
            <p:ph type="title"/>
          </p:nvPr>
        </p:nvSpPr>
        <p:spPr/>
        <p:txBody>
          <a:bodyPr/>
          <a:lstStyle/>
          <a:p>
            <a:r>
              <a:rPr lang="zh-CN" altLang="en-US" dirty="0"/>
              <a:t>用户管理</a:t>
            </a:r>
          </a:p>
        </p:txBody>
      </p:sp>
    </p:spTree>
    <p:extLst>
      <p:ext uri="{BB962C8B-B14F-4D97-AF65-F5344CB8AC3E}">
        <p14:creationId xmlns:p14="http://schemas.microsoft.com/office/powerpoint/2010/main" val="2749168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用户管理</a:t>
            </a:r>
            <a:endParaRPr lang="zh-CN" altLang="en-US" dirty="0"/>
          </a:p>
        </p:txBody>
      </p:sp>
      <p:sp>
        <p:nvSpPr>
          <p:cNvPr id="131075" name="Rectangle 2"/>
          <p:cNvSpPr>
            <a:spLocks noGrp="1" noChangeArrowheads="1"/>
          </p:cNvSpPr>
          <p:nvPr>
            <p:ph idx="1"/>
          </p:nvPr>
        </p:nvSpPr>
        <p:spPr>
          <a:prstGeom prst="rect">
            <a:avLst/>
          </a:prstGeom>
        </p:spPr>
        <p:txBody>
          <a:bodyPr/>
          <a:lstStyle/>
          <a:p>
            <a:pPr marL="609600" indent="-609600" eaLnBrk="1" hangingPunct="1">
              <a:buFont typeface="Wingdings 3" pitchFamily="18" charset="2"/>
              <a:buAutoNum type="arabicPeriod"/>
            </a:pPr>
            <a:r>
              <a:rPr lang="zh-CN" altLang="en-US" b="1" dirty="0">
                <a:latin typeface="华文中宋" pitchFamily="2" charset="-122"/>
                <a:sym typeface="华文中宋" pitchFamily="2" charset="-122"/>
              </a:rPr>
              <a:t>用户的属性</a:t>
            </a:r>
          </a:p>
          <a:p>
            <a:pPr marL="990600" lvl="1" indent="-533400" eaLnBrk="1" hangingPunct="1"/>
            <a:r>
              <a:rPr lang="zh-CN" altLang="en-US" dirty="0">
                <a:latin typeface="华文中宋" pitchFamily="2" charset="-122"/>
                <a:sym typeface="华文中宋" pitchFamily="2" charset="-122"/>
              </a:rPr>
              <a:t>用户名</a:t>
            </a:r>
          </a:p>
          <a:p>
            <a:pPr marL="990600" lvl="1" indent="-533400" eaLnBrk="1" hangingPunct="1"/>
            <a:r>
              <a:rPr lang="zh-CN" altLang="en-US" dirty="0">
                <a:latin typeface="华文中宋" pitchFamily="2" charset="-122"/>
                <a:sym typeface="华文中宋" pitchFamily="2" charset="-122"/>
              </a:rPr>
              <a:t>口令</a:t>
            </a:r>
          </a:p>
          <a:p>
            <a:pPr marL="990600" lvl="1" indent="-533400" eaLnBrk="1" hangingPunct="1"/>
            <a:r>
              <a:rPr lang="zh-CN" altLang="en-US" dirty="0">
                <a:latin typeface="华文中宋" pitchFamily="2" charset="-122"/>
                <a:sym typeface="华文中宋" pitchFamily="2" charset="-122"/>
              </a:rPr>
              <a:t>用户</a:t>
            </a:r>
            <a:r>
              <a:rPr lang="en-US" altLang="zh-CN" dirty="0">
                <a:latin typeface="华文中宋" pitchFamily="2" charset="-122"/>
                <a:sym typeface="华文中宋" pitchFamily="2" charset="-122"/>
              </a:rPr>
              <a:t>ID</a:t>
            </a:r>
            <a:r>
              <a:rPr lang="zh-CN" altLang="en-US" dirty="0">
                <a:latin typeface="华文中宋" pitchFamily="2" charset="-122"/>
                <a:sym typeface="华文中宋" pitchFamily="2" charset="-122"/>
              </a:rPr>
              <a:t>（</a:t>
            </a:r>
            <a:r>
              <a:rPr lang="en-US" altLang="zh-CN" dirty="0">
                <a:latin typeface="华文中宋" pitchFamily="2" charset="-122"/>
                <a:sym typeface="华文中宋" pitchFamily="2" charset="-122"/>
              </a:rPr>
              <a:t>UID</a:t>
            </a:r>
            <a:r>
              <a:rPr lang="zh-CN" altLang="en-US" dirty="0">
                <a:latin typeface="华文中宋" pitchFamily="2" charset="-122"/>
                <a:sym typeface="华文中宋" pitchFamily="2" charset="-122"/>
              </a:rPr>
              <a:t>）</a:t>
            </a:r>
          </a:p>
          <a:p>
            <a:pPr marL="990600" lvl="1" indent="-533400" eaLnBrk="1" hangingPunct="1"/>
            <a:r>
              <a:rPr lang="zh-CN" altLang="en-US" dirty="0">
                <a:latin typeface="华文中宋" pitchFamily="2" charset="-122"/>
                <a:sym typeface="华文中宋" pitchFamily="2" charset="-122"/>
              </a:rPr>
              <a:t>用户主目录（</a:t>
            </a:r>
            <a:r>
              <a:rPr lang="en-US" altLang="zh-CN" dirty="0">
                <a:latin typeface="华文中宋" pitchFamily="2" charset="-122"/>
                <a:sym typeface="华文中宋" pitchFamily="2" charset="-122"/>
              </a:rPr>
              <a:t>HOME</a:t>
            </a:r>
            <a:r>
              <a:rPr lang="zh-CN" altLang="en-US" dirty="0">
                <a:latin typeface="华文中宋" pitchFamily="2" charset="-122"/>
                <a:sym typeface="华文中宋" pitchFamily="2" charset="-122"/>
              </a:rPr>
              <a:t>）</a:t>
            </a:r>
          </a:p>
          <a:p>
            <a:pPr marL="990600" lvl="1" indent="-533400" eaLnBrk="1" hangingPunct="1"/>
            <a:r>
              <a:rPr lang="zh-CN" altLang="en-US" dirty="0">
                <a:latin typeface="华文中宋" pitchFamily="2" charset="-122"/>
                <a:sym typeface="华文中宋" pitchFamily="2" charset="-122"/>
              </a:rPr>
              <a:t>用户</a:t>
            </a:r>
            <a:r>
              <a:rPr lang="en-US" altLang="zh-CN" dirty="0">
                <a:latin typeface="华文中宋" pitchFamily="2" charset="-122"/>
                <a:sym typeface="华文中宋" pitchFamily="2" charset="-122"/>
              </a:rPr>
              <a:t>shell</a:t>
            </a:r>
            <a:endParaRPr lang="zh-CN" altLang="en-US" dirty="0"/>
          </a:p>
        </p:txBody>
      </p:sp>
    </p:spTree>
    <p:extLst>
      <p:ext uri="{BB962C8B-B14F-4D97-AF65-F5344CB8AC3E}">
        <p14:creationId xmlns:p14="http://schemas.microsoft.com/office/powerpoint/2010/main" val="158790766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chemeClr val="tx2"/>
                </a:solidFill>
                <a:latin typeface="华文中宋" pitchFamily="2" charset="-122"/>
                <a:sym typeface="华文中宋" pitchFamily="2" charset="-122"/>
              </a:rPr>
              <a:t>/</a:t>
            </a:r>
            <a:r>
              <a:rPr lang="en-US" altLang="zh-CN" dirty="0" err="1">
                <a:solidFill>
                  <a:schemeClr val="tx2"/>
                </a:solidFill>
                <a:latin typeface="华文中宋" pitchFamily="2" charset="-122"/>
                <a:sym typeface="华文中宋" pitchFamily="2" charset="-122"/>
              </a:rPr>
              <a:t>etc</a:t>
            </a:r>
            <a:r>
              <a:rPr lang="en-US" altLang="zh-CN" dirty="0">
                <a:solidFill>
                  <a:schemeClr val="tx2"/>
                </a:solidFill>
                <a:latin typeface="华文中宋" pitchFamily="2" charset="-122"/>
                <a:sym typeface="华文中宋" pitchFamily="2" charset="-122"/>
              </a:rPr>
              <a:t>/</a:t>
            </a:r>
            <a:r>
              <a:rPr lang="en-US" altLang="zh-CN" dirty="0" err="1">
                <a:solidFill>
                  <a:schemeClr val="tx2"/>
                </a:solidFill>
                <a:latin typeface="华文中宋" pitchFamily="2" charset="-122"/>
                <a:sym typeface="华文中宋" pitchFamily="2" charset="-122"/>
              </a:rPr>
              <a:t>passwd</a:t>
            </a:r>
            <a:r>
              <a:rPr lang="zh-CN" altLang="en-US" dirty="0">
                <a:solidFill>
                  <a:schemeClr val="tx2"/>
                </a:solidFill>
                <a:latin typeface="华文中宋" pitchFamily="2" charset="-122"/>
                <a:sym typeface="华文中宋" pitchFamily="2" charset="-122"/>
              </a:rPr>
              <a:t>文件</a:t>
            </a:r>
            <a:endParaRPr lang="zh-CN" altLang="en-US" dirty="0"/>
          </a:p>
        </p:txBody>
      </p:sp>
      <p:sp>
        <p:nvSpPr>
          <p:cNvPr id="132099" name="Rectangle 2"/>
          <p:cNvSpPr>
            <a:spLocks noGrp="1" noChangeArrowheads="1"/>
          </p:cNvSpPr>
          <p:nvPr>
            <p:ph idx="1"/>
          </p:nvPr>
        </p:nvSpPr>
        <p:spPr>
          <a:prstGeom prst="rect">
            <a:avLst/>
          </a:prstGeom>
        </p:spPr>
        <p:txBody>
          <a:bodyPr/>
          <a:lstStyle/>
          <a:p>
            <a:pPr marL="609600" indent="-609600" eaLnBrk="1" hangingPunct="1"/>
            <a:r>
              <a:rPr lang="en-US" altLang="zh-CN" sz="2400" b="1" dirty="0"/>
              <a:t>/</a:t>
            </a:r>
            <a:r>
              <a:rPr lang="en-US" altLang="zh-CN" sz="2400" b="1" dirty="0" err="1"/>
              <a:t>etc</a:t>
            </a:r>
            <a:r>
              <a:rPr lang="en-US" altLang="zh-CN" sz="2400" b="1" dirty="0"/>
              <a:t>/</a:t>
            </a:r>
            <a:r>
              <a:rPr lang="en-US" altLang="zh-CN" sz="2400" b="1" dirty="0" err="1"/>
              <a:t>passwd</a:t>
            </a:r>
            <a:r>
              <a:rPr lang="zh-CN" altLang="en-US" sz="2400" b="1" dirty="0"/>
              <a:t>文件是系统能够识别的用户清单</a:t>
            </a:r>
          </a:p>
          <a:p>
            <a:pPr marL="609600" indent="-609600" eaLnBrk="1" hangingPunct="1"/>
            <a:r>
              <a:rPr lang="zh-CN" altLang="en-US" sz="2400" b="1" dirty="0"/>
              <a:t>用户登陆时，系统查询这个文件，确定用户的</a:t>
            </a:r>
            <a:r>
              <a:rPr lang="en-US" altLang="zh-CN" sz="2400" b="1" dirty="0"/>
              <a:t>UID</a:t>
            </a:r>
            <a:r>
              <a:rPr lang="zh-CN" altLang="en-US" sz="2400" b="1" dirty="0"/>
              <a:t>并验证用户口令</a:t>
            </a:r>
          </a:p>
          <a:p>
            <a:pPr marL="990600" lvl="1" indent="-533400" eaLnBrk="1" hangingPunct="1"/>
            <a:r>
              <a:rPr lang="zh-CN" altLang="en-US" sz="2000" dirty="0"/>
              <a:t>登陆名</a:t>
            </a:r>
          </a:p>
          <a:p>
            <a:pPr marL="990600" lvl="1" indent="-533400" eaLnBrk="1" hangingPunct="1"/>
            <a:r>
              <a:rPr lang="zh-CN" altLang="en-US" sz="2000" dirty="0"/>
              <a:t>经过加密的口令</a:t>
            </a:r>
          </a:p>
          <a:p>
            <a:pPr marL="990600" lvl="1" indent="-533400" eaLnBrk="1" hangingPunct="1"/>
            <a:r>
              <a:rPr lang="en-US" altLang="zh-CN" sz="2000" dirty="0"/>
              <a:t>UID</a:t>
            </a:r>
            <a:endParaRPr lang="zh-CN" altLang="en-US" sz="2000" dirty="0"/>
          </a:p>
          <a:p>
            <a:pPr marL="990600" lvl="1" indent="-533400" eaLnBrk="1" hangingPunct="1"/>
            <a:r>
              <a:rPr lang="zh-CN" altLang="en-US" sz="2000" dirty="0"/>
              <a:t>默认的</a:t>
            </a:r>
            <a:r>
              <a:rPr lang="en-US" altLang="zh-CN" sz="2000" dirty="0"/>
              <a:t>GID</a:t>
            </a:r>
            <a:endParaRPr lang="zh-CN" altLang="en-US" sz="2000" dirty="0"/>
          </a:p>
          <a:p>
            <a:pPr marL="990600" lvl="1" indent="-533400" eaLnBrk="1" hangingPunct="1"/>
            <a:r>
              <a:rPr lang="zh-CN" altLang="en-US" sz="2000" dirty="0"/>
              <a:t>个人信息</a:t>
            </a:r>
          </a:p>
          <a:p>
            <a:pPr marL="990600" lvl="1" indent="-533400" eaLnBrk="1" hangingPunct="1"/>
            <a:r>
              <a:rPr lang="zh-CN" altLang="en-US" sz="2000" dirty="0"/>
              <a:t>主目录</a:t>
            </a:r>
          </a:p>
          <a:p>
            <a:pPr marL="990600" lvl="1" indent="-533400" eaLnBrk="1" hangingPunct="1"/>
            <a:r>
              <a:rPr lang="zh-CN" altLang="en-US" sz="2000" dirty="0"/>
              <a:t>登陆</a:t>
            </a:r>
            <a:r>
              <a:rPr lang="en-US" altLang="zh-CN" sz="2000" dirty="0"/>
              <a:t>shell</a:t>
            </a:r>
            <a:endParaRPr lang="zh-CN" altLang="en-US" dirty="0"/>
          </a:p>
        </p:txBody>
      </p:sp>
    </p:spTree>
    <p:extLst>
      <p:ext uri="{BB962C8B-B14F-4D97-AF65-F5344CB8AC3E}">
        <p14:creationId xmlns:p14="http://schemas.microsoft.com/office/powerpoint/2010/main" val="2123994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lstStyle/>
          <a:p>
            <a:pPr algn="ctr" eaLnBrk="1" hangingPunct="1"/>
            <a:r>
              <a:rPr lang="en-US" altLang="zh-CN" dirty="0"/>
              <a:t>/</a:t>
            </a:r>
            <a:r>
              <a:rPr lang="en-US" altLang="zh-CN" dirty="0" err="1"/>
              <a:t>etc</a:t>
            </a:r>
            <a:r>
              <a:rPr lang="en-US" altLang="zh-CN" dirty="0"/>
              <a:t>/group</a:t>
            </a:r>
            <a:r>
              <a:rPr lang="zh-CN" altLang="en-US" dirty="0"/>
              <a:t>文件</a:t>
            </a:r>
          </a:p>
        </p:txBody>
      </p:sp>
      <p:sp>
        <p:nvSpPr>
          <p:cNvPr id="133124" name="Rectangle 3"/>
          <p:cNvSpPr>
            <a:spLocks noGrp="1" noChangeArrowheads="1"/>
          </p:cNvSpPr>
          <p:nvPr>
            <p:ph idx="1"/>
          </p:nvPr>
        </p:nvSpPr>
        <p:spPr>
          <a:prstGeom prst="rect">
            <a:avLst/>
          </a:prstGeom>
        </p:spPr>
        <p:txBody>
          <a:bodyPr/>
          <a:lstStyle/>
          <a:p>
            <a:pPr eaLnBrk="1" hangingPunct="1"/>
            <a:r>
              <a:rPr lang="zh-CN" altLang="en-US" sz="2400" b="1" dirty="0"/>
              <a:t>包含了</a:t>
            </a:r>
            <a:r>
              <a:rPr lang="en-US" altLang="zh-CN" sz="2400" b="1" dirty="0"/>
              <a:t>UNIX</a:t>
            </a:r>
            <a:r>
              <a:rPr lang="zh-CN" altLang="en-US" sz="2400" b="1" dirty="0"/>
              <a:t>组的名称和每个组中成员列表</a:t>
            </a:r>
          </a:p>
          <a:p>
            <a:pPr eaLnBrk="1" hangingPunct="1"/>
            <a:r>
              <a:rPr lang="zh-CN" altLang="en-US" sz="2400" b="1" dirty="0"/>
              <a:t>每一行代表一个组，包括</a:t>
            </a:r>
            <a:r>
              <a:rPr lang="en-US" altLang="zh-CN" sz="2400" b="1" dirty="0"/>
              <a:t>4</a:t>
            </a:r>
            <a:r>
              <a:rPr lang="zh-CN" altLang="en-US" sz="2400" b="1" dirty="0"/>
              <a:t>个字段：</a:t>
            </a:r>
          </a:p>
          <a:p>
            <a:pPr lvl="1" eaLnBrk="1" hangingPunct="1"/>
            <a:r>
              <a:rPr lang="zh-CN" altLang="en-US" sz="2000" dirty="0"/>
              <a:t>组名</a:t>
            </a:r>
          </a:p>
          <a:p>
            <a:pPr lvl="1" eaLnBrk="1" hangingPunct="1"/>
            <a:r>
              <a:rPr lang="zh-CN" altLang="en-US" sz="2000" dirty="0"/>
              <a:t>加密的口令</a:t>
            </a:r>
          </a:p>
          <a:p>
            <a:pPr lvl="1" eaLnBrk="1" hangingPunct="1"/>
            <a:r>
              <a:rPr lang="en-US" altLang="zh-CN" sz="2000" dirty="0"/>
              <a:t>GID</a:t>
            </a:r>
            <a:r>
              <a:rPr lang="zh-CN" altLang="en-US" sz="2000" dirty="0"/>
              <a:t>号</a:t>
            </a:r>
          </a:p>
          <a:p>
            <a:pPr lvl="1" eaLnBrk="1" hangingPunct="1"/>
            <a:r>
              <a:rPr lang="zh-CN" altLang="en-US" sz="2000" dirty="0"/>
              <a:t>成员列表，彼此用逗号隔开</a:t>
            </a:r>
            <a:endParaRPr lang="zh-CN" altLang="en-US" dirty="0"/>
          </a:p>
        </p:txBody>
      </p:sp>
    </p:spTree>
    <p:extLst>
      <p:ext uri="{BB962C8B-B14F-4D97-AF65-F5344CB8AC3E}">
        <p14:creationId xmlns:p14="http://schemas.microsoft.com/office/powerpoint/2010/main" val="171441459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4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90" y="1376363"/>
            <a:ext cx="4129616"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Line 3"/>
          <p:cNvSpPr>
            <a:spLocks noChangeShapeType="1"/>
          </p:cNvSpPr>
          <p:nvPr/>
        </p:nvSpPr>
        <p:spPr bwMode="auto">
          <a:xfrm>
            <a:off x="2627124" y="2168526"/>
            <a:ext cx="3937000" cy="3095625"/>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34149" name="Line 4"/>
          <p:cNvSpPr>
            <a:spLocks noChangeShapeType="1"/>
          </p:cNvSpPr>
          <p:nvPr/>
        </p:nvSpPr>
        <p:spPr bwMode="auto">
          <a:xfrm>
            <a:off x="5507907" y="2168525"/>
            <a:ext cx="1536700" cy="1150938"/>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34150" name="Rectangle 5"/>
          <p:cNvSpPr>
            <a:spLocks noChangeArrowheads="1"/>
          </p:cNvSpPr>
          <p:nvPr/>
        </p:nvSpPr>
        <p:spPr bwMode="auto">
          <a:xfrm>
            <a:off x="6669039" y="5192713"/>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b="1">
                <a:solidFill>
                  <a:srgbClr val="FF0000"/>
                </a:solidFill>
                <a:sym typeface="Times New Roman" pitchFamily="18" charset="0"/>
              </a:rPr>
              <a:t>组名</a:t>
            </a:r>
            <a:endParaRPr lang="zh-CN" altLang="en-US"/>
          </a:p>
        </p:txBody>
      </p:sp>
      <p:sp>
        <p:nvSpPr>
          <p:cNvPr id="134151" name="Rectangle 6"/>
          <p:cNvSpPr>
            <a:spLocks noChangeArrowheads="1"/>
          </p:cNvSpPr>
          <p:nvPr/>
        </p:nvSpPr>
        <p:spPr bwMode="auto">
          <a:xfrm>
            <a:off x="7226979" y="3248026"/>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b="1">
                <a:solidFill>
                  <a:srgbClr val="FF0000"/>
                </a:solidFill>
                <a:sym typeface="Times New Roman" pitchFamily="18" charset="0"/>
              </a:rPr>
              <a:t>组成员</a:t>
            </a:r>
            <a:endParaRPr lang="zh-CN" altLang="en-US"/>
          </a:p>
        </p:txBody>
      </p:sp>
      <p:sp>
        <p:nvSpPr>
          <p:cNvPr id="134152" name="Rectangle 7"/>
          <p:cNvSpPr>
            <a:spLocks noGrp="1" noChangeArrowheads="1"/>
          </p:cNvSpPr>
          <p:nvPr>
            <p:ph type="title"/>
          </p:nvPr>
        </p:nvSpPr>
        <p:spPr/>
        <p:txBody>
          <a:bodyPr/>
          <a:lstStyle/>
          <a:p>
            <a:pPr algn="ctr" eaLnBrk="1" hangingPunct="1"/>
            <a:r>
              <a:rPr lang="en-US" altLang="zh-CN" dirty="0"/>
              <a:t>group</a:t>
            </a:r>
            <a:r>
              <a:rPr lang="zh-CN" altLang="en-US" dirty="0"/>
              <a:t>文件实例</a:t>
            </a:r>
          </a:p>
        </p:txBody>
      </p:sp>
    </p:spTree>
    <p:extLst>
      <p:ext uri="{BB962C8B-B14F-4D97-AF65-F5344CB8AC3E}">
        <p14:creationId xmlns:p14="http://schemas.microsoft.com/office/powerpoint/2010/main" val="240872295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1" name="Rectangle 2"/>
          <p:cNvSpPr>
            <a:spLocks noGrp="1" noChangeArrowheads="1"/>
          </p:cNvSpPr>
          <p:nvPr>
            <p:ph type="title"/>
          </p:nvPr>
        </p:nvSpPr>
        <p:spPr/>
        <p:txBody>
          <a:bodyPr/>
          <a:lstStyle/>
          <a:p>
            <a:pPr algn="ctr" eaLnBrk="1" hangingPunct="1"/>
            <a:r>
              <a:rPr lang="zh-CN" altLang="en-US" dirty="0"/>
              <a:t>添加用户</a:t>
            </a:r>
          </a:p>
        </p:txBody>
      </p:sp>
      <p:sp>
        <p:nvSpPr>
          <p:cNvPr id="135172" name="Rectangle 3"/>
          <p:cNvSpPr>
            <a:spLocks noGrp="1" noChangeArrowheads="1"/>
          </p:cNvSpPr>
          <p:nvPr>
            <p:ph idx="1"/>
          </p:nvPr>
        </p:nvSpPr>
        <p:spPr>
          <a:prstGeom prst="rect">
            <a:avLst/>
          </a:prstGeom>
        </p:spPr>
        <p:txBody>
          <a:bodyPr/>
          <a:lstStyle/>
          <a:p>
            <a:pPr eaLnBrk="1" hangingPunct="1"/>
            <a:r>
              <a:rPr lang="en-US" altLang="zh-CN" sz="3200" b="1" dirty="0" err="1">
                <a:solidFill>
                  <a:srgbClr val="3333FF"/>
                </a:solidFill>
                <a:latin typeface="Arial Black" pitchFamily="34" charset="0"/>
                <a:sym typeface="Arial Black" pitchFamily="34" charset="0"/>
              </a:rPr>
              <a:t>adduser</a:t>
            </a:r>
            <a:endParaRPr lang="zh-CN" altLang="en-US" sz="3200" b="1" dirty="0">
              <a:solidFill>
                <a:srgbClr val="3333FF"/>
              </a:solidFill>
              <a:latin typeface="Arial Black" pitchFamily="34" charset="0"/>
              <a:sym typeface="Arial Black" pitchFamily="34" charset="0"/>
            </a:endParaRPr>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sz="2000" dirty="0"/>
              <a:t>语法：   </a:t>
            </a:r>
            <a:r>
              <a:rPr lang="en-US" altLang="zh-CN" sz="2000" dirty="0" err="1"/>
              <a:t>adduser</a:t>
            </a:r>
            <a:r>
              <a:rPr lang="en-US" altLang="zh-CN" sz="2000" dirty="0"/>
              <a:t>  &lt;username&gt;</a:t>
            </a:r>
            <a:endParaRPr lang="zh-CN" altLang="en-US" sz="2000" dirty="0"/>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sz="2000" dirty="0"/>
              <a:t>实例： </a:t>
            </a:r>
          </a:p>
          <a:p>
            <a:pPr lvl="1" eaLnBrk="1" hangingPunct="1">
              <a:buFont typeface="Wingdings 3" pitchFamily="18" charset="2"/>
              <a:buNone/>
            </a:pPr>
            <a:r>
              <a:rPr lang="zh-CN" altLang="en-US" sz="2000" dirty="0"/>
              <a:t>		     </a:t>
            </a:r>
            <a:r>
              <a:rPr lang="en-US" altLang="zh-CN" sz="2000" dirty="0"/>
              <a:t># </a:t>
            </a:r>
            <a:r>
              <a:rPr lang="en-US" altLang="zh-CN" dirty="0" err="1"/>
              <a:t>adduser</a:t>
            </a:r>
            <a:r>
              <a:rPr lang="en-US" altLang="zh-CN" dirty="0"/>
              <a:t>  </a:t>
            </a:r>
            <a:r>
              <a:rPr lang="en-US" altLang="zh-CN" dirty="0" err="1"/>
              <a:t>newuser</a:t>
            </a:r>
            <a:endParaRPr lang="zh-CN" altLang="en-US" dirty="0"/>
          </a:p>
          <a:p>
            <a:pPr lvl="1" eaLnBrk="1" hangingPunct="1">
              <a:buFont typeface="Wingdings 3" pitchFamily="18" charset="2"/>
              <a:buNone/>
            </a:pPr>
            <a:endParaRPr lang="zh-CN" altLang="en-US" dirty="0"/>
          </a:p>
          <a:p>
            <a:pPr lvl="1" eaLnBrk="1" hangingPunct="1">
              <a:buFont typeface="Wingdings 3" pitchFamily="18" charset="2"/>
              <a:buNone/>
            </a:pPr>
            <a:r>
              <a:rPr lang="en-US" altLang="zh-CN" dirty="0"/>
              <a:t>            </a:t>
            </a:r>
            <a:r>
              <a:rPr lang="zh-CN" altLang="en-US" dirty="0"/>
              <a:t>添加用户名为</a:t>
            </a:r>
            <a:r>
              <a:rPr lang="en-US" altLang="zh-CN" dirty="0" err="1"/>
              <a:t>newuser</a:t>
            </a:r>
            <a:r>
              <a:rPr lang="zh-CN" altLang="en-US" dirty="0"/>
              <a:t>的新用户</a:t>
            </a:r>
          </a:p>
          <a:p>
            <a:pPr lvl="1" eaLnBrk="1" hangingPunct="1">
              <a:buFont typeface="Wingdings 3" pitchFamily="18" charset="2"/>
              <a:buNone/>
            </a:pPr>
            <a:r>
              <a:rPr lang="zh-CN" altLang="en-US" dirty="0"/>
              <a:t>          </a:t>
            </a:r>
          </a:p>
          <a:p>
            <a:pPr lvl="1" eaLnBrk="1" hangingPunct="1">
              <a:buFont typeface="Wingdings 3" pitchFamily="18" charset="2"/>
              <a:buNone/>
            </a:pPr>
            <a:r>
              <a:rPr lang="zh-CN" altLang="en-US" dirty="0"/>
              <a:t>			</a:t>
            </a:r>
          </a:p>
          <a:p>
            <a:pPr lvl="1" eaLnBrk="1" hangingPunct="1">
              <a:buFont typeface="Wingdings 3" pitchFamily="18" charset="2"/>
              <a:buNone/>
            </a:pPr>
            <a:r>
              <a:rPr lang="zh-CN" altLang="en-US" sz="2000" dirty="0"/>
              <a:t>			</a:t>
            </a:r>
            <a:endParaRPr lang="zh-CN" altLang="en-US" dirty="0"/>
          </a:p>
        </p:txBody>
      </p:sp>
    </p:spTree>
    <p:extLst>
      <p:ext uri="{BB962C8B-B14F-4D97-AF65-F5344CB8AC3E}">
        <p14:creationId xmlns:p14="http://schemas.microsoft.com/office/powerpoint/2010/main" val="327965744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algn="ctr" eaLnBrk="1" hangingPunct="1"/>
            <a:r>
              <a:rPr lang="en-US" altLang="zh-CN" dirty="0" err="1"/>
              <a:t>adduser</a:t>
            </a:r>
            <a:r>
              <a:rPr lang="zh-CN" altLang="en-US" dirty="0"/>
              <a:t>配置文件</a:t>
            </a:r>
          </a:p>
        </p:txBody>
      </p:sp>
      <p:sp>
        <p:nvSpPr>
          <p:cNvPr id="136196" name="Rectangle 3"/>
          <p:cNvSpPr>
            <a:spLocks noGrp="1" noChangeArrowheads="1"/>
          </p:cNvSpPr>
          <p:nvPr>
            <p:ph idx="1"/>
          </p:nvPr>
        </p:nvSpPr>
        <p:spPr>
          <a:prstGeom prst="rect">
            <a:avLst/>
          </a:prstGeom>
        </p:spPr>
        <p:txBody>
          <a:bodyPr/>
          <a:lstStyle/>
          <a:p>
            <a:pPr eaLnBrk="1" hangingPunct="1">
              <a:lnSpc>
                <a:spcPct val="90000"/>
              </a:lnSpc>
            </a:pPr>
            <a:r>
              <a:rPr lang="en-US" altLang="zh-CN" sz="2400" b="1" dirty="0"/>
              <a:t>/</a:t>
            </a:r>
            <a:r>
              <a:rPr lang="en-US" altLang="zh-CN" sz="2400" b="1" dirty="0" err="1"/>
              <a:t>etc</a:t>
            </a:r>
            <a:r>
              <a:rPr lang="en-US" altLang="zh-CN" sz="2400" b="1" dirty="0"/>
              <a:t>/</a:t>
            </a:r>
            <a:r>
              <a:rPr lang="en-US" altLang="zh-CN" sz="2400" b="1" dirty="0" err="1"/>
              <a:t>adduser.conf</a:t>
            </a:r>
            <a:r>
              <a:rPr lang="en-US" altLang="zh-CN" sz="2400" b="1" dirty="0"/>
              <a:t> </a:t>
            </a:r>
            <a:endParaRPr lang="zh-CN" altLang="en-US" sz="2400" b="1" dirty="0"/>
          </a:p>
          <a:p>
            <a:pPr eaLnBrk="1" hangingPunct="1">
              <a:lnSpc>
                <a:spcPct val="90000"/>
              </a:lnSpc>
              <a:buFont typeface="Wingdings 3" pitchFamily="18" charset="2"/>
              <a:buNone/>
            </a:pPr>
            <a:endParaRPr lang="zh-CN" altLang="en-US" sz="2400" b="1" dirty="0"/>
          </a:p>
          <a:p>
            <a:pPr eaLnBrk="1" hangingPunct="1">
              <a:buFont typeface="Wingdings 3" pitchFamily="18" charset="2"/>
              <a:buNone/>
            </a:pPr>
            <a:r>
              <a:rPr lang="en-US" altLang="zh-CN" sz="2400" b="1" dirty="0"/>
              <a:t>      	FIRST_UID=1000</a:t>
            </a:r>
            <a:endParaRPr lang="zh-CN" altLang="en-US" sz="2400" b="1" dirty="0"/>
          </a:p>
          <a:p>
            <a:pPr eaLnBrk="1" hangingPunct="1">
              <a:buFont typeface="Wingdings 3" pitchFamily="18" charset="2"/>
              <a:buNone/>
            </a:pPr>
            <a:r>
              <a:rPr lang="en-US" altLang="zh-CN" sz="2400" b="1" dirty="0"/>
              <a:t>            LAST_UID=29999</a:t>
            </a:r>
            <a:endParaRPr lang="zh-CN" altLang="en-US" sz="2400" b="1" dirty="0"/>
          </a:p>
          <a:p>
            <a:pPr eaLnBrk="1" hangingPunct="1">
              <a:lnSpc>
                <a:spcPct val="90000"/>
              </a:lnSpc>
              <a:buFont typeface="Wingdings 3" pitchFamily="18" charset="2"/>
              <a:buNone/>
            </a:pPr>
            <a:r>
              <a:rPr lang="en-US" altLang="zh-CN" sz="2400" b="1" dirty="0"/>
              <a:t>            USERS_GID=100</a:t>
            </a:r>
            <a:endParaRPr lang="zh-CN" altLang="en-US" sz="2400" b="1" dirty="0"/>
          </a:p>
          <a:p>
            <a:pPr eaLnBrk="1" hangingPunct="1">
              <a:lnSpc>
                <a:spcPct val="90000"/>
              </a:lnSpc>
              <a:buFont typeface="Wingdings 3" pitchFamily="18" charset="2"/>
              <a:buNone/>
            </a:pPr>
            <a:r>
              <a:rPr lang="en-US" altLang="zh-CN" sz="2400" b="1" dirty="0"/>
              <a:t>		DHOME=/home</a:t>
            </a:r>
            <a:endParaRPr lang="zh-CN" altLang="en-US" sz="2400" b="1" dirty="0"/>
          </a:p>
          <a:p>
            <a:pPr eaLnBrk="1" hangingPunct="1">
              <a:lnSpc>
                <a:spcPct val="90000"/>
              </a:lnSpc>
              <a:buFont typeface="Wingdings 3" pitchFamily="18" charset="2"/>
              <a:buNone/>
            </a:pPr>
            <a:r>
              <a:rPr lang="en-US" altLang="zh-CN" sz="2400" b="1" dirty="0"/>
              <a:t>		DSHELL=/bin/bash</a:t>
            </a:r>
            <a:endParaRPr lang="zh-CN" altLang="en-US" sz="2400" b="1" dirty="0"/>
          </a:p>
          <a:p>
            <a:pPr eaLnBrk="1" hangingPunct="1">
              <a:lnSpc>
                <a:spcPct val="90000"/>
              </a:lnSpc>
              <a:buFont typeface="Wingdings 3" pitchFamily="18" charset="2"/>
              <a:buNone/>
            </a:pPr>
            <a:r>
              <a:rPr lang="en-US" altLang="zh-CN" sz="2400" b="1" dirty="0"/>
              <a:t>		SKEL=/</a:t>
            </a:r>
            <a:r>
              <a:rPr lang="en-US" altLang="zh-CN" sz="2400" b="1" dirty="0" err="1"/>
              <a:t>etc</a:t>
            </a:r>
            <a:r>
              <a:rPr lang="en-US" altLang="zh-CN" sz="2400" b="1" dirty="0"/>
              <a:t>/</a:t>
            </a:r>
            <a:r>
              <a:rPr lang="en-US" altLang="zh-CN" sz="2400" b="1" dirty="0" err="1"/>
              <a:t>skel</a:t>
            </a:r>
            <a:endParaRPr lang="zh-CN" altLang="en-US" dirty="0"/>
          </a:p>
        </p:txBody>
      </p:sp>
    </p:spTree>
    <p:extLst>
      <p:ext uri="{BB962C8B-B14F-4D97-AF65-F5344CB8AC3E}">
        <p14:creationId xmlns:p14="http://schemas.microsoft.com/office/powerpoint/2010/main" val="1163805744"/>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pPr algn="ctr" eaLnBrk="1" hangingPunct="1"/>
            <a:r>
              <a:rPr lang="en-US" altLang="zh-CN" dirty="0"/>
              <a:t>SKEL</a:t>
            </a:r>
            <a:r>
              <a:rPr lang="zh-CN" altLang="en-US" dirty="0"/>
              <a:t>模板</a:t>
            </a:r>
          </a:p>
        </p:txBody>
      </p:sp>
      <p:sp>
        <p:nvSpPr>
          <p:cNvPr id="137220" name="Rectangle 3"/>
          <p:cNvSpPr>
            <a:spLocks noGrp="1" noChangeArrowheads="1"/>
          </p:cNvSpPr>
          <p:nvPr>
            <p:ph idx="1"/>
          </p:nvPr>
        </p:nvSpPr>
        <p:spPr>
          <a:prstGeom prst="rect">
            <a:avLst/>
          </a:prstGeom>
        </p:spPr>
        <p:txBody>
          <a:bodyPr/>
          <a:lstStyle/>
          <a:p>
            <a:pPr eaLnBrk="1" hangingPunct="1"/>
            <a:r>
              <a:rPr lang="en-US" altLang="zh-CN" sz="2400" b="1" dirty="0"/>
              <a:t>/</a:t>
            </a:r>
            <a:r>
              <a:rPr lang="en-US" altLang="zh-CN" sz="2400" b="1" dirty="0" err="1"/>
              <a:t>etc</a:t>
            </a:r>
            <a:r>
              <a:rPr lang="en-US" altLang="zh-CN" sz="2400" b="1" dirty="0"/>
              <a:t>/</a:t>
            </a:r>
            <a:r>
              <a:rPr lang="en-US" altLang="zh-CN" sz="2400" b="1" dirty="0" err="1"/>
              <a:t>skel</a:t>
            </a:r>
            <a:r>
              <a:rPr lang="zh-CN" altLang="en-US" sz="2400" b="1" dirty="0"/>
              <a:t>目录是被 </a:t>
            </a:r>
            <a:r>
              <a:rPr lang="en-US" altLang="zh-CN" sz="2400" b="1" dirty="0"/>
              <a:t>/</a:t>
            </a:r>
            <a:r>
              <a:rPr lang="en-US" altLang="zh-CN" sz="2400" b="1" dirty="0" err="1"/>
              <a:t>usr</a:t>
            </a:r>
            <a:r>
              <a:rPr lang="en-US" altLang="zh-CN" sz="2400" b="1" dirty="0"/>
              <a:t>/</a:t>
            </a:r>
            <a:r>
              <a:rPr lang="en-US" altLang="zh-CN" sz="2400" b="1" dirty="0" err="1"/>
              <a:t>sbin</a:t>
            </a:r>
            <a:r>
              <a:rPr lang="en-US" altLang="zh-CN" sz="2400" b="1" dirty="0"/>
              <a:t>/</a:t>
            </a:r>
            <a:r>
              <a:rPr lang="en-US" altLang="zh-CN" sz="2400" b="1" dirty="0" err="1"/>
              <a:t>useradd</a:t>
            </a:r>
            <a:r>
              <a:rPr lang="zh-CN" altLang="en-US" sz="2400" b="1" dirty="0"/>
              <a:t>使用</a:t>
            </a:r>
          </a:p>
          <a:p>
            <a:pPr eaLnBrk="1" hangingPunct="1"/>
            <a:r>
              <a:rPr lang="zh-CN" altLang="en-US" sz="2400" b="1" dirty="0"/>
              <a:t>把想要新用户拥有的配置文件拷贝到</a:t>
            </a:r>
            <a:r>
              <a:rPr lang="en-US" altLang="zh-CN" sz="2400" b="1" dirty="0"/>
              <a:t>/</a:t>
            </a:r>
            <a:r>
              <a:rPr lang="en-US" altLang="zh-CN" sz="2400" b="1" dirty="0" err="1"/>
              <a:t>etc</a:t>
            </a:r>
            <a:r>
              <a:rPr lang="en-US" altLang="zh-CN" sz="2400" b="1" dirty="0"/>
              <a:t>/</a:t>
            </a:r>
            <a:r>
              <a:rPr lang="en-US" altLang="zh-CN" sz="2400" b="1" dirty="0" err="1"/>
              <a:t>skel</a:t>
            </a:r>
            <a:r>
              <a:rPr lang="zh-CN" altLang="en-US" sz="2400" b="1" dirty="0"/>
              <a:t>目录，常用的文件：</a:t>
            </a:r>
            <a:r>
              <a:rPr lang="zh-CN" altLang="en-US" b="1" dirty="0"/>
              <a:t> </a:t>
            </a:r>
          </a:p>
          <a:p>
            <a:pPr lvl="1" eaLnBrk="1" hangingPunct="1"/>
            <a:r>
              <a:rPr lang="en-US" altLang="zh-CN" sz="2000" dirty="0"/>
              <a:t>.</a:t>
            </a:r>
            <a:r>
              <a:rPr lang="en-US" altLang="zh-CN" sz="2000" dirty="0" err="1"/>
              <a:t>bash_profile</a:t>
            </a:r>
            <a:endParaRPr lang="en-US" altLang="zh-CN" sz="2000" dirty="0"/>
          </a:p>
          <a:p>
            <a:pPr lvl="1" eaLnBrk="1" hangingPunct="1"/>
            <a:r>
              <a:rPr lang="en-US" altLang="zh-CN" sz="2000" dirty="0"/>
              <a:t>.</a:t>
            </a:r>
            <a:r>
              <a:rPr lang="en-US" altLang="zh-CN" sz="2000" dirty="0" err="1"/>
              <a:t>bashrc</a:t>
            </a:r>
            <a:endParaRPr lang="en-US" altLang="zh-CN" sz="2000" dirty="0"/>
          </a:p>
          <a:p>
            <a:pPr lvl="1" eaLnBrk="1" hangingPunct="1"/>
            <a:r>
              <a:rPr lang="en-US" altLang="zh-CN" sz="2000" dirty="0"/>
              <a:t>.</a:t>
            </a:r>
            <a:r>
              <a:rPr lang="en-US" altLang="zh-CN" sz="2000" dirty="0" err="1"/>
              <a:t>bash_logout</a:t>
            </a:r>
            <a:endParaRPr lang="en-US" altLang="zh-CN" sz="2000" dirty="0"/>
          </a:p>
          <a:p>
            <a:pPr lvl="1" eaLnBrk="1" hangingPunct="1"/>
            <a:r>
              <a:rPr lang="en-US" altLang="zh-CN" sz="2000" dirty="0" err="1"/>
              <a:t>dircolors</a:t>
            </a:r>
            <a:endParaRPr lang="en-US" altLang="zh-CN" sz="2000" dirty="0"/>
          </a:p>
          <a:p>
            <a:pPr lvl="1" eaLnBrk="1" hangingPunct="1"/>
            <a:r>
              <a:rPr lang="en-US" altLang="zh-CN" sz="2000" dirty="0"/>
              <a:t>.</a:t>
            </a:r>
            <a:r>
              <a:rPr lang="en-US" altLang="zh-CN" sz="2000" dirty="0" err="1"/>
              <a:t>inputrc</a:t>
            </a:r>
            <a:endParaRPr lang="en-US" altLang="zh-CN" sz="2000" dirty="0"/>
          </a:p>
          <a:p>
            <a:pPr lvl="1" eaLnBrk="1" hangingPunct="1"/>
            <a:r>
              <a:rPr lang="en-US" altLang="zh-CN" sz="2000" dirty="0"/>
              <a:t>.</a:t>
            </a:r>
            <a:r>
              <a:rPr lang="en-US" altLang="zh-CN" sz="2000" dirty="0" err="1"/>
              <a:t>vimrc</a:t>
            </a:r>
            <a:r>
              <a:rPr lang="en-US" altLang="zh-CN" dirty="0"/>
              <a:t>  </a:t>
            </a:r>
            <a:endParaRPr lang="zh-CN" altLang="en-US" dirty="0"/>
          </a:p>
        </p:txBody>
      </p:sp>
    </p:spTree>
    <p:extLst>
      <p:ext uri="{BB962C8B-B14F-4D97-AF65-F5344CB8AC3E}">
        <p14:creationId xmlns:p14="http://schemas.microsoft.com/office/powerpoint/2010/main" val="28944106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algn="ctr" eaLnBrk="1" hangingPunct="1"/>
            <a:r>
              <a:rPr lang="en-US" altLang="zh-CN" dirty="0"/>
              <a:t>Linux</a:t>
            </a:r>
            <a:r>
              <a:rPr lang="zh-CN" altLang="en-US" dirty="0"/>
              <a:t>可以为我们做什么？</a:t>
            </a:r>
          </a:p>
        </p:txBody>
      </p:sp>
      <p:sp>
        <p:nvSpPr>
          <p:cNvPr id="25604" name="Rectangle 3"/>
          <p:cNvSpPr>
            <a:spLocks noGrp="1" noChangeArrowheads="1"/>
          </p:cNvSpPr>
          <p:nvPr>
            <p:ph idx="1"/>
          </p:nvPr>
        </p:nvSpPr>
        <p:spPr>
          <a:prstGeom prst="rect">
            <a:avLst/>
          </a:prstGeom>
        </p:spPr>
        <p:txBody>
          <a:bodyPr/>
          <a:lstStyle/>
          <a:p>
            <a:pPr eaLnBrk="1" hangingPunct="1"/>
            <a:r>
              <a:rPr lang="zh-CN" altLang="en-US" b="1">
                <a:solidFill>
                  <a:srgbClr val="0000CC"/>
                </a:solidFill>
              </a:rPr>
              <a:t>个人桌面系统</a:t>
            </a:r>
          </a:p>
          <a:p>
            <a:pPr lvl="1" eaLnBrk="1" hangingPunct="1"/>
            <a:r>
              <a:rPr lang="zh-CN" altLang="en-US"/>
              <a:t>管理桌面（菜单、图标、窗口等）</a:t>
            </a:r>
          </a:p>
          <a:p>
            <a:pPr lvl="1" eaLnBrk="1" hangingPunct="1"/>
            <a:r>
              <a:rPr lang="zh-CN" altLang="en-US"/>
              <a:t>听音乐，看视频</a:t>
            </a:r>
          </a:p>
          <a:p>
            <a:pPr lvl="1" eaLnBrk="1" hangingPunct="1"/>
            <a:r>
              <a:rPr lang="zh-CN" altLang="en-US"/>
              <a:t>使用字处理、电子表格等办公软件</a:t>
            </a:r>
          </a:p>
          <a:p>
            <a:pPr lvl="1" eaLnBrk="1" hangingPunct="1"/>
            <a:r>
              <a:rPr lang="zh-CN" altLang="en-US"/>
              <a:t>浏览网页、发送电子邮件</a:t>
            </a:r>
          </a:p>
          <a:p>
            <a:pPr lvl="1" eaLnBrk="1" hangingPunct="1"/>
            <a:r>
              <a:rPr lang="zh-CN" altLang="en-US"/>
              <a:t>网络聊天</a:t>
            </a:r>
          </a:p>
          <a:p>
            <a:pPr lvl="1" eaLnBrk="1" hangingPunct="1"/>
            <a:r>
              <a:rPr lang="zh-CN" altLang="en-US"/>
              <a:t>玩游戏</a:t>
            </a:r>
          </a:p>
          <a:p>
            <a:pPr lvl="1" eaLnBrk="1" hangingPunct="1"/>
            <a:r>
              <a:rPr lang="en-US" altLang="zh-CN">
                <a:sym typeface="Arial" pitchFamily="34" charset="0"/>
              </a:rPr>
              <a:t>…</a:t>
            </a:r>
            <a:endParaRPr lang="en-US" altLang="zh-CN"/>
          </a:p>
        </p:txBody>
      </p:sp>
    </p:spTree>
    <p:extLst>
      <p:ext uri="{BB962C8B-B14F-4D97-AF65-F5344CB8AC3E}">
        <p14:creationId xmlns:p14="http://schemas.microsoft.com/office/powerpoint/2010/main" val="33945771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pPr algn="ctr" eaLnBrk="1" hangingPunct="1"/>
            <a:r>
              <a:rPr lang="zh-CN" altLang="en-US" dirty="0"/>
              <a:t>添加新用户的过程</a:t>
            </a:r>
          </a:p>
        </p:txBody>
      </p:sp>
      <p:sp>
        <p:nvSpPr>
          <p:cNvPr id="138244" name="Rectangle 3"/>
          <p:cNvSpPr>
            <a:spLocks noGrp="1" noChangeArrowheads="1"/>
          </p:cNvSpPr>
          <p:nvPr>
            <p:ph idx="1"/>
          </p:nvPr>
        </p:nvSpPr>
        <p:spPr>
          <a:prstGeom prst="rect">
            <a:avLst/>
          </a:prstGeom>
        </p:spPr>
        <p:txBody>
          <a:bodyPr/>
          <a:lstStyle/>
          <a:p>
            <a:pPr eaLnBrk="1" hangingPunct="1">
              <a:lnSpc>
                <a:spcPct val="110000"/>
              </a:lnSpc>
            </a:pPr>
            <a:r>
              <a:rPr lang="zh-CN" altLang="en-US" sz="2400" b="1" dirty="0"/>
              <a:t>系统</a:t>
            </a:r>
          </a:p>
          <a:p>
            <a:pPr lvl="1" eaLnBrk="1" hangingPunct="1">
              <a:lnSpc>
                <a:spcPct val="110000"/>
              </a:lnSpc>
            </a:pPr>
            <a:r>
              <a:rPr lang="zh-CN" altLang="en-US" dirty="0"/>
              <a:t>编辑</a:t>
            </a:r>
            <a:r>
              <a:rPr lang="en-US" altLang="zh-CN" dirty="0" err="1"/>
              <a:t>passwd</a:t>
            </a:r>
            <a:r>
              <a:rPr lang="zh-CN" altLang="en-US" dirty="0"/>
              <a:t>和</a:t>
            </a:r>
            <a:r>
              <a:rPr lang="en-US" altLang="zh-CN" dirty="0"/>
              <a:t>shadow</a:t>
            </a:r>
            <a:r>
              <a:rPr lang="zh-CN" altLang="en-US" dirty="0"/>
              <a:t>文件，定义用户帐号</a:t>
            </a:r>
          </a:p>
          <a:p>
            <a:pPr lvl="1" eaLnBrk="1" hangingPunct="1">
              <a:lnSpc>
                <a:spcPct val="110000"/>
              </a:lnSpc>
            </a:pPr>
            <a:r>
              <a:rPr lang="zh-CN" altLang="en-US" dirty="0"/>
              <a:t>设置一个初始口令</a:t>
            </a:r>
          </a:p>
          <a:p>
            <a:pPr lvl="1" eaLnBrk="1" hangingPunct="1">
              <a:lnSpc>
                <a:spcPct val="110000"/>
              </a:lnSpc>
            </a:pPr>
            <a:r>
              <a:rPr lang="zh-CN" altLang="en-US" dirty="0"/>
              <a:t>创建用户主目录，用</a:t>
            </a:r>
            <a:r>
              <a:rPr lang="en-US" altLang="zh-CN" dirty="0" err="1"/>
              <a:t>chown</a:t>
            </a:r>
            <a:r>
              <a:rPr lang="zh-CN" altLang="en-US" dirty="0"/>
              <a:t>和</a:t>
            </a:r>
            <a:r>
              <a:rPr lang="en-US" altLang="zh-CN" dirty="0" err="1"/>
              <a:t>chmod</a:t>
            </a:r>
            <a:r>
              <a:rPr lang="zh-CN" altLang="en-US" dirty="0"/>
              <a:t>命令改变主目录的属主和属性</a:t>
            </a:r>
          </a:p>
          <a:p>
            <a:pPr eaLnBrk="1" hangingPunct="1">
              <a:lnSpc>
                <a:spcPct val="110000"/>
              </a:lnSpc>
            </a:pPr>
            <a:r>
              <a:rPr lang="zh-CN" altLang="en-US" sz="2400" b="1" dirty="0"/>
              <a:t>为用户所进行的步骤</a:t>
            </a:r>
          </a:p>
          <a:p>
            <a:pPr lvl="1" eaLnBrk="1" hangingPunct="1">
              <a:lnSpc>
                <a:spcPct val="110000"/>
              </a:lnSpc>
            </a:pPr>
            <a:r>
              <a:rPr lang="zh-CN" altLang="en-US" dirty="0"/>
              <a:t>将默认的启动文件复制到用户主目录中</a:t>
            </a:r>
          </a:p>
          <a:p>
            <a:pPr lvl="1" eaLnBrk="1" hangingPunct="1">
              <a:lnSpc>
                <a:spcPct val="110000"/>
              </a:lnSpc>
            </a:pPr>
            <a:r>
              <a:rPr lang="zh-CN" altLang="en-US" dirty="0"/>
              <a:t>设置用户的邮件主目录并建立邮件别名</a:t>
            </a:r>
          </a:p>
        </p:txBody>
      </p:sp>
    </p:spTree>
    <p:extLst>
      <p:ext uri="{BB962C8B-B14F-4D97-AF65-F5344CB8AC3E}">
        <p14:creationId xmlns:p14="http://schemas.microsoft.com/office/powerpoint/2010/main" val="293820089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7" name="Rectangle 2"/>
          <p:cNvSpPr>
            <a:spLocks noGrp="1" noChangeArrowheads="1"/>
          </p:cNvSpPr>
          <p:nvPr>
            <p:ph type="title"/>
          </p:nvPr>
        </p:nvSpPr>
        <p:spPr/>
        <p:txBody>
          <a:bodyPr/>
          <a:lstStyle/>
          <a:p>
            <a:pPr algn="ctr" eaLnBrk="1" hangingPunct="1"/>
            <a:r>
              <a:rPr lang="zh-CN" altLang="en-US" dirty="0"/>
              <a:t>编辑</a:t>
            </a:r>
            <a:r>
              <a:rPr lang="en-US" altLang="zh-CN" dirty="0"/>
              <a:t>passwd</a:t>
            </a:r>
            <a:r>
              <a:rPr lang="zh-CN" altLang="en-US" dirty="0"/>
              <a:t>和</a:t>
            </a:r>
            <a:r>
              <a:rPr lang="en-US" altLang="zh-CN" dirty="0"/>
              <a:t>shadow</a:t>
            </a:r>
            <a:endParaRPr lang="zh-CN" altLang="en-US" dirty="0"/>
          </a:p>
        </p:txBody>
      </p:sp>
      <p:sp>
        <p:nvSpPr>
          <p:cNvPr id="139268" name="Rectangle 3"/>
          <p:cNvSpPr>
            <a:spLocks noGrp="1" noChangeArrowheads="1"/>
          </p:cNvSpPr>
          <p:nvPr>
            <p:ph idx="1"/>
          </p:nvPr>
        </p:nvSpPr>
        <p:spPr>
          <a:prstGeom prst="rect">
            <a:avLst/>
          </a:prstGeom>
        </p:spPr>
        <p:txBody>
          <a:bodyPr/>
          <a:lstStyle/>
          <a:p>
            <a:pPr eaLnBrk="1" hangingPunct="1">
              <a:lnSpc>
                <a:spcPct val="110000"/>
              </a:lnSpc>
            </a:pPr>
            <a:r>
              <a:rPr lang="en-US" altLang="zh-CN" sz="3200" b="1" dirty="0" err="1">
                <a:solidFill>
                  <a:srgbClr val="3333FF"/>
                </a:solidFill>
                <a:latin typeface="Arial Black" pitchFamily="34" charset="0"/>
                <a:sym typeface="Arial Black" pitchFamily="34" charset="0"/>
              </a:rPr>
              <a:t>vipw</a:t>
            </a:r>
            <a:endParaRPr lang="zh-CN" altLang="en-US" sz="3200" b="1" dirty="0">
              <a:solidFill>
                <a:srgbClr val="3333FF"/>
              </a:solidFill>
              <a:latin typeface="Arial Black" pitchFamily="34" charset="0"/>
              <a:sym typeface="Arial Black" pitchFamily="34" charset="0"/>
            </a:endParaRPr>
          </a:p>
          <a:p>
            <a:pPr lvl="1" eaLnBrk="1" hangingPunct="1">
              <a:lnSpc>
                <a:spcPct val="110000"/>
              </a:lnSpc>
            </a:pPr>
            <a:r>
              <a:rPr lang="en-US" altLang="zh-CN" dirty="0" err="1"/>
              <a:t>vipw</a:t>
            </a:r>
            <a:r>
              <a:rPr lang="zh-CN" altLang="en-US" dirty="0"/>
              <a:t>命令用来启动一个文本编辑器，打开</a:t>
            </a:r>
            <a:r>
              <a:rPr lang="en-US" altLang="zh-CN" dirty="0" err="1"/>
              <a:t>passwd</a:t>
            </a:r>
            <a:r>
              <a:rPr lang="zh-CN" altLang="en-US" dirty="0"/>
              <a:t>文件的一个副本</a:t>
            </a:r>
          </a:p>
          <a:p>
            <a:pPr lvl="1" eaLnBrk="1" hangingPunct="1">
              <a:lnSpc>
                <a:spcPct val="110000"/>
              </a:lnSpc>
            </a:pPr>
            <a:r>
              <a:rPr lang="zh-CN" altLang="en-US" dirty="0"/>
              <a:t>使用的编辑器可以通过修改</a:t>
            </a:r>
            <a:r>
              <a:rPr lang="en-US" altLang="zh-CN" dirty="0"/>
              <a:t>EDITOR</a:t>
            </a:r>
            <a:r>
              <a:rPr lang="zh-CN" altLang="en-US" dirty="0"/>
              <a:t>环境变量指定</a:t>
            </a:r>
          </a:p>
          <a:p>
            <a:pPr lvl="1" eaLnBrk="1" hangingPunct="1">
              <a:lnSpc>
                <a:spcPct val="110000"/>
              </a:lnSpc>
            </a:pPr>
            <a:r>
              <a:rPr lang="en-US" altLang="zh-CN" dirty="0" err="1"/>
              <a:t>vipw</a:t>
            </a:r>
            <a:r>
              <a:rPr lang="zh-CN" altLang="en-US" dirty="0"/>
              <a:t>每次只允许一个任编辑</a:t>
            </a:r>
            <a:r>
              <a:rPr lang="en-US" altLang="zh-CN" dirty="0" err="1"/>
              <a:t>passwd</a:t>
            </a:r>
            <a:r>
              <a:rPr lang="zh-CN" altLang="en-US" dirty="0"/>
              <a:t>文件，防止用户在</a:t>
            </a:r>
            <a:r>
              <a:rPr lang="en-US" altLang="zh-CN" dirty="0" err="1"/>
              <a:t>passwd</a:t>
            </a:r>
            <a:r>
              <a:rPr lang="zh-CN" altLang="en-US" dirty="0"/>
              <a:t>文件被编辑的时候修改他们的口令。</a:t>
            </a:r>
          </a:p>
        </p:txBody>
      </p:sp>
    </p:spTree>
    <p:extLst>
      <p:ext uri="{BB962C8B-B14F-4D97-AF65-F5344CB8AC3E}">
        <p14:creationId xmlns:p14="http://schemas.microsoft.com/office/powerpoint/2010/main" val="40873904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p:txBody>
          <a:bodyPr/>
          <a:lstStyle/>
          <a:p>
            <a:pPr algn="ctr" eaLnBrk="1" hangingPunct="1"/>
            <a:r>
              <a:rPr lang="zh-CN" altLang="en-US" dirty="0"/>
              <a:t>设置初始口令</a:t>
            </a:r>
          </a:p>
        </p:txBody>
      </p:sp>
      <p:sp>
        <p:nvSpPr>
          <p:cNvPr id="140292" name="Rectangle 3"/>
          <p:cNvSpPr>
            <a:spLocks noGrp="1" noChangeArrowheads="1"/>
          </p:cNvSpPr>
          <p:nvPr>
            <p:ph idx="1"/>
          </p:nvPr>
        </p:nvSpPr>
        <p:spPr>
          <a:prstGeom prst="rect">
            <a:avLst/>
          </a:prstGeom>
        </p:spPr>
        <p:txBody>
          <a:bodyPr/>
          <a:lstStyle/>
          <a:p>
            <a:pPr eaLnBrk="1" hangingPunct="1"/>
            <a:r>
              <a:rPr lang="zh-CN" altLang="en-US" sz="2400" b="1"/>
              <a:t>使用</a:t>
            </a:r>
            <a:r>
              <a:rPr lang="en-US" altLang="zh-CN" sz="2400" b="1"/>
              <a:t>passwd</a:t>
            </a:r>
            <a:r>
              <a:rPr lang="zh-CN" altLang="en-US" sz="2400" b="1"/>
              <a:t>命令可以修改用户口令</a:t>
            </a:r>
          </a:p>
          <a:p>
            <a:pPr eaLnBrk="1" hangingPunct="1"/>
            <a:r>
              <a:rPr lang="en-US" altLang="zh-CN" sz="2400" b="1"/>
              <a:t>root</a:t>
            </a:r>
            <a:r>
              <a:rPr lang="zh-CN" altLang="en-US" sz="2400" b="1"/>
              <a:t>用户可以修改任何用户的口令</a:t>
            </a:r>
          </a:p>
          <a:p>
            <a:pPr lvl="1" eaLnBrk="1" hangingPunct="1">
              <a:buFont typeface="Wingdings 3" pitchFamily="18" charset="2"/>
              <a:buNone/>
            </a:pPr>
            <a:endParaRPr lang="zh-CN" altLang="en-US" sz="2000"/>
          </a:p>
          <a:p>
            <a:pPr lvl="1" eaLnBrk="1" hangingPunct="1">
              <a:buFont typeface="Wingdings 3" pitchFamily="18" charset="2"/>
              <a:buNone/>
            </a:pPr>
            <a:r>
              <a:rPr lang="zh-CN" altLang="en-US"/>
              <a:t>语法：</a:t>
            </a:r>
            <a:r>
              <a:rPr lang="en-US" altLang="zh-CN"/>
              <a:t>passwd  [-k] [-l] [u] [-f] [-d] [-S]  username</a:t>
            </a:r>
            <a:endParaRPr lang="zh-CN" altLang="en-US"/>
          </a:p>
          <a:p>
            <a:pPr lvl="1" eaLnBrk="1" hangingPunct="1">
              <a:buFont typeface="Wingdings 3" pitchFamily="18" charset="2"/>
              <a:buNone/>
            </a:pPr>
            <a:endParaRPr lang="zh-CN" altLang="en-US"/>
          </a:p>
          <a:p>
            <a:pPr lvl="1" eaLnBrk="1" hangingPunct="1">
              <a:buFont typeface="Wingdings 3" pitchFamily="18" charset="2"/>
              <a:buNone/>
            </a:pPr>
            <a:r>
              <a:rPr lang="zh-CN" altLang="en-US"/>
              <a:t>使用方法： </a:t>
            </a:r>
          </a:p>
          <a:p>
            <a:pPr lvl="1" eaLnBrk="1" hangingPunct="1">
              <a:buFont typeface="Wingdings 3" pitchFamily="18" charset="2"/>
              <a:buNone/>
            </a:pPr>
            <a:r>
              <a:rPr lang="zh-CN" altLang="en-US"/>
              <a:t>			</a:t>
            </a:r>
            <a:r>
              <a:rPr lang="en-US" altLang="zh-CN"/>
              <a:t>passwd  username</a:t>
            </a:r>
            <a:endParaRPr lang="zh-CN" altLang="en-US"/>
          </a:p>
          <a:p>
            <a:pPr eaLnBrk="1" hangingPunct="1">
              <a:buFont typeface="Wingdings 3" pitchFamily="18" charset="2"/>
              <a:buNone/>
            </a:pPr>
            <a:endParaRPr lang="zh-CN" altLang="en-US" sz="2400" b="1"/>
          </a:p>
        </p:txBody>
      </p:sp>
    </p:spTree>
    <p:extLst>
      <p:ext uri="{BB962C8B-B14F-4D97-AF65-F5344CB8AC3E}">
        <p14:creationId xmlns:p14="http://schemas.microsoft.com/office/powerpoint/2010/main" val="1807530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Rectangle 2"/>
          <p:cNvSpPr>
            <a:spLocks noGrp="1" noChangeArrowheads="1"/>
          </p:cNvSpPr>
          <p:nvPr>
            <p:ph type="title"/>
          </p:nvPr>
        </p:nvSpPr>
        <p:spPr/>
        <p:txBody>
          <a:bodyPr/>
          <a:lstStyle/>
          <a:p>
            <a:pPr algn="ctr" eaLnBrk="1" hangingPunct="1"/>
            <a:r>
              <a:rPr lang="zh-CN" altLang="en-US" dirty="0">
                <a:latin typeface="华文中宋" pitchFamily="2" charset="-122"/>
                <a:sym typeface="华文中宋" pitchFamily="2" charset="-122"/>
              </a:rPr>
              <a:t>修改用户属性</a:t>
            </a:r>
            <a:endParaRPr lang="zh-CN" altLang="en-US" dirty="0"/>
          </a:p>
        </p:txBody>
      </p:sp>
      <p:sp>
        <p:nvSpPr>
          <p:cNvPr id="141316" name="Rectangle 3"/>
          <p:cNvSpPr>
            <a:spLocks noGrp="1" noChangeArrowheads="1"/>
          </p:cNvSpPr>
          <p:nvPr>
            <p:ph idx="1"/>
          </p:nvPr>
        </p:nvSpPr>
        <p:spPr>
          <a:prstGeom prst="rect">
            <a:avLst/>
          </a:prstGeom>
        </p:spPr>
        <p:txBody>
          <a:bodyPr/>
          <a:lstStyle/>
          <a:p>
            <a:pPr eaLnBrk="1" hangingPunct="1"/>
            <a:r>
              <a:rPr lang="en-US" altLang="zh-CN" sz="3200" b="1" dirty="0" err="1">
                <a:solidFill>
                  <a:srgbClr val="3333FF"/>
                </a:solidFill>
                <a:latin typeface="Arial Black" pitchFamily="34" charset="0"/>
                <a:sym typeface="Arial Black" pitchFamily="34" charset="0"/>
              </a:rPr>
              <a:t>usermod</a:t>
            </a:r>
            <a:endParaRPr lang="zh-CN" altLang="en-US" sz="3200" b="1" dirty="0">
              <a:solidFill>
                <a:srgbClr val="3333FF"/>
              </a:solidFill>
              <a:latin typeface="Arial Black" pitchFamily="34" charset="0"/>
              <a:sym typeface="Arial Black" pitchFamily="34" charset="0"/>
            </a:endParaRPr>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dirty="0"/>
              <a:t>语法：</a:t>
            </a:r>
            <a:r>
              <a:rPr lang="en-US" altLang="zh-CN" dirty="0" err="1"/>
              <a:t>usermod</a:t>
            </a:r>
            <a:r>
              <a:rPr lang="en-US" altLang="zh-CN" dirty="0"/>
              <a:t> [-u </a:t>
            </a:r>
            <a:r>
              <a:rPr lang="en-US" altLang="zh-CN" dirty="0" err="1"/>
              <a:t>uid</a:t>
            </a:r>
            <a:r>
              <a:rPr lang="en-US" altLang="zh-CN" dirty="0"/>
              <a:t> [-o]] [-g group] [-G </a:t>
            </a:r>
            <a:r>
              <a:rPr lang="en-US" altLang="zh-CN" dirty="0" err="1"/>
              <a:t>gropup</a:t>
            </a:r>
            <a:r>
              <a:rPr lang="en-US" altLang="zh-CN" dirty="0"/>
              <a:t>,</a:t>
            </a:r>
            <a:r>
              <a:rPr lang="en-US" altLang="zh-CN" dirty="0">
                <a:sym typeface="Arial" pitchFamily="34" charset="0"/>
              </a:rPr>
              <a:t>…</a:t>
            </a:r>
            <a:r>
              <a:rPr lang="en-US" altLang="zh-CN" dirty="0"/>
              <a:t>]</a:t>
            </a:r>
            <a:endParaRPr lang="zh-CN" altLang="en-US" dirty="0"/>
          </a:p>
          <a:p>
            <a:pPr lvl="1" eaLnBrk="1" hangingPunct="1">
              <a:buFont typeface="Wingdings 3" pitchFamily="18" charset="2"/>
              <a:buNone/>
            </a:pPr>
            <a:r>
              <a:rPr lang="en-US" altLang="zh-CN" dirty="0"/>
              <a:t>                           [-d home [-m]] [-s shell] [-c comment]</a:t>
            </a:r>
            <a:endParaRPr lang="zh-CN" altLang="en-US" dirty="0"/>
          </a:p>
          <a:p>
            <a:pPr lvl="1" eaLnBrk="1" hangingPunct="1">
              <a:buFont typeface="Wingdings 3" pitchFamily="18" charset="2"/>
              <a:buNone/>
            </a:pPr>
            <a:r>
              <a:rPr lang="en-US" altLang="zh-CN" dirty="0"/>
              <a:t>                           [-l </a:t>
            </a:r>
            <a:r>
              <a:rPr lang="en-US" altLang="zh-CN" dirty="0" err="1"/>
              <a:t>new_name</a:t>
            </a:r>
            <a:r>
              <a:rPr lang="en-US" altLang="zh-CN" dirty="0"/>
              <a:t>] [-f inactive][-e expire]</a:t>
            </a:r>
            <a:endParaRPr lang="zh-CN" altLang="en-US" dirty="0"/>
          </a:p>
          <a:p>
            <a:pPr lvl="1" eaLnBrk="1" hangingPunct="1">
              <a:buFont typeface="Wingdings 3" pitchFamily="18" charset="2"/>
              <a:buNone/>
            </a:pPr>
            <a:r>
              <a:rPr lang="en-US" altLang="zh-CN" dirty="0"/>
              <a:t>                           [-p </a:t>
            </a:r>
            <a:r>
              <a:rPr lang="en-US" altLang="zh-CN" dirty="0" err="1"/>
              <a:t>passwd</a:t>
            </a:r>
            <a:r>
              <a:rPr lang="en-US" altLang="zh-CN" dirty="0"/>
              <a:t>] [-L|-U] name</a:t>
            </a:r>
            <a:endParaRPr lang="zh-CN" altLang="en-US" dirty="0"/>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dirty="0"/>
              <a:t>举例用户</a:t>
            </a:r>
            <a:r>
              <a:rPr lang="en-US" altLang="zh-CN" dirty="0" err="1"/>
              <a:t>oldname</a:t>
            </a:r>
            <a:r>
              <a:rPr lang="zh-CN" altLang="en-US" dirty="0"/>
              <a:t>改名为</a:t>
            </a:r>
            <a:r>
              <a:rPr lang="en-US" altLang="zh-CN" dirty="0" err="1"/>
              <a:t>newname</a:t>
            </a:r>
            <a:r>
              <a:rPr lang="zh-CN" altLang="en-US" dirty="0"/>
              <a:t>，注意要同时更改家目录： </a:t>
            </a:r>
          </a:p>
          <a:p>
            <a:pPr lvl="1" eaLnBrk="1" hangingPunct="1">
              <a:buFont typeface="Wingdings 3" pitchFamily="18" charset="2"/>
              <a:buNone/>
            </a:pPr>
            <a:r>
              <a:rPr lang="en-US" altLang="zh-CN" dirty="0" err="1"/>
              <a:t>usermod</a:t>
            </a:r>
            <a:r>
              <a:rPr lang="en-US" altLang="zh-CN" dirty="0"/>
              <a:t>  –d  /home/</a:t>
            </a:r>
            <a:r>
              <a:rPr lang="en-US" altLang="zh-CN" dirty="0" err="1"/>
              <a:t>newname</a:t>
            </a:r>
            <a:r>
              <a:rPr lang="en-US" altLang="zh-CN" dirty="0"/>
              <a:t>  –m  –l  </a:t>
            </a:r>
            <a:r>
              <a:rPr lang="en-US" altLang="zh-CN" dirty="0" err="1"/>
              <a:t>newname</a:t>
            </a:r>
            <a:r>
              <a:rPr lang="en-US" altLang="zh-CN" dirty="0"/>
              <a:t>  </a:t>
            </a:r>
            <a:r>
              <a:rPr lang="en-US" altLang="zh-CN" dirty="0" err="1"/>
              <a:t>oldname</a:t>
            </a:r>
            <a:endParaRPr lang="en-US" altLang="zh-CN" dirty="0"/>
          </a:p>
          <a:p>
            <a:pPr lvl="1" eaLnBrk="1" hangingPunct="1">
              <a:buFont typeface="Wingdings 3" pitchFamily="18" charset="2"/>
              <a:buNone/>
            </a:pPr>
            <a:endParaRPr lang="zh-CN" altLang="en-US" dirty="0"/>
          </a:p>
        </p:txBody>
      </p:sp>
    </p:spTree>
    <p:extLst>
      <p:ext uri="{BB962C8B-B14F-4D97-AF65-F5344CB8AC3E}">
        <p14:creationId xmlns:p14="http://schemas.microsoft.com/office/powerpoint/2010/main" val="188274769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9" name="Rectangle 2"/>
          <p:cNvSpPr>
            <a:spLocks noGrp="1" noChangeArrowheads="1"/>
          </p:cNvSpPr>
          <p:nvPr>
            <p:ph type="title"/>
          </p:nvPr>
        </p:nvSpPr>
        <p:spPr/>
        <p:txBody>
          <a:bodyPr/>
          <a:lstStyle/>
          <a:p>
            <a:pPr algn="ctr" eaLnBrk="1" hangingPunct="1"/>
            <a:r>
              <a:rPr lang="zh-CN" altLang="en-US" dirty="0"/>
              <a:t>删除用户</a:t>
            </a:r>
          </a:p>
        </p:txBody>
      </p:sp>
      <p:sp>
        <p:nvSpPr>
          <p:cNvPr id="142340" name="Rectangle 3"/>
          <p:cNvSpPr>
            <a:spLocks noGrp="1" noChangeArrowheads="1"/>
          </p:cNvSpPr>
          <p:nvPr>
            <p:ph idx="1"/>
          </p:nvPr>
        </p:nvSpPr>
        <p:spPr>
          <a:prstGeom prst="rect">
            <a:avLst/>
          </a:prstGeom>
        </p:spPr>
        <p:txBody>
          <a:bodyPr/>
          <a:lstStyle/>
          <a:p>
            <a:pPr eaLnBrk="1" hangingPunct="1"/>
            <a:r>
              <a:rPr lang="en-US" altLang="zh-CN" sz="3200" b="1" dirty="0" err="1">
                <a:solidFill>
                  <a:srgbClr val="3333FF"/>
                </a:solidFill>
                <a:latin typeface="Arial Black" pitchFamily="34" charset="0"/>
                <a:sym typeface="Arial Black" pitchFamily="34" charset="0"/>
              </a:rPr>
              <a:t>deluser</a:t>
            </a:r>
            <a:endParaRPr lang="zh-CN" altLang="en-US" sz="3200" b="1" dirty="0">
              <a:solidFill>
                <a:srgbClr val="3333FF"/>
              </a:solidFill>
              <a:latin typeface="Arial Black" pitchFamily="34" charset="0"/>
              <a:sym typeface="Arial Black" pitchFamily="34" charset="0"/>
            </a:endParaRPr>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dirty="0"/>
              <a:t>语法：   </a:t>
            </a:r>
            <a:r>
              <a:rPr lang="en-US" altLang="zh-CN" dirty="0" err="1"/>
              <a:t>deluser</a:t>
            </a:r>
            <a:r>
              <a:rPr lang="en-US" altLang="zh-CN" dirty="0"/>
              <a:t>  &lt;username&gt;</a:t>
            </a:r>
            <a:endParaRPr lang="zh-CN" altLang="en-US" dirty="0"/>
          </a:p>
          <a:p>
            <a:pPr lvl="1" eaLnBrk="1" hangingPunct="1">
              <a:buFont typeface="Wingdings 3" pitchFamily="18" charset="2"/>
              <a:buNone/>
            </a:pPr>
            <a:endParaRPr lang="zh-CN" altLang="en-US" dirty="0"/>
          </a:p>
          <a:p>
            <a:pPr lvl="1" eaLnBrk="1" hangingPunct="1">
              <a:buFont typeface="Wingdings 3" pitchFamily="18" charset="2"/>
              <a:buNone/>
            </a:pPr>
            <a:r>
              <a:rPr lang="zh-CN" altLang="en-US" dirty="0"/>
              <a:t>使用方法： </a:t>
            </a:r>
          </a:p>
          <a:p>
            <a:pPr lvl="1" eaLnBrk="1" hangingPunct="1">
              <a:buFont typeface="Wingdings 3" pitchFamily="18" charset="2"/>
              <a:buNone/>
            </a:pPr>
            <a:r>
              <a:rPr lang="zh-CN" altLang="en-US" dirty="0"/>
              <a:t>			</a:t>
            </a:r>
            <a:r>
              <a:rPr lang="en-US" altLang="zh-CN" dirty="0" err="1"/>
              <a:t>deluser</a:t>
            </a:r>
            <a:r>
              <a:rPr lang="en-US" altLang="zh-CN" dirty="0"/>
              <a:t>  --remove-home  user1</a:t>
            </a:r>
            <a:endParaRPr lang="zh-CN" altLang="en-US" dirty="0"/>
          </a:p>
          <a:p>
            <a:pPr lvl="1" eaLnBrk="1" hangingPunct="1">
              <a:buFont typeface="Wingdings 3" pitchFamily="18" charset="2"/>
              <a:buNone/>
            </a:pPr>
            <a:r>
              <a:rPr lang="en-US" altLang="zh-CN" sz="2000" dirty="0"/>
              <a:t>			</a:t>
            </a:r>
            <a:endParaRPr lang="zh-CN" altLang="en-US" sz="2000" dirty="0"/>
          </a:p>
          <a:p>
            <a:pPr eaLnBrk="1" hangingPunct="1">
              <a:buFont typeface="Wingdings 3" pitchFamily="18" charset="2"/>
              <a:buNone/>
            </a:pPr>
            <a:r>
              <a:rPr lang="en-US" altLang="zh-CN" sz="2400" b="1" dirty="0"/>
              <a:t>     </a:t>
            </a:r>
            <a:r>
              <a:rPr lang="zh-CN" altLang="en-US" sz="2400" b="1" dirty="0"/>
              <a:t>删除用户</a:t>
            </a:r>
            <a:r>
              <a:rPr lang="en-US" altLang="zh-CN" sz="2400" b="1" dirty="0"/>
              <a:t>user1</a:t>
            </a:r>
            <a:r>
              <a:rPr lang="zh-CN" altLang="en-US" sz="2400" b="1" dirty="0"/>
              <a:t>的同时删除用户的工作目录 </a:t>
            </a:r>
            <a:endParaRPr lang="zh-CN" altLang="en-US" dirty="0"/>
          </a:p>
        </p:txBody>
      </p:sp>
    </p:spTree>
    <p:extLst>
      <p:ext uri="{BB962C8B-B14F-4D97-AF65-F5344CB8AC3E}">
        <p14:creationId xmlns:p14="http://schemas.microsoft.com/office/powerpoint/2010/main" val="346356515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pPr algn="ctr" eaLnBrk="1" hangingPunct="1"/>
            <a:r>
              <a:rPr lang="zh-CN" altLang="en-US" dirty="0"/>
              <a:t>删除用户组 </a:t>
            </a:r>
          </a:p>
        </p:txBody>
      </p:sp>
      <p:sp>
        <p:nvSpPr>
          <p:cNvPr id="143364" name="Rectangle 3"/>
          <p:cNvSpPr>
            <a:spLocks noGrp="1" noChangeArrowheads="1"/>
          </p:cNvSpPr>
          <p:nvPr>
            <p:ph idx="1"/>
          </p:nvPr>
        </p:nvSpPr>
        <p:spPr>
          <a:prstGeom prst="rect">
            <a:avLst/>
          </a:prstGeom>
        </p:spPr>
        <p:txBody>
          <a:bodyPr/>
          <a:lstStyle/>
          <a:p>
            <a:pPr eaLnBrk="1" hangingPunct="1"/>
            <a:r>
              <a:rPr lang="en-US" altLang="zh-CN" sz="3200" b="1">
                <a:solidFill>
                  <a:srgbClr val="3333FF"/>
                </a:solidFill>
                <a:latin typeface="Arial Black" pitchFamily="34" charset="0"/>
                <a:sym typeface="Arial Black" pitchFamily="34" charset="0"/>
              </a:rPr>
              <a:t>delgroup</a:t>
            </a:r>
            <a:endParaRPr lang="zh-CN" altLang="en-US" sz="3200" b="1">
              <a:solidFill>
                <a:srgbClr val="3333FF"/>
              </a:solidFill>
              <a:latin typeface="Arial Black" pitchFamily="34" charset="0"/>
              <a:sym typeface="Arial Black" pitchFamily="34" charset="0"/>
            </a:endParaRPr>
          </a:p>
          <a:p>
            <a:pPr eaLnBrk="1" hangingPunct="1">
              <a:buFont typeface="Wingdings 3" pitchFamily="18" charset="2"/>
              <a:buNone/>
            </a:pPr>
            <a:endParaRPr lang="zh-CN" altLang="en-US" sz="3200" b="1"/>
          </a:p>
          <a:p>
            <a:pPr lvl="1" eaLnBrk="1" hangingPunct="1">
              <a:buFont typeface="Wingdings 3" pitchFamily="18" charset="2"/>
              <a:buNone/>
            </a:pPr>
            <a:r>
              <a:rPr lang="zh-CN" altLang="en-US" sz="2800"/>
              <a:t>语法：   </a:t>
            </a:r>
            <a:r>
              <a:rPr lang="en-US" altLang="zh-CN" sz="2800"/>
              <a:t>delgroup  groupname</a:t>
            </a:r>
            <a:endParaRPr lang="zh-CN" altLang="en-US" sz="2800"/>
          </a:p>
          <a:p>
            <a:pPr lvl="1" eaLnBrk="1" hangingPunct="1">
              <a:buFont typeface="Wingdings 3" pitchFamily="18" charset="2"/>
              <a:buNone/>
            </a:pPr>
            <a:endParaRPr lang="zh-CN" altLang="en-US" sz="2800"/>
          </a:p>
          <a:p>
            <a:pPr lvl="1" eaLnBrk="1" hangingPunct="1">
              <a:buFont typeface="Wingdings 3" pitchFamily="18" charset="2"/>
              <a:buNone/>
            </a:pPr>
            <a:r>
              <a:rPr lang="zh-CN" altLang="en-US" sz="2800"/>
              <a:t>使用方法： </a:t>
            </a:r>
          </a:p>
          <a:p>
            <a:pPr lvl="1" eaLnBrk="1" hangingPunct="1">
              <a:buFont typeface="Wingdings 3" pitchFamily="18" charset="2"/>
              <a:buNone/>
            </a:pPr>
            <a:r>
              <a:rPr lang="zh-CN" altLang="en-US" sz="2800"/>
              <a:t>			</a:t>
            </a:r>
            <a:r>
              <a:rPr lang="en-US" altLang="zh-CN" sz="2800"/>
              <a:t>delgroup  groupname1</a:t>
            </a:r>
            <a:endParaRPr lang="zh-CN" altLang="en-US" sz="2800"/>
          </a:p>
          <a:p>
            <a:pPr eaLnBrk="1" hangingPunct="1">
              <a:buFont typeface="Wingdings 3" pitchFamily="18" charset="2"/>
              <a:buNone/>
            </a:pPr>
            <a:endParaRPr lang="zh-CN" altLang="en-US" sz="3200" b="1"/>
          </a:p>
        </p:txBody>
      </p:sp>
    </p:spTree>
    <p:extLst>
      <p:ext uri="{BB962C8B-B14F-4D97-AF65-F5344CB8AC3E}">
        <p14:creationId xmlns:p14="http://schemas.microsoft.com/office/powerpoint/2010/main" val="293199776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6</a:t>
            </a:r>
            <a:endParaRPr lang="zh-CN" altLang="en-US" dirty="0"/>
          </a:p>
        </p:txBody>
      </p:sp>
      <p:sp>
        <p:nvSpPr>
          <p:cNvPr id="4" name="标题 3"/>
          <p:cNvSpPr>
            <a:spLocks noGrp="1"/>
          </p:cNvSpPr>
          <p:nvPr>
            <p:ph type="title"/>
          </p:nvPr>
        </p:nvSpPr>
        <p:spPr/>
        <p:txBody>
          <a:bodyPr/>
          <a:lstStyle/>
          <a:p>
            <a:r>
              <a:rPr lang="zh-CN" altLang="en-US" dirty="0"/>
              <a:t>进程管理</a:t>
            </a:r>
          </a:p>
        </p:txBody>
      </p:sp>
    </p:spTree>
    <p:extLst>
      <p:ext uri="{BB962C8B-B14F-4D97-AF65-F5344CB8AC3E}">
        <p14:creationId xmlns:p14="http://schemas.microsoft.com/office/powerpoint/2010/main" val="30905959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1" name="Rectangle 2"/>
          <p:cNvSpPr>
            <a:spLocks noGrp="1" noChangeArrowheads="1"/>
          </p:cNvSpPr>
          <p:nvPr>
            <p:ph type="title"/>
          </p:nvPr>
        </p:nvSpPr>
        <p:spPr/>
        <p:txBody>
          <a:bodyPr/>
          <a:lstStyle/>
          <a:p>
            <a:pPr algn="ctr" eaLnBrk="1" hangingPunct="1"/>
            <a:r>
              <a:rPr lang="zh-CN" altLang="en-US" dirty="0"/>
              <a:t>进程管理 </a:t>
            </a:r>
          </a:p>
        </p:txBody>
      </p:sp>
      <p:sp>
        <p:nvSpPr>
          <p:cNvPr id="145412" name="Rectangle 3"/>
          <p:cNvSpPr>
            <a:spLocks noGrp="1" noChangeArrowheads="1"/>
          </p:cNvSpPr>
          <p:nvPr>
            <p:ph idx="1"/>
          </p:nvPr>
        </p:nvSpPr>
        <p:spPr>
          <a:prstGeom prst="rect">
            <a:avLst/>
          </a:prstGeom>
        </p:spPr>
        <p:txBody>
          <a:bodyPr/>
          <a:lstStyle/>
          <a:p>
            <a:pPr marL="609600" indent="-609600" eaLnBrk="1" hangingPunct="1">
              <a:lnSpc>
                <a:spcPct val="140000"/>
              </a:lnSpc>
              <a:buFont typeface="Wingdings 3" pitchFamily="18" charset="2"/>
              <a:buChar char="•"/>
            </a:pPr>
            <a:r>
              <a:rPr lang="zh-CN" altLang="en-US" sz="2400" b="1"/>
              <a:t>进程的概念</a:t>
            </a:r>
          </a:p>
          <a:p>
            <a:pPr marL="609600" indent="-609600" eaLnBrk="1" hangingPunct="1">
              <a:lnSpc>
                <a:spcPct val="140000"/>
              </a:lnSpc>
              <a:buFont typeface="Wingdings 3" pitchFamily="18" charset="2"/>
              <a:buChar char="•"/>
            </a:pPr>
            <a:r>
              <a:rPr lang="zh-CN" altLang="en-US" sz="2400" b="1"/>
              <a:t>使用</a:t>
            </a:r>
            <a:r>
              <a:rPr lang="en-US" altLang="zh-CN" sz="2400" b="1"/>
              <a:t>ps</a:t>
            </a:r>
            <a:r>
              <a:rPr lang="zh-CN" altLang="en-US" sz="2400" b="1"/>
              <a:t>命令查看进程</a:t>
            </a:r>
          </a:p>
          <a:p>
            <a:pPr marL="609600" indent="-609600" eaLnBrk="1" hangingPunct="1">
              <a:lnSpc>
                <a:spcPct val="140000"/>
              </a:lnSpc>
              <a:buFont typeface="Wingdings 3" pitchFamily="18" charset="2"/>
              <a:buChar char="•"/>
            </a:pPr>
            <a:r>
              <a:rPr lang="zh-CN" altLang="en-US" sz="2400" b="1"/>
              <a:t>使用</a:t>
            </a:r>
            <a:r>
              <a:rPr lang="en-US" altLang="zh-CN" sz="2400" b="1"/>
              <a:t>kill</a:t>
            </a:r>
            <a:r>
              <a:rPr lang="zh-CN" altLang="en-US" sz="2400" b="1"/>
              <a:t>命令终止进程</a:t>
            </a:r>
          </a:p>
          <a:p>
            <a:pPr marL="609600" indent="-609600" eaLnBrk="1" hangingPunct="1">
              <a:lnSpc>
                <a:spcPct val="140000"/>
              </a:lnSpc>
              <a:buFont typeface="Wingdings 3" pitchFamily="18" charset="2"/>
              <a:buChar char="•"/>
            </a:pPr>
            <a:r>
              <a:rPr lang="zh-CN" altLang="en-US" sz="2400" b="1"/>
              <a:t>设置定时任务</a:t>
            </a:r>
          </a:p>
          <a:p>
            <a:pPr marL="609600" indent="-609600" eaLnBrk="1" hangingPunct="1">
              <a:lnSpc>
                <a:spcPct val="140000"/>
              </a:lnSpc>
              <a:buFont typeface="Wingdings 3" pitchFamily="18" charset="2"/>
              <a:buChar char="•"/>
            </a:pPr>
            <a:endParaRPr lang="zh-CN" altLang="en-US" sz="2400" b="1"/>
          </a:p>
        </p:txBody>
      </p:sp>
    </p:spTree>
    <p:extLst>
      <p:ext uri="{BB962C8B-B14F-4D97-AF65-F5344CB8AC3E}">
        <p14:creationId xmlns:p14="http://schemas.microsoft.com/office/powerpoint/2010/main" val="23768447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p:txBody>
          <a:bodyPr/>
          <a:lstStyle/>
          <a:p>
            <a:pPr algn="ctr" eaLnBrk="1" hangingPunct="1"/>
            <a:r>
              <a:rPr lang="zh-CN" altLang="en-US" dirty="0"/>
              <a:t>编译程序上的两个进程</a:t>
            </a:r>
          </a:p>
        </p:txBody>
      </p:sp>
      <p:sp>
        <p:nvSpPr>
          <p:cNvPr id="146436" name="Rectangle 3"/>
          <p:cNvSpPr>
            <a:spLocks noChangeArrowheads="1"/>
          </p:cNvSpPr>
          <p:nvPr/>
        </p:nvSpPr>
        <p:spPr bwMode="auto">
          <a:xfrm>
            <a:off x="8015817" y="2193115"/>
            <a:ext cx="1143000" cy="220983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endParaRPr lang="zh-CN" altLang="en-US" sz="3200" b="1">
              <a:solidFill>
                <a:srgbClr val="000000"/>
              </a:solidFill>
              <a:latin typeface="Rockwell" pitchFamily="18" charset="0"/>
              <a:sym typeface="Rockwell" pitchFamily="18" charset="0"/>
            </a:endParaRPr>
          </a:p>
          <a:p>
            <a:pPr algn="ctr" eaLnBrk="0" hangingPunct="0">
              <a:spcBef>
                <a:spcPct val="20000"/>
              </a:spcBef>
              <a:buClr>
                <a:srgbClr val="FF0000"/>
              </a:buClr>
            </a:pPr>
            <a:r>
              <a:rPr lang="zh-CN" altLang="en-US" sz="3200" b="1">
                <a:solidFill>
                  <a:srgbClr val="000000"/>
                </a:solidFill>
                <a:latin typeface="Rockwell" pitchFamily="18" charset="0"/>
                <a:sym typeface="Rockwell" pitchFamily="18" charset="0"/>
              </a:rPr>
              <a:t>程</a:t>
            </a:r>
          </a:p>
          <a:p>
            <a:pPr algn="ctr" eaLnBrk="0" hangingPunct="0">
              <a:spcBef>
                <a:spcPct val="20000"/>
              </a:spcBef>
              <a:buClr>
                <a:srgbClr val="FF0000"/>
              </a:buClr>
            </a:pPr>
            <a:r>
              <a:rPr lang="zh-CN" altLang="en-US" sz="3200" b="1">
                <a:solidFill>
                  <a:srgbClr val="000000"/>
                </a:solidFill>
                <a:latin typeface="Rockwell" pitchFamily="18" charset="0"/>
                <a:sym typeface="Rockwell" pitchFamily="18" charset="0"/>
              </a:rPr>
              <a:t>序</a:t>
            </a:r>
          </a:p>
          <a:p>
            <a:pPr algn="ctr" eaLnBrk="0" hangingPunct="0">
              <a:spcBef>
                <a:spcPct val="20000"/>
              </a:spcBef>
              <a:buClr>
                <a:srgbClr val="FF0000"/>
              </a:buClr>
            </a:pPr>
            <a:endParaRPr lang="zh-CN" altLang="en-US" sz="2400" b="1">
              <a:solidFill>
                <a:srgbClr val="000000"/>
              </a:solidFill>
              <a:latin typeface="Times New Roman" pitchFamily="18" charset="0"/>
              <a:sym typeface="Times New Roman" pitchFamily="18" charset="0"/>
            </a:endParaRPr>
          </a:p>
        </p:txBody>
      </p:sp>
      <p:sp>
        <p:nvSpPr>
          <p:cNvPr id="146438" name="Rectangle 4"/>
          <p:cNvSpPr>
            <a:spLocks noChangeArrowheads="1"/>
          </p:cNvSpPr>
          <p:nvPr/>
        </p:nvSpPr>
        <p:spPr bwMode="auto">
          <a:xfrm>
            <a:off x="1871134" y="5013325"/>
            <a:ext cx="4703233" cy="946150"/>
          </a:xfrm>
          <a:prstGeom prst="rect">
            <a:avLst/>
          </a:prstGeom>
          <a:gradFill rotWithShape="1">
            <a:gsLst>
              <a:gs pos="0">
                <a:srgbClr val="3333CC"/>
              </a:gs>
              <a:gs pos="50000">
                <a:srgbClr val="18185E"/>
              </a:gs>
              <a:gs pos="100000">
                <a:srgbClr val="3333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zh-CN" altLang="en-US" sz="2800" b="1">
                <a:solidFill>
                  <a:srgbClr val="FFFF00"/>
                </a:solidFill>
                <a:latin typeface="楷体_GB2312" pitchFamily="49" charset="-122"/>
                <a:ea typeface="楷体_GB2312" pitchFamily="49" charset="-122"/>
                <a:sym typeface="楷体_GB2312" pitchFamily="49" charset="-122"/>
              </a:rPr>
              <a:t>程序的两次执行就</a:t>
            </a:r>
          </a:p>
          <a:p>
            <a:pPr algn="ctr" eaLnBrk="0" hangingPunct="0"/>
            <a:r>
              <a:rPr lang="zh-CN" altLang="en-US" sz="2800" b="1">
                <a:solidFill>
                  <a:srgbClr val="FFFF00"/>
                </a:solidFill>
                <a:latin typeface="楷体_GB2312" pitchFamily="49" charset="-122"/>
                <a:ea typeface="楷体_GB2312" pitchFamily="49" charset="-122"/>
                <a:sym typeface="楷体_GB2312" pitchFamily="49" charset="-122"/>
              </a:rPr>
              <a:t>产生了</a:t>
            </a:r>
            <a:r>
              <a:rPr lang="en-US" altLang="zh-CN" sz="2800" b="1">
                <a:solidFill>
                  <a:srgbClr val="FFFF00"/>
                </a:solidFill>
                <a:latin typeface="楷体_GB2312" pitchFamily="49" charset="-122"/>
                <a:ea typeface="楷体_GB2312" pitchFamily="49" charset="-122"/>
                <a:sym typeface="楷体_GB2312" pitchFamily="49" charset="-122"/>
              </a:rPr>
              <a:t>p1</a:t>
            </a:r>
            <a:r>
              <a:rPr lang="zh-CN" altLang="en-US" sz="2800" b="1">
                <a:solidFill>
                  <a:srgbClr val="FFFF00"/>
                </a:solidFill>
                <a:latin typeface="楷体_GB2312" pitchFamily="49" charset="-122"/>
                <a:ea typeface="楷体_GB2312" pitchFamily="49" charset="-122"/>
                <a:sym typeface="楷体_GB2312" pitchFamily="49" charset="-122"/>
              </a:rPr>
              <a:t>和</a:t>
            </a:r>
            <a:r>
              <a:rPr lang="en-US" altLang="zh-CN" sz="2800" b="1">
                <a:solidFill>
                  <a:srgbClr val="FFFF00"/>
                </a:solidFill>
                <a:latin typeface="楷体_GB2312" pitchFamily="49" charset="-122"/>
                <a:ea typeface="楷体_GB2312" pitchFamily="49" charset="-122"/>
                <a:sym typeface="楷体_GB2312" pitchFamily="49" charset="-122"/>
              </a:rPr>
              <a:t>p2</a:t>
            </a:r>
            <a:r>
              <a:rPr lang="zh-CN" altLang="en-US" sz="2800" b="1">
                <a:solidFill>
                  <a:srgbClr val="FFFF00"/>
                </a:solidFill>
                <a:latin typeface="楷体_GB2312" pitchFamily="49" charset="-122"/>
                <a:ea typeface="楷体_GB2312" pitchFamily="49" charset="-122"/>
                <a:sym typeface="楷体_GB2312" pitchFamily="49" charset="-122"/>
              </a:rPr>
              <a:t>进程</a:t>
            </a:r>
            <a:r>
              <a:rPr lang="zh-CN" altLang="en-US" sz="2800" b="1" i="1">
                <a:solidFill>
                  <a:srgbClr val="FFFF00"/>
                </a:solidFill>
                <a:latin typeface="楷体_GB2312" pitchFamily="49" charset="-122"/>
                <a:ea typeface="楷体_GB2312" pitchFamily="49" charset="-122"/>
                <a:sym typeface="楷体_GB2312" pitchFamily="49" charset="-122"/>
              </a:rPr>
              <a:t> </a:t>
            </a:r>
            <a:endParaRPr lang="zh-CN" altLang="en-US"/>
          </a:p>
        </p:txBody>
      </p:sp>
      <p:sp>
        <p:nvSpPr>
          <p:cNvPr id="2" name="Line 5"/>
          <p:cNvSpPr>
            <a:spLocks noChangeShapeType="1"/>
          </p:cNvSpPr>
          <p:nvPr/>
        </p:nvSpPr>
        <p:spPr bwMode="auto">
          <a:xfrm>
            <a:off x="9840385" y="2276475"/>
            <a:ext cx="2116" cy="17287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6439" name="Line 6"/>
          <p:cNvSpPr>
            <a:spLocks noChangeShapeType="1"/>
          </p:cNvSpPr>
          <p:nvPr/>
        </p:nvSpPr>
        <p:spPr bwMode="auto">
          <a:xfrm>
            <a:off x="7342718" y="2276476"/>
            <a:ext cx="2116" cy="504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6440" name="Rectangle 7"/>
          <p:cNvSpPr>
            <a:spLocks noChangeArrowheads="1"/>
          </p:cNvSpPr>
          <p:nvPr/>
        </p:nvSpPr>
        <p:spPr bwMode="auto">
          <a:xfrm>
            <a:off x="6483646" y="2205038"/>
            <a:ext cx="617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buClr>
                <a:srgbClr val="FF0000"/>
              </a:buClr>
              <a:buFont typeface="Arial" pitchFamily="34" charset="0"/>
              <a:buChar char="•"/>
            </a:pPr>
            <a:r>
              <a:rPr lang="en-US" altLang="zh-CN" sz="2400" b="1">
                <a:solidFill>
                  <a:srgbClr val="000000"/>
                </a:solidFill>
                <a:latin typeface="Times New Roman" pitchFamily="18" charset="0"/>
                <a:sym typeface="Times New Roman" pitchFamily="18" charset="0"/>
              </a:rPr>
              <a:t>p1</a:t>
            </a:r>
            <a:endParaRPr lang="zh-CN" altLang="en-US"/>
          </a:p>
        </p:txBody>
      </p:sp>
      <p:sp>
        <p:nvSpPr>
          <p:cNvPr id="146441" name="Rectangle 8"/>
          <p:cNvSpPr>
            <a:spLocks noChangeArrowheads="1"/>
          </p:cNvSpPr>
          <p:nvPr/>
        </p:nvSpPr>
        <p:spPr bwMode="auto">
          <a:xfrm>
            <a:off x="10035412" y="2349500"/>
            <a:ext cx="617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buClr>
                <a:srgbClr val="FF0000"/>
              </a:buClr>
              <a:buFont typeface="Arial" pitchFamily="34" charset="0"/>
              <a:buChar char="•"/>
            </a:pPr>
            <a:r>
              <a:rPr lang="en-US" altLang="zh-CN" sz="2400" b="1">
                <a:solidFill>
                  <a:srgbClr val="000000"/>
                </a:solidFill>
                <a:latin typeface="Times New Roman" pitchFamily="18" charset="0"/>
                <a:sym typeface="Times New Roman" pitchFamily="18" charset="0"/>
              </a:rPr>
              <a:t>p2</a:t>
            </a:r>
            <a:endParaRPr lang="zh-CN" altLang="en-US"/>
          </a:p>
        </p:txBody>
      </p:sp>
      <p:sp>
        <p:nvSpPr>
          <p:cNvPr id="146442" name="Line 9"/>
          <p:cNvSpPr>
            <a:spLocks noChangeShapeType="1"/>
          </p:cNvSpPr>
          <p:nvPr/>
        </p:nvSpPr>
        <p:spPr bwMode="auto">
          <a:xfrm>
            <a:off x="9167285" y="4005263"/>
            <a:ext cx="1248833" cy="1587"/>
          </a:xfrm>
          <a:prstGeom prst="line">
            <a:avLst/>
          </a:prstGeom>
          <a:noFill/>
          <a:ln w="19050">
            <a:solidFill>
              <a:srgbClr val="3333CC"/>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6443" name="Line 10"/>
          <p:cNvSpPr>
            <a:spLocks noChangeShapeType="1"/>
          </p:cNvSpPr>
          <p:nvPr/>
        </p:nvSpPr>
        <p:spPr bwMode="auto">
          <a:xfrm>
            <a:off x="6671734" y="2781300"/>
            <a:ext cx="1248833" cy="0"/>
          </a:xfrm>
          <a:prstGeom prst="line">
            <a:avLst/>
          </a:prstGeom>
          <a:noFill/>
          <a:ln w="19050">
            <a:solidFill>
              <a:srgbClr val="3333CC"/>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6444" name="Rectangle 11"/>
          <p:cNvSpPr>
            <a:spLocks noChangeArrowheads="1"/>
          </p:cNvSpPr>
          <p:nvPr/>
        </p:nvSpPr>
        <p:spPr bwMode="auto">
          <a:xfrm>
            <a:off x="431800" y="3282306"/>
            <a:ext cx="4362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b="1" u="sng" dirty="0">
                <a:solidFill>
                  <a:srgbClr val="000000"/>
                </a:solidFill>
                <a:latin typeface="楷体_GB2312" pitchFamily="49" charset="-122"/>
                <a:ea typeface="楷体_GB2312" pitchFamily="49" charset="-122"/>
                <a:sym typeface="楷体_GB2312" pitchFamily="49" charset="-122"/>
              </a:rPr>
              <a:t>程序的一次执行就是一个进程</a:t>
            </a:r>
            <a:r>
              <a:rPr lang="zh-CN" altLang="en-US" sz="2400" b="1" i="1" u="sng" dirty="0">
                <a:solidFill>
                  <a:srgbClr val="000000"/>
                </a:solidFill>
                <a:latin typeface="楷体_GB2312" pitchFamily="49" charset="-122"/>
                <a:ea typeface="楷体_GB2312" pitchFamily="49" charset="-122"/>
                <a:sym typeface="楷体_GB2312" pitchFamily="49" charset="-122"/>
              </a:rPr>
              <a:t> </a:t>
            </a:r>
            <a:endParaRPr lang="zh-CN" altLang="en-US" dirty="0"/>
          </a:p>
        </p:txBody>
      </p:sp>
    </p:spTree>
    <p:extLst>
      <p:ext uri="{BB962C8B-B14F-4D97-AF65-F5344CB8AC3E}">
        <p14:creationId xmlns:p14="http://schemas.microsoft.com/office/powerpoint/2010/main" val="2721897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6438"/>
                                        </p:tgtEl>
                                        <p:attrNameLst>
                                          <p:attrName>style.visibility</p:attrName>
                                        </p:attrNameLst>
                                      </p:cBhvr>
                                      <p:to>
                                        <p:strVal val="visible"/>
                                      </p:to>
                                    </p:set>
                                    <p:animEffect filter="diamond(in)">
                                      <p:cBhvr>
                                        <p:cTn id="7" dur="2000"/>
                                        <p:tgtEl>
                                          <p:spTgt spid="146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8"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PS</a:t>
            </a:r>
            <a:endParaRPr lang="zh-CN" altLang="en-US" dirty="0"/>
          </a:p>
        </p:txBody>
      </p:sp>
      <p:sp>
        <p:nvSpPr>
          <p:cNvPr id="147460" name="Rectangle 3"/>
          <p:cNvSpPr>
            <a:spLocks noGrp="1" noChangeArrowheads="1"/>
          </p:cNvSpPr>
          <p:nvPr>
            <p:ph idx="1"/>
          </p:nvPr>
        </p:nvSpPr>
        <p:spPr>
          <a:prstGeom prst="rect">
            <a:avLst/>
          </a:prstGeom>
        </p:spPr>
        <p:txBody>
          <a:bodyPr/>
          <a:lstStyle/>
          <a:p>
            <a:pPr eaLnBrk="1" hangingPunct="1">
              <a:lnSpc>
                <a:spcPct val="90000"/>
              </a:lnSpc>
            </a:pPr>
            <a:r>
              <a:rPr lang="zh-CN" altLang="en-US" sz="2400" b="1" dirty="0"/>
              <a:t>显示进程</a:t>
            </a:r>
            <a:r>
              <a:rPr lang="zh-CN" altLang="en-US" sz="2400" b="1" dirty="0">
                <a:sym typeface="Arial" pitchFamily="34" charset="0"/>
              </a:rPr>
              <a:t> </a:t>
            </a:r>
            <a:r>
              <a:rPr lang="en-US" altLang="zh-CN" sz="2400" b="1" dirty="0"/>
              <a:t>(process)</a:t>
            </a:r>
            <a:r>
              <a:rPr lang="en-US" altLang="zh-CN" sz="2400" b="1" dirty="0">
                <a:sym typeface="Arial" pitchFamily="34" charset="0"/>
              </a:rPr>
              <a:t> </a:t>
            </a:r>
            <a:r>
              <a:rPr lang="zh-CN" altLang="en-US" sz="2400" b="1" dirty="0"/>
              <a:t>的动态</a:t>
            </a:r>
          </a:p>
          <a:p>
            <a:pPr eaLnBrk="1" hangingPunct="1">
              <a:lnSpc>
                <a:spcPct val="90000"/>
              </a:lnSpc>
            </a:pPr>
            <a:r>
              <a:rPr lang="zh-CN" altLang="en-US" sz="2400" b="1" dirty="0"/>
              <a:t>语法：</a:t>
            </a:r>
          </a:p>
          <a:p>
            <a:pPr eaLnBrk="1" hangingPunct="1">
              <a:lnSpc>
                <a:spcPct val="90000"/>
              </a:lnSpc>
              <a:buFont typeface="Wingdings 3" pitchFamily="18" charset="2"/>
              <a:buNone/>
            </a:pPr>
            <a:r>
              <a:rPr lang="zh-CN" altLang="en-US" sz="2400" b="1" dirty="0"/>
              <a:t>                       </a:t>
            </a:r>
            <a:r>
              <a:rPr lang="en-US" altLang="zh-CN" sz="2400" b="1" dirty="0" err="1">
                <a:solidFill>
                  <a:schemeClr val="hlink"/>
                </a:solidFill>
              </a:rPr>
              <a:t>ps</a:t>
            </a:r>
            <a:r>
              <a:rPr lang="en-US" altLang="zh-CN" sz="2400" b="1" dirty="0">
                <a:solidFill>
                  <a:schemeClr val="hlink"/>
                </a:solidFill>
              </a:rPr>
              <a:t> [options]</a:t>
            </a:r>
            <a:endParaRPr lang="zh-CN" altLang="en-US" sz="2400" b="1" dirty="0">
              <a:solidFill>
                <a:schemeClr val="hlink"/>
              </a:solidFill>
            </a:endParaRPr>
          </a:p>
          <a:p>
            <a:pPr eaLnBrk="1" hangingPunct="1">
              <a:lnSpc>
                <a:spcPct val="90000"/>
              </a:lnSpc>
              <a:buFont typeface="Wingdings 3" pitchFamily="18" charset="2"/>
              <a:buNone/>
            </a:pPr>
            <a:endParaRPr lang="zh-CN" altLang="en-US" sz="2400" b="1" dirty="0">
              <a:solidFill>
                <a:schemeClr val="hlink"/>
              </a:solidFill>
            </a:endParaRPr>
          </a:p>
          <a:p>
            <a:pPr eaLnBrk="1" hangingPunct="1">
              <a:lnSpc>
                <a:spcPct val="90000"/>
              </a:lnSpc>
            </a:pPr>
            <a:r>
              <a:rPr lang="zh-CN" altLang="en-US" sz="2400" b="1" dirty="0"/>
              <a:t>常见的参数：</a:t>
            </a:r>
          </a:p>
          <a:p>
            <a:pPr lvl="1" eaLnBrk="1" hangingPunct="1">
              <a:lnSpc>
                <a:spcPct val="90000"/>
              </a:lnSpc>
            </a:pPr>
            <a:r>
              <a:rPr lang="en-US" altLang="zh-CN" dirty="0"/>
              <a:t>-A</a:t>
            </a:r>
            <a:r>
              <a:rPr lang="en-US" altLang="zh-CN" dirty="0">
                <a:sym typeface="Arial" pitchFamily="34" charset="0"/>
              </a:rPr>
              <a:t> </a:t>
            </a:r>
            <a:r>
              <a:rPr lang="zh-CN" altLang="en-US" dirty="0"/>
              <a:t>列出所有的行程 </a:t>
            </a:r>
          </a:p>
          <a:p>
            <a:pPr lvl="1" eaLnBrk="1" hangingPunct="1">
              <a:lnSpc>
                <a:spcPct val="90000"/>
              </a:lnSpc>
            </a:pPr>
            <a:r>
              <a:rPr lang="en-US" altLang="zh-CN" dirty="0"/>
              <a:t>-w</a:t>
            </a:r>
            <a:r>
              <a:rPr lang="en-US" altLang="zh-CN" dirty="0">
                <a:sym typeface="Arial" pitchFamily="34" charset="0"/>
              </a:rPr>
              <a:t> </a:t>
            </a:r>
            <a:r>
              <a:rPr lang="zh-CN" altLang="en-US" dirty="0"/>
              <a:t>显示加宽可以显示较多的资讯 </a:t>
            </a:r>
          </a:p>
          <a:p>
            <a:pPr lvl="1" eaLnBrk="1" hangingPunct="1">
              <a:lnSpc>
                <a:spcPct val="90000"/>
              </a:lnSpc>
            </a:pPr>
            <a:r>
              <a:rPr lang="en-US" altLang="zh-CN" dirty="0"/>
              <a:t>-au</a:t>
            </a:r>
            <a:r>
              <a:rPr lang="en-US" altLang="zh-CN" dirty="0">
                <a:sym typeface="Arial" pitchFamily="34" charset="0"/>
              </a:rPr>
              <a:t> </a:t>
            </a:r>
            <a:r>
              <a:rPr lang="zh-CN" altLang="en-US" dirty="0"/>
              <a:t>显示较详细的资讯 </a:t>
            </a:r>
          </a:p>
          <a:p>
            <a:pPr lvl="1" eaLnBrk="1" hangingPunct="1">
              <a:lnSpc>
                <a:spcPct val="90000"/>
              </a:lnSpc>
            </a:pPr>
            <a:r>
              <a:rPr lang="en-US" altLang="zh-CN" dirty="0"/>
              <a:t>-aux</a:t>
            </a:r>
            <a:r>
              <a:rPr lang="en-US" altLang="zh-CN" dirty="0">
                <a:sym typeface="Arial" pitchFamily="34" charset="0"/>
              </a:rPr>
              <a:t> </a:t>
            </a:r>
            <a:r>
              <a:rPr lang="zh-CN" altLang="en-US" dirty="0"/>
              <a:t>显示所有包含其他使用者的行程</a:t>
            </a:r>
            <a:r>
              <a:rPr lang="zh-CN" altLang="en-US" sz="2000" dirty="0"/>
              <a:t> </a:t>
            </a:r>
            <a:endParaRPr lang="zh-CN" altLang="en-US" dirty="0"/>
          </a:p>
        </p:txBody>
      </p:sp>
    </p:spTree>
    <p:extLst>
      <p:ext uri="{BB962C8B-B14F-4D97-AF65-F5344CB8AC3E}">
        <p14:creationId xmlns:p14="http://schemas.microsoft.com/office/powerpoint/2010/main" val="42076502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algn="ctr" eaLnBrk="1" hangingPunct="1"/>
            <a:r>
              <a:rPr lang="en-US" altLang="zh-CN" dirty="0"/>
              <a:t>Linux</a:t>
            </a:r>
            <a:r>
              <a:rPr lang="zh-CN" altLang="en-US" dirty="0"/>
              <a:t>可以为我们做什么？</a:t>
            </a:r>
          </a:p>
        </p:txBody>
      </p:sp>
      <p:sp>
        <p:nvSpPr>
          <p:cNvPr id="26628" name="Rectangle 3"/>
          <p:cNvSpPr>
            <a:spLocks noGrp="1" noChangeArrowheads="1"/>
          </p:cNvSpPr>
          <p:nvPr>
            <p:ph idx="1"/>
          </p:nvPr>
        </p:nvSpPr>
        <p:spPr>
          <a:prstGeom prst="rect">
            <a:avLst/>
          </a:prstGeom>
        </p:spPr>
        <p:txBody>
          <a:bodyPr/>
          <a:lstStyle/>
          <a:p>
            <a:pPr eaLnBrk="1" hangingPunct="1"/>
            <a:r>
              <a:rPr lang="zh-CN" altLang="en-US" b="1">
                <a:solidFill>
                  <a:srgbClr val="0000CC"/>
                </a:solidFill>
              </a:rPr>
              <a:t>系统服务器</a:t>
            </a:r>
          </a:p>
          <a:p>
            <a:pPr lvl="1" eaLnBrk="1" hangingPunct="1"/>
            <a:r>
              <a:rPr lang="zh-CN" altLang="en-US"/>
              <a:t>连接</a:t>
            </a:r>
            <a:r>
              <a:rPr lang="en-US" altLang="zh-CN"/>
              <a:t>Internet</a:t>
            </a:r>
            <a:r>
              <a:rPr lang="zh-CN" altLang="en-US"/>
              <a:t>网络</a:t>
            </a:r>
          </a:p>
          <a:p>
            <a:pPr lvl="1" eaLnBrk="1" hangingPunct="1"/>
            <a:r>
              <a:rPr lang="zh-CN" altLang="en-US"/>
              <a:t>使用</a:t>
            </a:r>
            <a:r>
              <a:rPr lang="en-US" altLang="zh-CN"/>
              <a:t>Linux</a:t>
            </a:r>
            <a:r>
              <a:rPr lang="zh-CN" altLang="en-US"/>
              <a:t>作为防火墙、路由器和</a:t>
            </a:r>
            <a:r>
              <a:rPr lang="en-US" altLang="zh-CN"/>
              <a:t>DHCP</a:t>
            </a:r>
            <a:r>
              <a:rPr lang="zh-CN" altLang="en-US"/>
              <a:t>服务器来保护和管理专用网络</a:t>
            </a:r>
          </a:p>
          <a:p>
            <a:pPr lvl="1" eaLnBrk="1" hangingPunct="1"/>
            <a:r>
              <a:rPr lang="zh-CN" altLang="en-US"/>
              <a:t>运行</a:t>
            </a:r>
            <a:r>
              <a:rPr lang="en-US" altLang="zh-CN"/>
              <a:t>WEB</a:t>
            </a:r>
            <a:r>
              <a:rPr lang="zh-CN" altLang="en-US"/>
              <a:t>服务器（</a:t>
            </a:r>
            <a:r>
              <a:rPr lang="en-US" altLang="zh-CN"/>
              <a:t>Apache</a:t>
            </a:r>
            <a:r>
              <a:rPr lang="zh-CN" altLang="en-US"/>
              <a:t>、</a:t>
            </a:r>
            <a:r>
              <a:rPr lang="en-US" altLang="zh-CN"/>
              <a:t>MySQL</a:t>
            </a:r>
            <a:r>
              <a:rPr lang="zh-CN" altLang="en-US"/>
              <a:t>和</a:t>
            </a:r>
            <a:r>
              <a:rPr lang="en-US" altLang="zh-CN"/>
              <a:t>PHP</a:t>
            </a:r>
            <a:r>
              <a:rPr lang="zh-CN" altLang="en-US"/>
              <a:t>）</a:t>
            </a:r>
          </a:p>
          <a:p>
            <a:pPr lvl="1" eaLnBrk="1" hangingPunct="1"/>
            <a:r>
              <a:rPr lang="zh-CN" altLang="en-US"/>
              <a:t>运行邮件服务器（使用</a:t>
            </a:r>
            <a:r>
              <a:rPr lang="en-US" altLang="zh-CN"/>
              <a:t>exim</a:t>
            </a:r>
            <a:r>
              <a:rPr lang="zh-CN" altLang="en-US"/>
              <a:t>或其他邮件传输代理）</a:t>
            </a:r>
          </a:p>
          <a:p>
            <a:pPr lvl="1" eaLnBrk="1" hangingPunct="1"/>
            <a:r>
              <a:rPr lang="zh-CN" altLang="en-US"/>
              <a:t>运行打印服务器（使用</a:t>
            </a:r>
            <a:r>
              <a:rPr lang="en-US" altLang="zh-CN"/>
              <a:t>CUPS</a:t>
            </a:r>
            <a:r>
              <a:rPr lang="zh-CN" altLang="en-US"/>
              <a:t>）</a:t>
            </a:r>
          </a:p>
          <a:p>
            <a:pPr lvl="1" eaLnBrk="1" hangingPunct="1"/>
            <a:r>
              <a:rPr lang="zh-CN" altLang="en-US"/>
              <a:t>运行文件服务器（使用</a:t>
            </a:r>
            <a:r>
              <a:rPr lang="en-US" altLang="zh-CN"/>
              <a:t>FTP</a:t>
            </a:r>
            <a:r>
              <a:rPr lang="zh-CN" altLang="en-US"/>
              <a:t>、</a:t>
            </a:r>
            <a:r>
              <a:rPr lang="en-US" altLang="zh-CN"/>
              <a:t>samba</a:t>
            </a:r>
            <a:r>
              <a:rPr lang="zh-CN" altLang="en-US"/>
              <a:t>、</a:t>
            </a:r>
            <a:r>
              <a:rPr lang="en-US" altLang="zh-CN"/>
              <a:t>NFS</a:t>
            </a:r>
            <a:r>
              <a:rPr lang="zh-CN" altLang="en-US"/>
              <a:t>）</a:t>
            </a:r>
          </a:p>
          <a:p>
            <a:pPr lvl="1" eaLnBrk="1" hangingPunct="1"/>
            <a:r>
              <a:rPr lang="en-US" altLang="zh-CN">
                <a:sym typeface="Arial" pitchFamily="34" charset="0"/>
              </a:rPr>
              <a:t>…</a:t>
            </a:r>
            <a:endParaRPr lang="en-US" altLang="zh-CN"/>
          </a:p>
          <a:p>
            <a:pPr eaLnBrk="1" hangingPunct="1"/>
            <a:endParaRPr lang="zh-CN" altLang="en-US" sz="2400"/>
          </a:p>
          <a:p>
            <a:pPr eaLnBrk="1" hangingPunct="1"/>
            <a:endParaRPr lang="zh-CN" altLang="en-US" sz="2400" b="1"/>
          </a:p>
        </p:txBody>
      </p:sp>
    </p:spTree>
    <p:extLst>
      <p:ext uri="{BB962C8B-B14F-4D97-AF65-F5344CB8AC3E}">
        <p14:creationId xmlns:p14="http://schemas.microsoft.com/office/powerpoint/2010/main" val="2404782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pPr algn="ctr" eaLnBrk="1" hangingPunct="1"/>
            <a:r>
              <a:rPr lang="en-US" altLang="zh-CN" dirty="0" err="1"/>
              <a:t>ps</a:t>
            </a:r>
            <a:r>
              <a:rPr lang="zh-CN" altLang="en-US" dirty="0"/>
              <a:t>命令</a:t>
            </a:r>
          </a:p>
        </p:txBody>
      </p:sp>
      <p:sp>
        <p:nvSpPr>
          <p:cNvPr id="2" name="内容占位符 1"/>
          <p:cNvSpPr>
            <a:spLocks noGrp="1"/>
          </p:cNvSpPr>
          <p:nvPr>
            <p:ph idx="1"/>
          </p:nvPr>
        </p:nvSpPr>
        <p:spPr/>
        <p:txBody>
          <a:bodyPr/>
          <a:lstStyle/>
          <a:p>
            <a:endParaRPr lang="zh-CN" altLang="en-US"/>
          </a:p>
        </p:txBody>
      </p:sp>
      <p:pic>
        <p:nvPicPr>
          <p:cNvPr id="1484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17" y="3933825"/>
            <a:ext cx="1075266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Rectangle 4"/>
          <p:cNvSpPr>
            <a:spLocks noChangeArrowheads="1"/>
          </p:cNvSpPr>
          <p:nvPr/>
        </p:nvSpPr>
        <p:spPr bwMode="auto">
          <a:xfrm>
            <a:off x="1678518" y="2563784"/>
            <a:ext cx="2488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CC3300"/>
                </a:solidFill>
                <a:sym typeface="Times New Roman" pitchFamily="18" charset="0"/>
              </a:rPr>
              <a:t>占用的 </a:t>
            </a:r>
            <a:r>
              <a:rPr lang="en-US" altLang="zh-CN" sz="2000" b="1">
                <a:solidFill>
                  <a:srgbClr val="CC3300"/>
                </a:solidFill>
                <a:sym typeface="Times New Roman" pitchFamily="18" charset="0"/>
              </a:rPr>
              <a:t>CPU </a:t>
            </a:r>
            <a:r>
              <a:rPr lang="zh-CN" altLang="en-US" sz="2000" b="1">
                <a:solidFill>
                  <a:srgbClr val="CC3300"/>
                </a:solidFill>
                <a:sym typeface="Times New Roman" pitchFamily="18" charset="0"/>
              </a:rPr>
              <a:t>使用率 </a:t>
            </a:r>
            <a:endParaRPr lang="zh-CN" altLang="en-US"/>
          </a:p>
        </p:txBody>
      </p:sp>
      <p:sp>
        <p:nvSpPr>
          <p:cNvPr id="148486" name="Line 5"/>
          <p:cNvSpPr>
            <a:spLocks noChangeShapeType="1"/>
          </p:cNvSpPr>
          <p:nvPr/>
        </p:nvSpPr>
        <p:spPr bwMode="auto">
          <a:xfrm flipV="1">
            <a:off x="3215218" y="2924176"/>
            <a:ext cx="2116" cy="936625"/>
          </a:xfrm>
          <a:prstGeom prst="line">
            <a:avLst/>
          </a:prstGeom>
          <a:noFill/>
          <a:ln w="28575">
            <a:solidFill>
              <a:srgbClr val="AC29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87" name="Line 6"/>
          <p:cNvSpPr>
            <a:spLocks noChangeShapeType="1"/>
          </p:cNvSpPr>
          <p:nvPr/>
        </p:nvSpPr>
        <p:spPr bwMode="auto">
          <a:xfrm flipV="1">
            <a:off x="3983567" y="2349500"/>
            <a:ext cx="0" cy="1511300"/>
          </a:xfrm>
          <a:prstGeom prst="line">
            <a:avLst/>
          </a:prstGeom>
          <a:noFill/>
          <a:ln w="28575">
            <a:solidFill>
              <a:srgbClr val="03D50D"/>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88" name="Rectangle 7"/>
          <p:cNvSpPr>
            <a:spLocks noChangeArrowheads="1"/>
          </p:cNvSpPr>
          <p:nvPr/>
        </p:nvSpPr>
        <p:spPr bwMode="auto">
          <a:xfrm>
            <a:off x="2639485" y="1987522"/>
            <a:ext cx="2577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03D50D"/>
                </a:solidFill>
                <a:sym typeface="Times New Roman" pitchFamily="18" charset="0"/>
              </a:rPr>
              <a:t>占用的记忆体使用率 </a:t>
            </a:r>
            <a:endParaRPr lang="zh-CN" altLang="en-US"/>
          </a:p>
        </p:txBody>
      </p:sp>
      <p:sp>
        <p:nvSpPr>
          <p:cNvPr id="148489" name="Rectangle 8"/>
          <p:cNvSpPr>
            <a:spLocks noChangeArrowheads="1"/>
          </p:cNvSpPr>
          <p:nvPr/>
        </p:nvSpPr>
        <p:spPr bwMode="auto">
          <a:xfrm>
            <a:off x="3503085" y="3125759"/>
            <a:ext cx="2836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0000FF"/>
                </a:solidFill>
                <a:sym typeface="Times New Roman" pitchFamily="18" charset="0"/>
              </a:rPr>
              <a:t>占用的虚拟记忆体大小 </a:t>
            </a:r>
            <a:endParaRPr lang="zh-CN" altLang="en-US"/>
          </a:p>
        </p:txBody>
      </p:sp>
      <p:sp>
        <p:nvSpPr>
          <p:cNvPr id="148490" name="Line 9"/>
          <p:cNvSpPr>
            <a:spLocks noChangeShapeType="1"/>
          </p:cNvSpPr>
          <p:nvPr/>
        </p:nvSpPr>
        <p:spPr bwMode="auto">
          <a:xfrm flipV="1">
            <a:off x="4944533" y="3500438"/>
            <a:ext cx="0" cy="3603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91" name="Rectangle 10"/>
          <p:cNvSpPr>
            <a:spLocks noChangeArrowheads="1"/>
          </p:cNvSpPr>
          <p:nvPr/>
        </p:nvSpPr>
        <p:spPr bwMode="auto">
          <a:xfrm>
            <a:off x="5039784" y="2476472"/>
            <a:ext cx="2319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000000"/>
                </a:solidFill>
                <a:sym typeface="Times New Roman" pitchFamily="18" charset="0"/>
              </a:rPr>
              <a:t>占用的记忆体大小 </a:t>
            </a:r>
            <a:endParaRPr lang="zh-CN" altLang="en-US"/>
          </a:p>
        </p:txBody>
      </p:sp>
      <p:sp>
        <p:nvSpPr>
          <p:cNvPr id="148492" name="Line 11"/>
          <p:cNvSpPr>
            <a:spLocks noChangeShapeType="1"/>
          </p:cNvSpPr>
          <p:nvPr/>
        </p:nvSpPr>
        <p:spPr bwMode="auto">
          <a:xfrm flipV="1">
            <a:off x="5712885" y="2852738"/>
            <a:ext cx="2116" cy="10080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93" name="Rectangle 12"/>
          <p:cNvSpPr>
            <a:spLocks noChangeArrowheads="1"/>
          </p:cNvSpPr>
          <p:nvPr/>
        </p:nvSpPr>
        <p:spPr bwMode="auto">
          <a:xfrm>
            <a:off x="6769101" y="1684309"/>
            <a:ext cx="18036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CC3300"/>
                </a:solidFill>
                <a:sym typeface="Times New Roman" pitchFamily="18" charset="0"/>
              </a:rPr>
              <a:t>该进程的状态 </a:t>
            </a:r>
            <a:endParaRPr lang="zh-CN" altLang="en-US"/>
          </a:p>
        </p:txBody>
      </p:sp>
      <p:sp>
        <p:nvSpPr>
          <p:cNvPr id="148494" name="Line 13"/>
          <p:cNvSpPr>
            <a:spLocks noChangeShapeType="1"/>
          </p:cNvSpPr>
          <p:nvPr/>
        </p:nvSpPr>
        <p:spPr bwMode="auto">
          <a:xfrm flipV="1">
            <a:off x="7535333" y="2060575"/>
            <a:ext cx="0" cy="1728788"/>
          </a:xfrm>
          <a:prstGeom prst="line">
            <a:avLst/>
          </a:prstGeom>
          <a:noFill/>
          <a:ln w="28575">
            <a:solidFill>
              <a:srgbClr val="AC29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95" name="Rectangle 14"/>
          <p:cNvSpPr>
            <a:spLocks noChangeArrowheads="1"/>
          </p:cNvSpPr>
          <p:nvPr/>
        </p:nvSpPr>
        <p:spPr bwMode="auto">
          <a:xfrm>
            <a:off x="7632701" y="3125759"/>
            <a:ext cx="18036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0000FF"/>
                </a:solidFill>
                <a:sym typeface="Times New Roman" pitchFamily="18" charset="0"/>
              </a:rPr>
              <a:t>进程开始时间 </a:t>
            </a:r>
            <a:endParaRPr lang="zh-CN" altLang="en-US"/>
          </a:p>
        </p:txBody>
      </p:sp>
      <p:sp>
        <p:nvSpPr>
          <p:cNvPr id="148496" name="Line 15"/>
          <p:cNvSpPr>
            <a:spLocks noChangeShapeType="1"/>
          </p:cNvSpPr>
          <p:nvPr/>
        </p:nvSpPr>
        <p:spPr bwMode="auto">
          <a:xfrm flipV="1">
            <a:off x="8303685" y="3500438"/>
            <a:ext cx="2116" cy="3603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48497" name="Rectangle 16"/>
          <p:cNvSpPr>
            <a:spLocks noChangeArrowheads="1"/>
          </p:cNvSpPr>
          <p:nvPr/>
        </p:nvSpPr>
        <p:spPr bwMode="auto">
          <a:xfrm>
            <a:off x="8591551" y="2405034"/>
            <a:ext cx="1545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000" b="1">
                <a:solidFill>
                  <a:srgbClr val="03D50D"/>
                </a:solidFill>
                <a:sym typeface="Times New Roman" pitchFamily="18" charset="0"/>
              </a:rPr>
              <a:t>执行的时间 </a:t>
            </a:r>
            <a:endParaRPr lang="zh-CN" altLang="en-US"/>
          </a:p>
        </p:txBody>
      </p:sp>
      <p:sp>
        <p:nvSpPr>
          <p:cNvPr id="148498" name="Line 17"/>
          <p:cNvSpPr>
            <a:spLocks noChangeShapeType="1"/>
          </p:cNvSpPr>
          <p:nvPr/>
        </p:nvSpPr>
        <p:spPr bwMode="auto">
          <a:xfrm flipV="1">
            <a:off x="9359900" y="2852738"/>
            <a:ext cx="0" cy="1008062"/>
          </a:xfrm>
          <a:prstGeom prst="line">
            <a:avLst/>
          </a:prstGeom>
          <a:noFill/>
          <a:ln w="28575">
            <a:solidFill>
              <a:srgbClr val="03D50D"/>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Tree>
    <p:extLst>
      <p:ext uri="{BB962C8B-B14F-4D97-AF65-F5344CB8AC3E}">
        <p14:creationId xmlns:p14="http://schemas.microsoft.com/office/powerpoint/2010/main" val="9285568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pPr algn="ctr" eaLnBrk="1" hangingPunct="1"/>
            <a:r>
              <a:rPr lang="zh-CN" altLang="en-US" dirty="0"/>
              <a:t>进程的状态标志</a:t>
            </a:r>
          </a:p>
        </p:txBody>
      </p:sp>
      <p:sp>
        <p:nvSpPr>
          <p:cNvPr id="149508" name="Rectangle 3"/>
          <p:cNvSpPr>
            <a:spLocks noGrp="1" noChangeArrowheads="1"/>
          </p:cNvSpPr>
          <p:nvPr>
            <p:ph idx="1"/>
          </p:nvPr>
        </p:nvSpPr>
        <p:spPr>
          <a:prstGeom prst="rect">
            <a:avLst/>
          </a:prstGeom>
        </p:spPr>
        <p:txBody>
          <a:bodyPr/>
          <a:lstStyle/>
          <a:p>
            <a:pPr eaLnBrk="1" hangingPunct="1">
              <a:lnSpc>
                <a:spcPct val="90000"/>
              </a:lnSpc>
            </a:pPr>
            <a:r>
              <a:rPr lang="en-US" altLang="zh-CN" sz="2400" b="1" dirty="0"/>
              <a:t>D:</a:t>
            </a:r>
            <a:r>
              <a:rPr lang="en-US" altLang="zh-CN" sz="2400" b="1" dirty="0">
                <a:sym typeface="Arial" pitchFamily="34" charset="0"/>
              </a:rPr>
              <a:t>  </a:t>
            </a:r>
            <a:r>
              <a:rPr lang="en-US" altLang="zh-CN" sz="2400" b="1" dirty="0"/>
              <a:t>	</a:t>
            </a:r>
            <a:r>
              <a:rPr lang="zh-CN" altLang="en-US" sz="2400" b="1" dirty="0"/>
              <a:t>不可中断的静止</a:t>
            </a:r>
            <a:r>
              <a:rPr lang="zh-CN" altLang="en-US" sz="2400" b="1" dirty="0">
                <a:sym typeface="Arial" pitchFamily="34" charset="0"/>
              </a:rPr>
              <a:t>        </a:t>
            </a:r>
            <a:endParaRPr lang="zh-CN" altLang="en-US" sz="2400" b="1" dirty="0"/>
          </a:p>
          <a:p>
            <a:pPr eaLnBrk="1" hangingPunct="1">
              <a:lnSpc>
                <a:spcPct val="90000"/>
              </a:lnSpc>
            </a:pPr>
            <a:r>
              <a:rPr lang="en-US" altLang="zh-CN" sz="2400" b="1" dirty="0"/>
              <a:t>R:</a:t>
            </a:r>
            <a:r>
              <a:rPr lang="en-US" altLang="zh-CN" sz="2400" b="1" dirty="0">
                <a:sym typeface="Arial" pitchFamily="34" charset="0"/>
              </a:rPr>
              <a:t>  </a:t>
            </a:r>
            <a:r>
              <a:rPr lang="en-US" altLang="zh-CN" sz="2400" b="1" dirty="0"/>
              <a:t>	</a:t>
            </a:r>
            <a:r>
              <a:rPr lang="zh-CN" altLang="en-US" sz="2400" b="1" dirty="0"/>
              <a:t>正在执行中 </a:t>
            </a:r>
          </a:p>
          <a:p>
            <a:pPr eaLnBrk="1" hangingPunct="1">
              <a:lnSpc>
                <a:spcPct val="90000"/>
              </a:lnSpc>
            </a:pPr>
            <a:r>
              <a:rPr lang="en-US" altLang="zh-CN" sz="2400" b="1" dirty="0"/>
              <a:t>S:</a:t>
            </a:r>
            <a:r>
              <a:rPr lang="en-US" altLang="zh-CN" sz="2400" b="1" dirty="0">
                <a:sym typeface="Arial" pitchFamily="34" charset="0"/>
              </a:rPr>
              <a:t>  </a:t>
            </a:r>
            <a:r>
              <a:rPr lang="en-US" altLang="zh-CN" sz="2400" b="1" dirty="0"/>
              <a:t>	</a:t>
            </a:r>
            <a:r>
              <a:rPr lang="zh-CN" altLang="en-US" sz="2400" b="1" dirty="0"/>
              <a:t>阻塞状态 </a:t>
            </a:r>
          </a:p>
          <a:p>
            <a:pPr eaLnBrk="1" hangingPunct="1">
              <a:lnSpc>
                <a:spcPct val="90000"/>
              </a:lnSpc>
            </a:pPr>
            <a:r>
              <a:rPr lang="en-US" altLang="zh-CN" sz="2400" b="1" dirty="0"/>
              <a:t>T:</a:t>
            </a:r>
            <a:r>
              <a:rPr lang="en-US" altLang="zh-CN" sz="2400" b="1" dirty="0">
                <a:sym typeface="Arial" pitchFamily="34" charset="0"/>
              </a:rPr>
              <a:t>  </a:t>
            </a:r>
            <a:r>
              <a:rPr lang="en-US" altLang="zh-CN" sz="2400" b="1" dirty="0"/>
              <a:t>	</a:t>
            </a:r>
            <a:r>
              <a:rPr lang="zh-CN" altLang="en-US" sz="2400" b="1" dirty="0"/>
              <a:t>暂停执行 </a:t>
            </a:r>
          </a:p>
          <a:p>
            <a:pPr eaLnBrk="1" hangingPunct="1">
              <a:lnSpc>
                <a:spcPct val="90000"/>
              </a:lnSpc>
            </a:pPr>
            <a:r>
              <a:rPr lang="en-US" altLang="zh-CN" sz="2400" b="1" dirty="0"/>
              <a:t>Z:</a:t>
            </a:r>
            <a:r>
              <a:rPr lang="en-US" altLang="zh-CN" sz="2400" b="1" dirty="0">
                <a:sym typeface="Arial" pitchFamily="34" charset="0"/>
              </a:rPr>
              <a:t>  </a:t>
            </a:r>
            <a:r>
              <a:rPr lang="en-US" altLang="zh-CN" sz="2400" b="1" dirty="0"/>
              <a:t>	</a:t>
            </a:r>
            <a:r>
              <a:rPr lang="zh-CN" altLang="en-US" sz="2400" b="1" dirty="0"/>
              <a:t>不存在但暂时无法消除 </a:t>
            </a:r>
          </a:p>
          <a:p>
            <a:pPr eaLnBrk="1" hangingPunct="1">
              <a:lnSpc>
                <a:spcPct val="90000"/>
              </a:lnSpc>
            </a:pPr>
            <a:r>
              <a:rPr lang="en-US" altLang="zh-CN" sz="2400" b="1" dirty="0"/>
              <a:t>&lt;:</a:t>
            </a:r>
            <a:r>
              <a:rPr lang="en-US" altLang="zh-CN" sz="2400" b="1" dirty="0">
                <a:sym typeface="Arial" pitchFamily="34" charset="0"/>
              </a:rPr>
              <a:t>  </a:t>
            </a:r>
            <a:r>
              <a:rPr lang="en-US" altLang="zh-CN" sz="2400" b="1" dirty="0"/>
              <a:t>	</a:t>
            </a:r>
            <a:r>
              <a:rPr lang="zh-CN" altLang="en-US" sz="2400" b="1" dirty="0"/>
              <a:t>高优先级的进程 </a:t>
            </a:r>
          </a:p>
          <a:p>
            <a:pPr eaLnBrk="1" hangingPunct="1">
              <a:lnSpc>
                <a:spcPct val="90000"/>
              </a:lnSpc>
            </a:pPr>
            <a:r>
              <a:rPr lang="en-US" altLang="zh-CN" sz="2400" b="1" dirty="0"/>
              <a:t>N:</a:t>
            </a:r>
            <a:r>
              <a:rPr lang="en-US" altLang="zh-CN" sz="2400" b="1" dirty="0">
                <a:sym typeface="Arial" pitchFamily="34" charset="0"/>
              </a:rPr>
              <a:t>  </a:t>
            </a:r>
            <a:r>
              <a:rPr lang="en-US" altLang="zh-CN" sz="2400" b="1" dirty="0"/>
              <a:t>	</a:t>
            </a:r>
            <a:r>
              <a:rPr lang="zh-CN" altLang="en-US" sz="2400" b="1" dirty="0"/>
              <a:t>低优先级的进程 </a:t>
            </a:r>
          </a:p>
          <a:p>
            <a:pPr eaLnBrk="1" hangingPunct="1">
              <a:lnSpc>
                <a:spcPct val="90000"/>
              </a:lnSpc>
            </a:pPr>
            <a:r>
              <a:rPr lang="en-US" altLang="zh-CN" sz="2400" b="1" dirty="0"/>
              <a:t>L:</a:t>
            </a:r>
            <a:r>
              <a:rPr lang="en-US" altLang="zh-CN" sz="2400" b="1" dirty="0">
                <a:sym typeface="Arial" pitchFamily="34" charset="0"/>
              </a:rPr>
              <a:t>  </a:t>
            </a:r>
            <a:r>
              <a:rPr lang="en-US" altLang="zh-CN" sz="2400" b="1" dirty="0"/>
              <a:t>	</a:t>
            </a:r>
            <a:r>
              <a:rPr lang="zh-CN" altLang="en-US" sz="2400" b="1" dirty="0"/>
              <a:t>有内存分页分配并锁在内存中</a:t>
            </a:r>
            <a:endParaRPr lang="zh-CN" altLang="en-US" dirty="0"/>
          </a:p>
        </p:txBody>
      </p:sp>
    </p:spTree>
    <p:extLst>
      <p:ext uri="{BB962C8B-B14F-4D97-AF65-F5344CB8AC3E}">
        <p14:creationId xmlns:p14="http://schemas.microsoft.com/office/powerpoint/2010/main" val="316443107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top</a:t>
            </a:r>
            <a:endParaRPr lang="zh-CN" altLang="en-US" dirty="0"/>
          </a:p>
        </p:txBody>
      </p:sp>
      <p:sp>
        <p:nvSpPr>
          <p:cNvPr id="150532" name="Rectangle 3"/>
          <p:cNvSpPr>
            <a:spLocks noGrp="1" noChangeArrowheads="1"/>
          </p:cNvSpPr>
          <p:nvPr>
            <p:ph idx="1"/>
          </p:nvPr>
        </p:nvSpPr>
        <p:spPr>
          <a:prstGeom prst="rect">
            <a:avLst/>
          </a:prstGeom>
        </p:spPr>
        <p:txBody>
          <a:bodyPr/>
          <a:lstStyle/>
          <a:p>
            <a:pPr eaLnBrk="1" hangingPunct="1"/>
            <a:r>
              <a:rPr lang="zh-CN" altLang="en-US" sz="2400" dirty="0"/>
              <a:t>监视进程</a:t>
            </a:r>
            <a:endParaRPr lang="zh-CN" altLang="en-US" sz="2400" b="1" dirty="0"/>
          </a:p>
          <a:p>
            <a:pPr eaLnBrk="1" hangingPunct="1"/>
            <a:r>
              <a:rPr lang="zh-CN" altLang="en-US" sz="2400" b="1" dirty="0"/>
              <a:t>通常会全屏显示，而且会随着进程状态的变化不断更新</a:t>
            </a:r>
          </a:p>
          <a:p>
            <a:pPr eaLnBrk="1" hangingPunct="1"/>
            <a:r>
              <a:rPr lang="zh-CN" altLang="en-US" sz="2400" b="1" dirty="0"/>
              <a:t>整个系统的信息也会显示，为查找问题提供了便利</a:t>
            </a:r>
          </a:p>
          <a:p>
            <a:pPr eaLnBrk="1" hangingPunct="1"/>
            <a:r>
              <a:rPr lang="zh-CN" altLang="en-US" sz="2400" b="1" dirty="0"/>
              <a:t>可以显示系统总共有多少</a:t>
            </a:r>
            <a:r>
              <a:rPr lang="en-US" altLang="zh-CN" sz="2400" b="1" dirty="0"/>
              <a:t>CPU</a:t>
            </a:r>
            <a:r>
              <a:rPr lang="zh-CN" altLang="en-US" sz="2400" b="1" dirty="0"/>
              <a:t>和内存资源以及负载平衡等信息。  </a:t>
            </a:r>
            <a:endParaRPr lang="zh-CN" altLang="en-US" dirty="0"/>
          </a:p>
        </p:txBody>
      </p:sp>
    </p:spTree>
    <p:extLst>
      <p:ext uri="{BB962C8B-B14F-4D97-AF65-F5344CB8AC3E}">
        <p14:creationId xmlns:p14="http://schemas.microsoft.com/office/powerpoint/2010/main" val="36819295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algn="ctr" eaLnBrk="1" hangingPunct="1"/>
            <a:r>
              <a:rPr lang="en-US" altLang="zh-CN" dirty="0"/>
              <a:t>top</a:t>
            </a:r>
            <a:r>
              <a:rPr lang="zh-CN" altLang="en-US" dirty="0"/>
              <a:t>命令</a:t>
            </a:r>
          </a:p>
        </p:txBody>
      </p:sp>
      <p:pic>
        <p:nvPicPr>
          <p:cNvPr id="151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 y="1916114"/>
            <a:ext cx="10464800"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795411"/>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dirty="0">
                <a:solidFill>
                  <a:srgbClr val="3333FF"/>
                </a:solidFill>
                <a:latin typeface="Arial Black" pitchFamily="34" charset="0"/>
                <a:sym typeface="Arial Black" pitchFamily="34" charset="0"/>
              </a:rPr>
              <a:t>pstree</a:t>
            </a:r>
            <a:endParaRPr lang="zh-CN" altLang="en-US" dirty="0"/>
          </a:p>
        </p:txBody>
      </p:sp>
      <p:sp>
        <p:nvSpPr>
          <p:cNvPr id="152580" name="Rectangle 3"/>
          <p:cNvSpPr>
            <a:spLocks noGrp="1" noChangeArrowheads="1"/>
          </p:cNvSpPr>
          <p:nvPr>
            <p:ph idx="1"/>
          </p:nvPr>
        </p:nvSpPr>
        <p:spPr>
          <a:prstGeom prst="rect">
            <a:avLst/>
          </a:prstGeom>
        </p:spPr>
        <p:txBody>
          <a:bodyPr/>
          <a:lstStyle/>
          <a:p>
            <a:pPr eaLnBrk="1" hangingPunct="1"/>
            <a:r>
              <a:rPr lang="zh-CN" altLang="en-US" sz="2400" b="1" dirty="0"/>
              <a:t>将所有进程以树状图显示</a:t>
            </a:r>
            <a:r>
              <a:rPr lang="en-US" altLang="zh-CN" sz="2400" b="1" dirty="0"/>
              <a:t>,</a:t>
            </a:r>
            <a:r>
              <a:rPr lang="en-US" altLang="zh-CN" sz="2400" b="1" dirty="0">
                <a:sym typeface="Arial" pitchFamily="34" charset="0"/>
              </a:rPr>
              <a:t> </a:t>
            </a:r>
            <a:r>
              <a:rPr lang="zh-CN" altLang="en-US" sz="2400" b="1" dirty="0"/>
              <a:t>树状图将会以</a:t>
            </a:r>
            <a:r>
              <a:rPr lang="zh-CN" altLang="en-US" sz="2400" b="1" dirty="0">
                <a:sym typeface="Arial" pitchFamily="34" charset="0"/>
              </a:rPr>
              <a:t> </a:t>
            </a:r>
            <a:r>
              <a:rPr lang="en-US" altLang="zh-CN" sz="2400" b="1" dirty="0" err="1"/>
              <a:t>pid</a:t>
            </a:r>
            <a:r>
              <a:rPr lang="en-US" altLang="zh-CN" sz="2400" b="1" dirty="0">
                <a:sym typeface="Arial" pitchFamily="34" charset="0"/>
              </a:rPr>
              <a:t> </a:t>
            </a:r>
            <a:r>
              <a:rPr lang="en-US" altLang="zh-CN" sz="2400" b="1" dirty="0"/>
              <a:t>(</a:t>
            </a:r>
            <a:r>
              <a:rPr lang="zh-CN" altLang="en-US" sz="2400" b="1" dirty="0"/>
              <a:t>如果有指定</a:t>
            </a:r>
            <a:r>
              <a:rPr lang="en-US" altLang="zh-CN" sz="2400" b="1" dirty="0"/>
              <a:t>)</a:t>
            </a:r>
            <a:r>
              <a:rPr lang="en-US" altLang="zh-CN" sz="2400" b="1" dirty="0">
                <a:sym typeface="Arial" pitchFamily="34" charset="0"/>
              </a:rPr>
              <a:t> </a:t>
            </a:r>
            <a:r>
              <a:rPr lang="zh-CN" altLang="en-US" sz="2400" b="1" dirty="0"/>
              <a:t>或是以</a:t>
            </a:r>
            <a:r>
              <a:rPr lang="en-US" altLang="zh-CN" sz="2400" b="1" dirty="0" err="1"/>
              <a:t>init</a:t>
            </a:r>
            <a:r>
              <a:rPr lang="zh-CN" altLang="en-US" sz="2400" b="1" dirty="0"/>
              <a:t>这个基本进程为根</a:t>
            </a:r>
            <a:r>
              <a:rPr lang="en-US" altLang="zh-CN" sz="2400" b="1" dirty="0"/>
              <a:t>,</a:t>
            </a:r>
            <a:r>
              <a:rPr lang="zh-CN" altLang="en-US" sz="2400" b="1" dirty="0"/>
              <a:t>如果有指定使用者</a:t>
            </a:r>
            <a:r>
              <a:rPr lang="en-US" altLang="zh-CN" sz="2400" b="1" dirty="0"/>
              <a:t>id,</a:t>
            </a:r>
            <a:r>
              <a:rPr lang="en-US" altLang="zh-CN" sz="2400" b="1" dirty="0">
                <a:sym typeface="Arial" pitchFamily="34" charset="0"/>
              </a:rPr>
              <a:t> </a:t>
            </a:r>
            <a:r>
              <a:rPr lang="zh-CN" altLang="en-US" sz="2400" b="1" dirty="0"/>
              <a:t>则树状图会只显示该使用者所拥有的进程。</a:t>
            </a:r>
            <a:r>
              <a:rPr lang="zh-CN" altLang="en-US" b="1" dirty="0"/>
              <a:t> </a:t>
            </a:r>
          </a:p>
          <a:p>
            <a:pPr eaLnBrk="1" hangingPunct="1"/>
            <a:r>
              <a:rPr lang="zh-CN" altLang="en-US" sz="2400" b="1" dirty="0"/>
              <a:t>参数：</a:t>
            </a:r>
            <a:r>
              <a:rPr lang="zh-CN" altLang="en-US" b="1" dirty="0"/>
              <a:t> </a:t>
            </a:r>
            <a:br>
              <a:rPr lang="zh-CN" altLang="en-US" b="1" dirty="0"/>
            </a:br>
            <a:r>
              <a:rPr lang="zh-CN" altLang="en-US" b="1" dirty="0"/>
              <a:t>	</a:t>
            </a:r>
            <a:r>
              <a:rPr lang="en-US" altLang="zh-CN" sz="2000" b="1" dirty="0"/>
              <a:t>-a</a:t>
            </a:r>
            <a:r>
              <a:rPr lang="en-US" altLang="zh-CN" sz="2000" b="1" dirty="0">
                <a:sym typeface="Arial" pitchFamily="34" charset="0"/>
              </a:rPr>
              <a:t> </a:t>
            </a:r>
            <a:r>
              <a:rPr lang="zh-CN" altLang="en-US" sz="2000" b="1" dirty="0"/>
              <a:t>显示该进程的完整指令及参数</a:t>
            </a:r>
            <a:r>
              <a:rPr lang="en-US" altLang="zh-CN" sz="2000" b="1" dirty="0"/>
              <a:t>,</a:t>
            </a:r>
            <a:r>
              <a:rPr lang="en-US" altLang="zh-CN" sz="2000" b="1" dirty="0">
                <a:sym typeface="Arial" pitchFamily="34" charset="0"/>
              </a:rPr>
              <a:t> </a:t>
            </a:r>
            <a:r>
              <a:rPr lang="zh-CN" altLang="en-US" sz="2000" b="1" dirty="0"/>
              <a:t>如果是被记忆体置换出去的进程则会加上括号 </a:t>
            </a:r>
            <a:br>
              <a:rPr lang="zh-CN" altLang="en-US" sz="2000" b="1" dirty="0"/>
            </a:br>
            <a:r>
              <a:rPr lang="zh-CN" altLang="en-US" sz="2000" b="1" dirty="0"/>
              <a:t>	</a:t>
            </a:r>
            <a:r>
              <a:rPr lang="en-US" altLang="zh-CN" sz="2000" b="1" dirty="0"/>
              <a:t>-c</a:t>
            </a:r>
            <a:r>
              <a:rPr lang="en-US" altLang="zh-CN" sz="2000" b="1" dirty="0">
                <a:sym typeface="Arial" pitchFamily="34" charset="0"/>
              </a:rPr>
              <a:t> </a:t>
            </a:r>
            <a:r>
              <a:rPr lang="zh-CN" altLang="en-US" sz="2000" b="1" dirty="0"/>
              <a:t>如果有重覆的进程名</a:t>
            </a:r>
            <a:r>
              <a:rPr lang="en-US" altLang="zh-CN" sz="2000" b="1" dirty="0"/>
              <a:t>,</a:t>
            </a:r>
            <a:r>
              <a:rPr lang="en-US" altLang="zh-CN" sz="2000" b="1" dirty="0">
                <a:sym typeface="Arial" pitchFamily="34" charset="0"/>
              </a:rPr>
              <a:t> </a:t>
            </a:r>
            <a:r>
              <a:rPr lang="zh-CN" altLang="en-US" sz="2000" b="1" dirty="0"/>
              <a:t>则分开列出</a:t>
            </a:r>
            <a:endParaRPr lang="zh-CN" altLang="en-US" dirty="0"/>
          </a:p>
        </p:txBody>
      </p:sp>
    </p:spTree>
    <p:extLst>
      <p:ext uri="{BB962C8B-B14F-4D97-AF65-F5344CB8AC3E}">
        <p14:creationId xmlns:p14="http://schemas.microsoft.com/office/powerpoint/2010/main" val="350437921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algn="ctr" eaLnBrk="1" hangingPunct="1"/>
            <a:r>
              <a:rPr lang="zh-CN" altLang="en-US" dirty="0"/>
              <a:t>终止进程</a:t>
            </a:r>
          </a:p>
        </p:txBody>
      </p:sp>
      <p:sp>
        <p:nvSpPr>
          <p:cNvPr id="153604" name="Rectangle 3"/>
          <p:cNvSpPr>
            <a:spLocks noGrp="1" noChangeArrowheads="1"/>
          </p:cNvSpPr>
          <p:nvPr>
            <p:ph idx="1"/>
          </p:nvPr>
        </p:nvSpPr>
        <p:spPr>
          <a:prstGeom prst="rect">
            <a:avLst/>
          </a:prstGeom>
        </p:spPr>
        <p:txBody>
          <a:bodyPr/>
          <a:lstStyle/>
          <a:p>
            <a:pPr eaLnBrk="1" hangingPunct="1"/>
            <a:r>
              <a:rPr lang="en-US" altLang="zh-CN" sz="3200" b="1" dirty="0">
                <a:solidFill>
                  <a:srgbClr val="3333FF"/>
                </a:solidFill>
                <a:latin typeface="Arial Black" pitchFamily="34" charset="0"/>
                <a:sym typeface="Arial Black" pitchFamily="34" charset="0"/>
              </a:rPr>
              <a:t>kill</a:t>
            </a:r>
            <a:endParaRPr lang="zh-CN" altLang="en-US" sz="3200" b="1" dirty="0">
              <a:solidFill>
                <a:srgbClr val="3333FF"/>
              </a:solidFill>
              <a:latin typeface="Arial Black" pitchFamily="34" charset="0"/>
              <a:sym typeface="Arial Black" pitchFamily="34" charset="0"/>
            </a:endParaRPr>
          </a:p>
          <a:p>
            <a:pPr eaLnBrk="1" hangingPunct="1"/>
            <a:r>
              <a:rPr lang="zh-CN" altLang="en-US" b="1" dirty="0">
                <a:latin typeface="华文中宋" pitchFamily="2" charset="-122"/>
                <a:sym typeface="华文中宋" pitchFamily="2" charset="-122"/>
              </a:rPr>
              <a:t>使用</a:t>
            </a:r>
            <a:r>
              <a:rPr lang="en-US" altLang="zh-CN" b="1" dirty="0">
                <a:latin typeface="华文中宋" pitchFamily="2" charset="-122"/>
                <a:sym typeface="华文中宋" pitchFamily="2" charset="-122"/>
              </a:rPr>
              <a:t>kill</a:t>
            </a:r>
            <a:r>
              <a:rPr lang="zh-CN" altLang="en-US" b="1" dirty="0">
                <a:latin typeface="华文中宋" pitchFamily="2" charset="-122"/>
                <a:sym typeface="华文中宋" pitchFamily="2" charset="-122"/>
              </a:rPr>
              <a:t>命令终止进程</a:t>
            </a:r>
          </a:p>
          <a:p>
            <a:pPr lvl="1" eaLnBrk="1" hangingPunct="1"/>
            <a:r>
              <a:rPr lang="en-US" altLang="zh-CN" dirty="0">
                <a:latin typeface="华文中宋" pitchFamily="2" charset="-122"/>
                <a:sym typeface="华文中宋" pitchFamily="2" charset="-122"/>
              </a:rPr>
              <a:t>kill  [-signal]  PID </a:t>
            </a:r>
            <a:endParaRPr lang="zh-CN" altLang="en-US" dirty="0">
              <a:latin typeface="华文中宋" pitchFamily="2" charset="-122"/>
              <a:sym typeface="华文中宋" pitchFamily="2" charset="-122"/>
            </a:endParaRPr>
          </a:p>
          <a:p>
            <a:pPr lvl="1" eaLnBrk="1" hangingPunct="1">
              <a:buFont typeface="Wingdings 3" pitchFamily="18" charset="2"/>
              <a:buNone/>
            </a:pPr>
            <a:r>
              <a:rPr lang="en-US" altLang="zh-CN" dirty="0">
                <a:latin typeface="华文中宋" pitchFamily="2" charset="-122"/>
                <a:sym typeface="华文中宋" pitchFamily="2" charset="-122"/>
              </a:rPr>
              <a:t>signal</a:t>
            </a:r>
            <a:r>
              <a:rPr lang="zh-CN" altLang="en-US" dirty="0">
                <a:latin typeface="华文中宋" pitchFamily="2" charset="-122"/>
                <a:sym typeface="华文中宋" pitchFamily="2" charset="-122"/>
              </a:rPr>
              <a:t>是信号，</a:t>
            </a:r>
            <a:r>
              <a:rPr lang="en-US" altLang="zh-CN" dirty="0">
                <a:latin typeface="华文中宋" pitchFamily="2" charset="-122"/>
                <a:sym typeface="华文中宋" pitchFamily="2" charset="-122"/>
              </a:rPr>
              <a:t>PID</a:t>
            </a:r>
            <a:r>
              <a:rPr lang="zh-CN" altLang="en-US" dirty="0">
                <a:latin typeface="华文中宋" pitchFamily="2" charset="-122"/>
                <a:sym typeface="华文中宋" pitchFamily="2" charset="-122"/>
              </a:rPr>
              <a:t>是进程号</a:t>
            </a:r>
          </a:p>
          <a:p>
            <a:pPr lvl="1" eaLnBrk="1" hangingPunct="1">
              <a:buFont typeface="Wingdings 3" pitchFamily="18" charset="2"/>
              <a:buNone/>
            </a:pPr>
            <a:r>
              <a:rPr lang="en-US" altLang="zh-CN" dirty="0">
                <a:latin typeface="华文中宋" pitchFamily="2" charset="-122"/>
                <a:sym typeface="华文中宋" pitchFamily="2" charset="-122"/>
              </a:rPr>
              <a:t>kill </a:t>
            </a:r>
            <a:r>
              <a:rPr lang="zh-CN" altLang="en-US" dirty="0">
                <a:latin typeface="华文中宋" pitchFamily="2" charset="-122"/>
                <a:sym typeface="华文中宋" pitchFamily="2" charset="-122"/>
              </a:rPr>
              <a:t>命令向指定的进程发出一个信号</a:t>
            </a:r>
            <a:r>
              <a:rPr lang="en-US" altLang="zh-CN" dirty="0">
                <a:latin typeface="华文中宋" pitchFamily="2" charset="-122"/>
                <a:sym typeface="华文中宋" pitchFamily="2" charset="-122"/>
              </a:rPr>
              <a:t>signal</a:t>
            </a:r>
            <a:r>
              <a:rPr lang="zh-CN" altLang="en-US" dirty="0">
                <a:latin typeface="华文中宋" pitchFamily="2" charset="-122"/>
                <a:sym typeface="华文中宋" pitchFamily="2" charset="-122"/>
              </a:rPr>
              <a:t>，在默认的情况下，</a:t>
            </a:r>
            <a:r>
              <a:rPr lang="en-US" altLang="zh-CN" dirty="0">
                <a:latin typeface="华文中宋" pitchFamily="2" charset="-122"/>
                <a:sym typeface="华文中宋" pitchFamily="2" charset="-122"/>
              </a:rPr>
              <a:t>kill </a:t>
            </a:r>
            <a:r>
              <a:rPr lang="zh-CN" altLang="en-US" dirty="0">
                <a:latin typeface="华文中宋" pitchFamily="2" charset="-122"/>
                <a:sym typeface="华文中宋" pitchFamily="2" charset="-122"/>
              </a:rPr>
              <a:t>命令向指定进程发出信号</a:t>
            </a:r>
            <a:r>
              <a:rPr lang="en-US" altLang="zh-CN" dirty="0">
                <a:latin typeface="华文中宋" pitchFamily="2" charset="-122"/>
                <a:sym typeface="华文中宋" pitchFamily="2" charset="-122"/>
              </a:rPr>
              <a:t>15</a:t>
            </a:r>
            <a:r>
              <a:rPr lang="zh-CN" altLang="en-US" dirty="0">
                <a:latin typeface="华文中宋" pitchFamily="2" charset="-122"/>
                <a:sym typeface="华文中宋" pitchFamily="2" charset="-122"/>
              </a:rPr>
              <a:t>，正常情况下，将杀死那些不捕捉或不忽略这个信号的进程</a:t>
            </a:r>
          </a:p>
          <a:p>
            <a:pPr eaLnBrk="1" hangingPunct="1"/>
            <a:endParaRPr lang="zh-CN" altLang="en-US" b="1" dirty="0"/>
          </a:p>
        </p:txBody>
      </p:sp>
    </p:spTree>
    <p:extLst>
      <p:ext uri="{BB962C8B-B14F-4D97-AF65-F5344CB8AC3E}">
        <p14:creationId xmlns:p14="http://schemas.microsoft.com/office/powerpoint/2010/main" val="1076020630"/>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5"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15462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7C6E1FF-35F6-4E17-B22C-D4F8B63552B4}" type="slidenum">
              <a:rPr lang="zh-CN" altLang="en-US" sz="1400">
                <a:solidFill>
                  <a:schemeClr val="tx2"/>
                </a:solidFill>
                <a:sym typeface="Arial" pitchFamily="34" charset="0"/>
              </a:rPr>
              <a:pPr eaLnBrk="0" hangingPunct="0"/>
              <a:t>136</a:t>
            </a:fld>
            <a:endParaRPr lang="en-US" altLang="zh-CN" sz="1400">
              <a:solidFill>
                <a:schemeClr val="tx2"/>
              </a:solidFill>
              <a:sym typeface="Arial" pitchFamily="34" charset="0"/>
            </a:endParaRPr>
          </a:p>
        </p:txBody>
      </p:sp>
      <p:sp>
        <p:nvSpPr>
          <p:cNvPr id="154627" name="Rectangle 2"/>
          <p:cNvSpPr>
            <a:spLocks noRot="1" noChangeArrowheads="1"/>
          </p:cNvSpPr>
          <p:nvPr/>
        </p:nvSpPr>
        <p:spPr bwMode="auto">
          <a:xfrm>
            <a:off x="0" y="1828800"/>
            <a:ext cx="108712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accent1"/>
              </a:buClr>
              <a:buSzPct val="76000"/>
              <a:buFont typeface="Wingdings 3" pitchFamily="18" charset="2"/>
              <a:buChar char=""/>
            </a:pPr>
            <a:endParaRPr lang="zh-CN" altLang="en-US" sz="4800">
              <a:solidFill>
                <a:srgbClr val="000000"/>
              </a:solidFill>
              <a:latin typeface="Times New Roman" pitchFamily="18" charset="0"/>
              <a:sym typeface="Times New Roman" pitchFamily="18" charset="0"/>
            </a:endParaRPr>
          </a:p>
          <a:p>
            <a:pPr algn="ctr" eaLnBrk="0" hangingPunct="0">
              <a:spcBef>
                <a:spcPts val="600"/>
              </a:spcBef>
              <a:buClr>
                <a:schemeClr val="accent1"/>
              </a:buClr>
              <a:buSzPct val="76000"/>
              <a:buFont typeface="Wingdings 3" pitchFamily="18" charset="2"/>
              <a:buNone/>
            </a:pPr>
            <a:r>
              <a:rPr lang="en-US" altLang="zh-CN" sz="8800">
                <a:solidFill>
                  <a:srgbClr val="FF0000"/>
                </a:solidFill>
                <a:latin typeface="Arial Black" pitchFamily="34" charset="0"/>
                <a:sym typeface="Arial Black" pitchFamily="34" charset="0"/>
              </a:rPr>
              <a:t>Q&amp;A</a:t>
            </a:r>
            <a:endParaRPr lang="zh-CN" altLang="en-US"/>
          </a:p>
        </p:txBody>
      </p:sp>
      <p:pic>
        <p:nvPicPr>
          <p:cNvPr id="154628" name="Picture 3"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408122"/>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sz="half" idx="13"/>
          </p:nvPr>
        </p:nvSpPr>
        <p:spPr/>
        <p:txBody>
          <a:bodyPr/>
          <a:lstStyle/>
          <a:p>
            <a:r>
              <a:rPr lang="en-US" altLang="zh-CN" dirty="0"/>
              <a:t>Linux</a:t>
            </a:r>
            <a:r>
              <a:rPr lang="zh-CN" altLang="en-US" dirty="0"/>
              <a:t>文件系统</a:t>
            </a:r>
          </a:p>
          <a:p>
            <a:endParaRPr lang="zh-CN" altLang="en-US" dirty="0"/>
          </a:p>
        </p:txBody>
      </p:sp>
      <p:sp>
        <p:nvSpPr>
          <p:cNvPr id="9" name="文本占位符 8"/>
          <p:cNvSpPr>
            <a:spLocks noGrp="1"/>
          </p:cNvSpPr>
          <p:nvPr>
            <p:ph type="body" sz="quarter" idx="20"/>
          </p:nvPr>
        </p:nvSpPr>
        <p:spPr>
          <a:xfrm>
            <a:off x="4223792" y="3933056"/>
            <a:ext cx="5247005" cy="330200"/>
          </a:xfrm>
        </p:spPr>
        <p:txBody>
          <a:bodyPr/>
          <a:lstStyle/>
          <a:p>
            <a:r>
              <a:rPr lang="zh-CN" altLang="en-US" b="1" dirty="0">
                <a:solidFill>
                  <a:srgbClr val="000000"/>
                </a:solidFill>
                <a:latin typeface="Times New Roman" pitchFamily="18" charset="0"/>
                <a:ea typeface="华文行楷" pitchFamily="2" charset="-122"/>
                <a:sym typeface="Times New Roman" pitchFamily="18" charset="0"/>
              </a:rPr>
              <a:t>文件内容显示</a:t>
            </a:r>
            <a:endParaRPr lang="zh-CN" altLang="en-US" dirty="0"/>
          </a:p>
        </p:txBody>
      </p:sp>
      <p:sp>
        <p:nvSpPr>
          <p:cNvPr id="6" name="文本占位符 5"/>
          <p:cNvSpPr>
            <a:spLocks noGrp="1"/>
          </p:cNvSpPr>
          <p:nvPr>
            <p:ph type="body" sz="quarter" idx="14"/>
          </p:nvPr>
        </p:nvSpPr>
        <p:spPr>
          <a:xfrm>
            <a:off x="4223792" y="3356992"/>
            <a:ext cx="5247005" cy="330200"/>
          </a:xfrm>
        </p:spPr>
        <p:txBody>
          <a:bodyPr/>
          <a:lstStyle/>
          <a:p>
            <a:r>
              <a:rPr lang="zh-CN" altLang="en-US" b="1" dirty="0">
                <a:solidFill>
                  <a:srgbClr val="000000"/>
                </a:solidFill>
                <a:latin typeface="Times New Roman" pitchFamily="18" charset="0"/>
                <a:ea typeface="华文行楷" pitchFamily="2" charset="-122"/>
                <a:sym typeface="Times New Roman" pitchFamily="18" charset="0"/>
              </a:rPr>
              <a:t>文件资源管理</a:t>
            </a:r>
            <a:endParaRPr lang="zh-CN" altLang="en-US" dirty="0"/>
          </a:p>
        </p:txBody>
      </p:sp>
      <p:sp>
        <p:nvSpPr>
          <p:cNvPr id="7" name="文本占位符 6"/>
          <p:cNvSpPr>
            <a:spLocks noGrp="1"/>
          </p:cNvSpPr>
          <p:nvPr>
            <p:ph type="body" sz="quarter" idx="15"/>
          </p:nvPr>
        </p:nvSpPr>
        <p:spPr>
          <a:xfrm>
            <a:off x="4223792" y="2780928"/>
            <a:ext cx="5247005" cy="330200"/>
          </a:xfrm>
        </p:spPr>
        <p:txBody>
          <a:bodyPr/>
          <a:lstStyle/>
          <a:p>
            <a:r>
              <a:rPr lang="zh-CN" altLang="en-US" b="1" dirty="0">
                <a:solidFill>
                  <a:srgbClr val="000000"/>
                </a:solidFill>
                <a:latin typeface="Times New Roman" pitchFamily="18" charset="0"/>
                <a:ea typeface="华文行楷" pitchFamily="2" charset="-122"/>
                <a:sym typeface="Times New Roman" pitchFamily="18" charset="0"/>
              </a:rPr>
              <a:t>文件系统导航</a:t>
            </a:r>
            <a:endParaRPr lang="zh-CN" altLang="en-US" dirty="0"/>
          </a:p>
        </p:txBody>
      </p:sp>
      <p:sp>
        <p:nvSpPr>
          <p:cNvPr id="8" name="文本占位符 7"/>
          <p:cNvSpPr>
            <a:spLocks noGrp="1"/>
          </p:cNvSpPr>
          <p:nvPr>
            <p:ph type="body" sz="quarter" idx="16"/>
          </p:nvPr>
        </p:nvSpPr>
        <p:spPr>
          <a:xfrm>
            <a:off x="4223792" y="2276872"/>
            <a:ext cx="5247005" cy="330200"/>
          </a:xfrm>
        </p:spPr>
        <p:txBody>
          <a:bodyPr/>
          <a:lstStyle/>
          <a:p>
            <a:r>
              <a:rPr lang="zh-CN" altLang="en-US" b="1" dirty="0">
                <a:solidFill>
                  <a:srgbClr val="000000"/>
                </a:solidFill>
                <a:latin typeface="Times New Roman" pitchFamily="18" charset="0"/>
                <a:ea typeface="华文行楷" pitchFamily="2" charset="-122"/>
                <a:sym typeface="Times New Roman" pitchFamily="18" charset="0"/>
              </a:rPr>
              <a:t>文件系统结构</a:t>
            </a:r>
            <a:endParaRPr lang="zh-CN" altLang="en-US" dirty="0"/>
          </a:p>
        </p:txBody>
      </p:sp>
      <p:sp>
        <p:nvSpPr>
          <p:cNvPr id="10" name="文本占位符 9"/>
          <p:cNvSpPr>
            <a:spLocks noGrp="1"/>
          </p:cNvSpPr>
          <p:nvPr>
            <p:ph type="body" sz="quarter" idx="21"/>
          </p:nvPr>
        </p:nvSpPr>
        <p:spPr/>
        <p:txBody>
          <a:bodyPr/>
          <a:lstStyle/>
          <a:p>
            <a:r>
              <a:rPr lang="zh-CN" altLang="en-US" b="1" dirty="0">
                <a:solidFill>
                  <a:srgbClr val="000000"/>
                </a:solidFill>
                <a:latin typeface="Times New Roman" pitchFamily="18" charset="0"/>
                <a:ea typeface="华文行楷" pitchFamily="2" charset="-122"/>
                <a:sym typeface="Times New Roman" pitchFamily="18" charset="0"/>
              </a:rPr>
              <a:t>文件系统类型</a:t>
            </a:r>
          </a:p>
          <a:p>
            <a:endParaRPr lang="zh-CN" altLang="en-US" dirty="0"/>
          </a:p>
        </p:txBody>
      </p:sp>
      <p:sp>
        <p:nvSpPr>
          <p:cNvPr id="11" name="文本占位符 8"/>
          <p:cNvSpPr txBox="1">
            <a:spLocks/>
          </p:cNvSpPr>
          <p:nvPr/>
        </p:nvSpPr>
        <p:spPr>
          <a:xfrm>
            <a:off x="4223792" y="4509120"/>
            <a:ext cx="5247005" cy="330200"/>
          </a:xfrm>
          <a:prstGeom prst="roundRect">
            <a:avLst/>
          </a:prstGeom>
          <a:ln>
            <a:solidFill>
              <a:srgbClr val="FF5050"/>
            </a:solidFill>
          </a:ln>
        </p:spPr>
        <p:txBody>
          <a:bodyPr/>
          <a:lstStyle>
            <a:lvl1pPr marL="3175" indent="0" algn="l" rtl="0" eaLnBrk="1" fontAlgn="base" latinLnBrk="0" hangingPunct="1">
              <a:lnSpc>
                <a:spcPct val="100000"/>
              </a:lnSpc>
              <a:spcBef>
                <a:spcPts val="0"/>
              </a:spcBef>
              <a:spcAft>
                <a:spcPts val="0"/>
              </a:spcAft>
              <a:buClr>
                <a:schemeClr val="tx1"/>
              </a:buClr>
              <a:buSzPct val="76000"/>
              <a:buFont typeface="Wingdings" panose="05000000000000000000" pitchFamily="2" charset="2"/>
              <a:buNone/>
              <a:defRPr lang="zh-CN" altLang="en-US"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730885" indent="-360680" algn="l" rtl="0" eaLnBrk="1" fontAlgn="base" hangingPunct="1">
              <a:spcBef>
                <a:spcPct val="134000"/>
              </a:spcBef>
              <a:spcAft>
                <a:spcPct val="0"/>
              </a:spcAft>
              <a:buClr>
                <a:schemeClr val="accent2"/>
              </a:buClr>
              <a:buSzPct val="76000"/>
              <a:buFont typeface="Wingdings 3" panose="05040102010807070707" pitchFamily="18" charset="2"/>
              <a:buChar char=""/>
              <a:defRPr sz="1865">
                <a:solidFill>
                  <a:schemeClr val="tx1"/>
                </a:solidFill>
                <a:latin typeface="+mn-lt"/>
                <a:ea typeface="+mn-ea"/>
              </a:defRPr>
            </a:lvl2pPr>
            <a:lvl3pPr marL="1096010" indent="-300990" algn="l" rtl="0" eaLnBrk="1" fontAlgn="base" hangingPunct="1">
              <a:spcBef>
                <a:spcPct val="134000"/>
              </a:spcBef>
              <a:spcAft>
                <a:spcPct val="0"/>
              </a:spcAft>
              <a:buClr>
                <a:srgbClr val="BCBCBC"/>
              </a:buClr>
              <a:buSzPct val="76000"/>
              <a:buFont typeface="Wingdings 3" panose="05040102010807070707" pitchFamily="18" charset="2"/>
              <a:buChar char=""/>
              <a:defRPr sz="1600">
                <a:solidFill>
                  <a:schemeClr val="tx1"/>
                </a:solidFill>
                <a:latin typeface="+mn-lt"/>
                <a:ea typeface="+mn-ea"/>
              </a:defRPr>
            </a:lvl3pPr>
            <a:lvl4pPr marL="1463040" indent="-300990" algn="l" rtl="0" eaLnBrk="1" fontAlgn="base" hangingPunct="1">
              <a:spcBef>
                <a:spcPct val="107000"/>
              </a:spcBef>
              <a:spcAft>
                <a:spcPct val="0"/>
              </a:spcAft>
              <a:buClr>
                <a:srgbClr val="8BA2B4"/>
              </a:buClr>
              <a:buSzPct val="70000"/>
              <a:buFont typeface="Wingdings" panose="05000000000000000000" pitchFamily="2" charset="2"/>
              <a:buChar char=""/>
              <a:defRPr sz="1465">
                <a:solidFill>
                  <a:schemeClr val="tx1"/>
                </a:solidFill>
                <a:latin typeface="+mn-lt"/>
                <a:ea typeface="+mn-ea"/>
              </a:defRPr>
            </a:lvl4pPr>
            <a:lvl5pPr marL="1828800" indent="-300990" algn="l" rtl="0" eaLnBrk="1" fontAlgn="base" hangingPunct="1">
              <a:spcBef>
                <a:spcPts val="400"/>
              </a:spcBef>
              <a:spcAft>
                <a:spcPct val="0"/>
              </a:spcAft>
              <a:buClr>
                <a:schemeClr val="accent2"/>
              </a:buClr>
              <a:buSzPct val="70000"/>
              <a:buFont typeface="Wingdings" panose="05000000000000000000" pitchFamily="2" charset="2"/>
              <a:buChar char=""/>
              <a:defRPr sz="1200">
                <a:solidFill>
                  <a:schemeClr val="tx1"/>
                </a:solidFill>
                <a:latin typeface="+mn-lt"/>
                <a:ea typeface="+mn-ea"/>
              </a:defRPr>
            </a:lvl5pPr>
            <a:lvl6pPr marL="24390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6pPr>
            <a:lvl7pPr marL="30486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7pPr>
            <a:lvl8pPr marL="36588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8pPr>
            <a:lvl9pPr marL="42684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9pPr>
          </a:lstStyle>
          <a:p>
            <a:pPr eaLnBrk="0" hangingPunct="0"/>
            <a:r>
              <a:rPr lang="zh-CN" altLang="en-US" b="1" dirty="0">
                <a:solidFill>
                  <a:srgbClr val="000000"/>
                </a:solidFill>
                <a:latin typeface="Times New Roman" pitchFamily="18" charset="0"/>
                <a:ea typeface="华文行楷" pitchFamily="2" charset="-122"/>
                <a:sym typeface="Times New Roman" pitchFamily="18" charset="0"/>
              </a:rPr>
              <a:t>链接文件创建</a:t>
            </a:r>
            <a:endParaRPr lang="zh-CN" altLang="en-US" dirty="0"/>
          </a:p>
        </p:txBody>
      </p:sp>
      <p:sp>
        <p:nvSpPr>
          <p:cNvPr id="12" name="文本占位符 8"/>
          <p:cNvSpPr txBox="1">
            <a:spLocks/>
          </p:cNvSpPr>
          <p:nvPr/>
        </p:nvSpPr>
        <p:spPr>
          <a:xfrm>
            <a:off x="4223791" y="5013176"/>
            <a:ext cx="5247005" cy="330200"/>
          </a:xfrm>
          <a:prstGeom prst="roundRect">
            <a:avLst/>
          </a:prstGeom>
          <a:ln>
            <a:solidFill>
              <a:srgbClr val="FF5050"/>
            </a:solidFill>
          </a:ln>
        </p:spPr>
        <p:txBody>
          <a:bodyPr/>
          <a:lstStyle>
            <a:lvl1pPr marL="3175" indent="0" algn="l" rtl="0" eaLnBrk="1" fontAlgn="base" latinLnBrk="0" hangingPunct="1">
              <a:lnSpc>
                <a:spcPct val="100000"/>
              </a:lnSpc>
              <a:spcBef>
                <a:spcPts val="0"/>
              </a:spcBef>
              <a:spcAft>
                <a:spcPts val="0"/>
              </a:spcAft>
              <a:buClr>
                <a:schemeClr val="tx1"/>
              </a:buClr>
              <a:buSzPct val="76000"/>
              <a:buFont typeface="Wingdings" panose="05000000000000000000" pitchFamily="2" charset="2"/>
              <a:buNone/>
              <a:defRPr lang="zh-CN" altLang="en-US"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730885" indent="-360680" algn="l" rtl="0" eaLnBrk="1" fontAlgn="base" hangingPunct="1">
              <a:spcBef>
                <a:spcPct val="134000"/>
              </a:spcBef>
              <a:spcAft>
                <a:spcPct val="0"/>
              </a:spcAft>
              <a:buClr>
                <a:schemeClr val="accent2"/>
              </a:buClr>
              <a:buSzPct val="76000"/>
              <a:buFont typeface="Wingdings 3" panose="05040102010807070707" pitchFamily="18" charset="2"/>
              <a:buChar char=""/>
              <a:defRPr sz="1865">
                <a:solidFill>
                  <a:schemeClr val="tx1"/>
                </a:solidFill>
                <a:latin typeface="+mn-lt"/>
                <a:ea typeface="+mn-ea"/>
              </a:defRPr>
            </a:lvl2pPr>
            <a:lvl3pPr marL="1096010" indent="-300990" algn="l" rtl="0" eaLnBrk="1" fontAlgn="base" hangingPunct="1">
              <a:spcBef>
                <a:spcPct val="134000"/>
              </a:spcBef>
              <a:spcAft>
                <a:spcPct val="0"/>
              </a:spcAft>
              <a:buClr>
                <a:srgbClr val="BCBCBC"/>
              </a:buClr>
              <a:buSzPct val="76000"/>
              <a:buFont typeface="Wingdings 3" panose="05040102010807070707" pitchFamily="18" charset="2"/>
              <a:buChar char=""/>
              <a:defRPr sz="1600">
                <a:solidFill>
                  <a:schemeClr val="tx1"/>
                </a:solidFill>
                <a:latin typeface="+mn-lt"/>
                <a:ea typeface="+mn-ea"/>
              </a:defRPr>
            </a:lvl3pPr>
            <a:lvl4pPr marL="1463040" indent="-300990" algn="l" rtl="0" eaLnBrk="1" fontAlgn="base" hangingPunct="1">
              <a:spcBef>
                <a:spcPct val="107000"/>
              </a:spcBef>
              <a:spcAft>
                <a:spcPct val="0"/>
              </a:spcAft>
              <a:buClr>
                <a:srgbClr val="8BA2B4"/>
              </a:buClr>
              <a:buSzPct val="70000"/>
              <a:buFont typeface="Wingdings" panose="05000000000000000000" pitchFamily="2" charset="2"/>
              <a:buChar char=""/>
              <a:defRPr sz="1465">
                <a:solidFill>
                  <a:schemeClr val="tx1"/>
                </a:solidFill>
                <a:latin typeface="+mn-lt"/>
                <a:ea typeface="+mn-ea"/>
              </a:defRPr>
            </a:lvl4pPr>
            <a:lvl5pPr marL="1828800" indent="-300990" algn="l" rtl="0" eaLnBrk="1" fontAlgn="base" hangingPunct="1">
              <a:spcBef>
                <a:spcPts val="400"/>
              </a:spcBef>
              <a:spcAft>
                <a:spcPct val="0"/>
              </a:spcAft>
              <a:buClr>
                <a:schemeClr val="accent2"/>
              </a:buClr>
              <a:buSzPct val="70000"/>
              <a:buFont typeface="Wingdings" panose="05000000000000000000" pitchFamily="2" charset="2"/>
              <a:buChar char=""/>
              <a:defRPr sz="1200">
                <a:solidFill>
                  <a:schemeClr val="tx1"/>
                </a:solidFill>
                <a:latin typeface="+mn-lt"/>
                <a:ea typeface="+mn-ea"/>
              </a:defRPr>
            </a:lvl5pPr>
            <a:lvl6pPr marL="24390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6pPr>
            <a:lvl7pPr marL="30486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7pPr>
            <a:lvl8pPr marL="36588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8pPr>
            <a:lvl9pPr marL="42684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9pPr>
          </a:lstStyle>
          <a:p>
            <a:pPr eaLnBrk="0" hangingPunct="0"/>
            <a:r>
              <a:rPr lang="zh-CN" altLang="en-US" b="1" dirty="0">
                <a:solidFill>
                  <a:srgbClr val="000000"/>
                </a:solidFill>
                <a:latin typeface="Times New Roman" pitchFamily="18" charset="0"/>
                <a:ea typeface="华文行楷" pitchFamily="2" charset="-122"/>
                <a:sym typeface="Times New Roman" pitchFamily="18" charset="0"/>
              </a:rPr>
              <a:t>文件压缩与打包</a:t>
            </a:r>
            <a:endParaRPr lang="zh-CN" altLang="en-US" b="1" dirty="0">
              <a:solidFill>
                <a:srgbClr val="000000"/>
              </a:solidFill>
              <a:sym typeface="Times New Roman" pitchFamily="18" charset="0"/>
            </a:endParaRPr>
          </a:p>
        </p:txBody>
      </p:sp>
    </p:spTree>
    <p:extLst>
      <p:ext uri="{BB962C8B-B14F-4D97-AF65-F5344CB8AC3E}">
        <p14:creationId xmlns:p14="http://schemas.microsoft.com/office/powerpoint/2010/main" val="2853618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zh-CN" altLang="en-US" dirty="0"/>
              <a:t>文件系统类型</a:t>
            </a:r>
          </a:p>
        </p:txBody>
      </p:sp>
    </p:spTree>
    <p:extLst>
      <p:ext uri="{BB962C8B-B14F-4D97-AF65-F5344CB8AC3E}">
        <p14:creationId xmlns:p14="http://schemas.microsoft.com/office/powerpoint/2010/main" val="39347499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pPr algn="ctr" eaLnBrk="1" hangingPunct="1"/>
            <a:r>
              <a:rPr lang="en-US" altLang="zh-CN" dirty="0"/>
              <a:t>Linux</a:t>
            </a:r>
            <a:r>
              <a:rPr lang="zh-CN" altLang="en-US" dirty="0"/>
              <a:t>文件系统</a:t>
            </a:r>
          </a:p>
        </p:txBody>
      </p:sp>
      <p:sp>
        <p:nvSpPr>
          <p:cNvPr id="157700" name="Rectangle 3"/>
          <p:cNvSpPr>
            <a:spLocks noGrp="1" noChangeArrowheads="1"/>
          </p:cNvSpPr>
          <p:nvPr>
            <p:ph idx="1"/>
          </p:nvPr>
        </p:nvSpPr>
        <p:spPr>
          <a:prstGeom prst="rect">
            <a:avLst/>
          </a:prstGeom>
        </p:spPr>
        <p:txBody>
          <a:bodyPr/>
          <a:lstStyle/>
          <a:p>
            <a:pPr eaLnBrk="1" hangingPunct="1"/>
            <a:r>
              <a:rPr lang="zh-CN" altLang="en-US" dirty="0"/>
              <a:t>在任何一个操作系统中，</a:t>
            </a:r>
            <a:r>
              <a:rPr lang="zh-CN" altLang="en-US" b="1" dirty="0">
                <a:solidFill>
                  <a:srgbClr val="FF0000"/>
                </a:solidFill>
              </a:rPr>
              <a:t>文件系统</a:t>
            </a:r>
            <a:r>
              <a:rPr lang="zh-CN" altLang="en-US" dirty="0"/>
              <a:t>无疑是其最重要的组件，</a:t>
            </a:r>
            <a:r>
              <a:rPr lang="zh-CN" altLang="en-US" b="1" u="sng" dirty="0"/>
              <a:t>用于组织和管理计算机存储设备上的大量文件，并提供用户交互接口。</a:t>
            </a:r>
            <a:r>
              <a:rPr lang="en-US" altLang="zh-CN" dirty="0"/>
              <a:t>Linux</a:t>
            </a:r>
            <a:r>
              <a:rPr lang="zh-CN" altLang="en-US" dirty="0"/>
              <a:t>同样具备完善的文件系统。用户既可以使用界面友好的</a:t>
            </a:r>
            <a:r>
              <a:rPr lang="en-US" altLang="zh-CN" dirty="0"/>
              <a:t>Nautilus</a:t>
            </a:r>
            <a:r>
              <a:rPr lang="zh-CN" altLang="en-US" dirty="0"/>
              <a:t>图形文件管理器，也可以使用功能强大的</a:t>
            </a:r>
            <a:r>
              <a:rPr lang="en-US" altLang="zh-CN" dirty="0"/>
              <a:t>Shell</a:t>
            </a:r>
            <a:r>
              <a:rPr lang="zh-CN" altLang="en-US" dirty="0"/>
              <a:t>文件系统管理工具。</a:t>
            </a:r>
          </a:p>
        </p:txBody>
      </p:sp>
    </p:spTree>
    <p:extLst>
      <p:ext uri="{BB962C8B-B14F-4D97-AF65-F5344CB8AC3E}">
        <p14:creationId xmlns:p14="http://schemas.microsoft.com/office/powerpoint/2010/main" val="672713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en-US" altLang="zh-CN" dirty="0">
                <a:solidFill>
                  <a:srgbClr val="000000"/>
                </a:solidFill>
                <a:latin typeface="仿宋_GB2312" pitchFamily="49" charset="-122"/>
                <a:ea typeface="仿宋_GB2312" pitchFamily="49" charset="-122"/>
                <a:sym typeface="仿宋_GB2312" pitchFamily="49" charset="-122"/>
              </a:rPr>
              <a:t>Linux</a:t>
            </a:r>
            <a:r>
              <a:rPr lang="zh-CN" altLang="en-US" dirty="0">
                <a:solidFill>
                  <a:srgbClr val="000000"/>
                </a:solidFill>
                <a:latin typeface="仿宋_GB2312" pitchFamily="49" charset="-122"/>
                <a:ea typeface="仿宋_GB2312" pitchFamily="49" charset="-122"/>
                <a:sym typeface="仿宋_GB2312" pitchFamily="49" charset="-122"/>
              </a:rPr>
              <a:t>体系结构</a:t>
            </a:r>
            <a:endParaRPr lang="zh-CN" altLang="en-US" dirty="0"/>
          </a:p>
        </p:txBody>
      </p:sp>
    </p:spTree>
    <p:extLst>
      <p:ext uri="{BB962C8B-B14F-4D97-AF65-F5344CB8AC3E}">
        <p14:creationId xmlns:p14="http://schemas.microsoft.com/office/powerpoint/2010/main" val="9804682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algn="ctr" eaLnBrk="1" hangingPunct="1"/>
            <a:r>
              <a:rPr lang="zh-CN" altLang="en-US" dirty="0"/>
              <a:t>文件系统类型</a:t>
            </a:r>
          </a:p>
        </p:txBody>
      </p:sp>
      <p:sp>
        <p:nvSpPr>
          <p:cNvPr id="158724" name="Rectangle 3"/>
          <p:cNvSpPr>
            <a:spLocks noGrp="1" noChangeArrowheads="1"/>
          </p:cNvSpPr>
          <p:nvPr>
            <p:ph idx="1"/>
          </p:nvPr>
        </p:nvSpPr>
        <p:spPr>
          <a:prstGeom prst="rect">
            <a:avLst/>
          </a:prstGeom>
        </p:spPr>
        <p:txBody>
          <a:bodyPr/>
          <a:lstStyle/>
          <a:p>
            <a:pPr marL="0" indent="0" eaLnBrk="1" hangingPunct="1">
              <a:lnSpc>
                <a:spcPct val="80000"/>
              </a:lnSpc>
              <a:buFont typeface="Wingdings 3" pitchFamily="18" charset="2"/>
              <a:buNone/>
            </a:pPr>
            <a:r>
              <a:rPr lang="en-US" altLang="zh-CN" sz="2400" dirty="0"/>
              <a:t>Linux</a:t>
            </a:r>
            <a:r>
              <a:rPr lang="zh-CN" altLang="en-US" sz="2400" dirty="0"/>
              <a:t>是一种兼容性很高的操作系统，支持的文件系统格式很多，大体可分以下几类：</a:t>
            </a:r>
          </a:p>
          <a:p>
            <a:pPr marL="0" indent="0" eaLnBrk="1" hangingPunct="1">
              <a:lnSpc>
                <a:spcPct val="80000"/>
              </a:lnSpc>
            </a:pPr>
            <a:r>
              <a:rPr lang="zh-CN" altLang="en-US" sz="2000" b="1" dirty="0">
                <a:solidFill>
                  <a:srgbClr val="FF0000"/>
                </a:solidFill>
              </a:rPr>
              <a:t>磁盘文件系统</a:t>
            </a:r>
            <a:r>
              <a:rPr lang="zh-CN" altLang="en-US" sz="1800" dirty="0"/>
              <a:t>：指本地主机中实际可以访问到的文件系统，包括硬盘、</a:t>
            </a:r>
            <a:r>
              <a:rPr lang="en-US" altLang="zh-CN" sz="1800" dirty="0"/>
              <a:t>CD-ROM</a:t>
            </a:r>
            <a:r>
              <a:rPr lang="zh-CN" altLang="en-US" sz="1800" dirty="0"/>
              <a:t>、</a:t>
            </a:r>
            <a:r>
              <a:rPr lang="en-US" altLang="zh-CN" sz="1800" dirty="0"/>
              <a:t>DVD</a:t>
            </a:r>
            <a:r>
              <a:rPr lang="zh-CN" altLang="en-US" sz="1800" dirty="0"/>
              <a:t>、</a:t>
            </a:r>
            <a:r>
              <a:rPr lang="en-US" altLang="zh-CN" sz="1800" dirty="0"/>
              <a:t>USB</a:t>
            </a:r>
            <a:r>
              <a:rPr lang="zh-CN" altLang="en-US" sz="1800" dirty="0"/>
              <a:t>存储器、磁盘阵列等。常见文件系统格式有：</a:t>
            </a:r>
            <a:r>
              <a:rPr lang="en-US" altLang="zh-CN" sz="1800" dirty="0" err="1"/>
              <a:t>autofs</a:t>
            </a:r>
            <a:r>
              <a:rPr lang="zh-CN" altLang="en-US" sz="1800" dirty="0"/>
              <a:t>、</a:t>
            </a:r>
            <a:r>
              <a:rPr lang="en-US" altLang="zh-CN" sz="1800" dirty="0"/>
              <a:t>coda</a:t>
            </a:r>
            <a:r>
              <a:rPr lang="zh-CN" altLang="en-US" sz="1800" dirty="0"/>
              <a:t>、</a:t>
            </a:r>
            <a:r>
              <a:rPr lang="en-US" altLang="zh-CN" sz="1800" dirty="0"/>
              <a:t>Ext</a:t>
            </a:r>
            <a:r>
              <a:rPr lang="zh-CN" altLang="en-US" sz="1800" dirty="0"/>
              <a:t>（</a:t>
            </a:r>
            <a:r>
              <a:rPr lang="en-US" altLang="zh-CN" sz="1800" dirty="0"/>
              <a:t>Extended File </a:t>
            </a:r>
            <a:r>
              <a:rPr lang="en-US" altLang="zh-CN" sz="1800" dirty="0" err="1"/>
              <a:t>sytem</a:t>
            </a:r>
            <a:r>
              <a:rPr lang="zh-CN" altLang="en-US" sz="1800" dirty="0"/>
              <a:t>，扩展文件系统）、</a:t>
            </a:r>
            <a:r>
              <a:rPr lang="en-US" altLang="zh-CN" sz="1800" dirty="0"/>
              <a:t>Ext3</a:t>
            </a:r>
            <a:r>
              <a:rPr lang="zh-CN" altLang="en-US" sz="1800" dirty="0"/>
              <a:t>、</a:t>
            </a:r>
            <a:r>
              <a:rPr lang="en-US" altLang="zh-CN" sz="1800" dirty="0"/>
              <a:t>Ext4</a:t>
            </a:r>
            <a:r>
              <a:rPr lang="zh-CN" altLang="en-US" sz="1800" dirty="0"/>
              <a:t>、</a:t>
            </a:r>
            <a:r>
              <a:rPr lang="en-US" altLang="zh-CN" sz="1800" dirty="0"/>
              <a:t>VFAT</a:t>
            </a:r>
            <a:r>
              <a:rPr lang="zh-CN" altLang="en-US" sz="1800" dirty="0"/>
              <a:t>、</a:t>
            </a:r>
            <a:r>
              <a:rPr lang="en-US" altLang="zh-CN" sz="1800" dirty="0"/>
              <a:t>ISO9660</a:t>
            </a:r>
            <a:r>
              <a:rPr lang="zh-CN" altLang="en-US" sz="1800" dirty="0"/>
              <a:t>（通常是</a:t>
            </a:r>
            <a:r>
              <a:rPr lang="en-US" altLang="zh-CN" sz="1800" dirty="0"/>
              <a:t>CD-ROM</a:t>
            </a:r>
            <a:r>
              <a:rPr lang="zh-CN" altLang="en-US" sz="1800" dirty="0"/>
              <a:t>）、</a:t>
            </a:r>
            <a:r>
              <a:rPr lang="en-US" altLang="zh-CN" sz="1800" dirty="0"/>
              <a:t>UFS</a:t>
            </a:r>
            <a:r>
              <a:rPr lang="zh-CN" altLang="en-US" sz="1800" dirty="0"/>
              <a:t>（</a:t>
            </a:r>
            <a:r>
              <a:rPr lang="en-US" altLang="zh-CN" sz="1800" dirty="0"/>
              <a:t>Unix File System</a:t>
            </a:r>
            <a:r>
              <a:rPr lang="zh-CN" altLang="en-US" sz="1800" dirty="0"/>
              <a:t>，</a:t>
            </a:r>
            <a:r>
              <a:rPr lang="en-US" altLang="zh-CN" sz="1800" dirty="0"/>
              <a:t>Unix</a:t>
            </a:r>
            <a:r>
              <a:rPr lang="zh-CN" altLang="en-US" sz="1800" dirty="0"/>
              <a:t>文件系统）、</a:t>
            </a:r>
            <a:r>
              <a:rPr lang="en-US" altLang="zh-CN" sz="1800" dirty="0" err="1"/>
              <a:t>ReiserFS</a:t>
            </a:r>
            <a:r>
              <a:rPr lang="zh-CN" altLang="en-US" sz="1800" dirty="0"/>
              <a:t>、</a:t>
            </a:r>
            <a:r>
              <a:rPr lang="en-US" altLang="zh-CN" sz="1800" dirty="0"/>
              <a:t>XFS</a:t>
            </a:r>
            <a:r>
              <a:rPr lang="zh-CN" altLang="en-US" sz="1800" dirty="0"/>
              <a:t>、</a:t>
            </a:r>
            <a:r>
              <a:rPr lang="en-US" altLang="zh-CN" sz="1800" dirty="0"/>
              <a:t>JFS</a:t>
            </a:r>
            <a:r>
              <a:rPr lang="zh-CN" altLang="en-US" sz="1800" dirty="0"/>
              <a:t>、</a:t>
            </a:r>
            <a:r>
              <a:rPr lang="en-US" altLang="zh-CN" sz="1800" dirty="0"/>
              <a:t>FAT</a:t>
            </a:r>
            <a:r>
              <a:rPr lang="zh-CN" altLang="en-US" sz="1800" dirty="0"/>
              <a:t>（</a:t>
            </a:r>
            <a:r>
              <a:rPr lang="en-US" altLang="zh-CN" sz="1800" dirty="0"/>
              <a:t>File Allocation Table</a:t>
            </a:r>
            <a:r>
              <a:rPr lang="zh-CN" altLang="en-US" sz="1800" dirty="0"/>
              <a:t>，文件分配表）、</a:t>
            </a:r>
            <a:r>
              <a:rPr lang="en-US" altLang="zh-CN" sz="1800" dirty="0"/>
              <a:t>FAT16</a:t>
            </a:r>
            <a:r>
              <a:rPr lang="zh-CN" altLang="en-US" sz="1800" dirty="0"/>
              <a:t>、</a:t>
            </a:r>
            <a:r>
              <a:rPr lang="en-US" altLang="zh-CN" sz="1800" dirty="0"/>
              <a:t>FAT32</a:t>
            </a:r>
            <a:r>
              <a:rPr lang="zh-CN" altLang="en-US" sz="1800" dirty="0"/>
              <a:t>、</a:t>
            </a:r>
            <a:r>
              <a:rPr lang="en-US" altLang="zh-CN" sz="1800" dirty="0"/>
              <a:t>NTFS</a:t>
            </a:r>
            <a:r>
              <a:rPr lang="zh-CN" altLang="en-US" sz="1800" dirty="0"/>
              <a:t>（</a:t>
            </a:r>
            <a:r>
              <a:rPr lang="en-US" altLang="zh-CN" sz="1800" dirty="0"/>
              <a:t>New Technology File System</a:t>
            </a:r>
            <a:r>
              <a:rPr lang="zh-CN" altLang="en-US" sz="1800" dirty="0"/>
              <a:t>）等；</a:t>
            </a:r>
          </a:p>
          <a:p>
            <a:pPr marL="0" indent="0" eaLnBrk="1" hangingPunct="1">
              <a:lnSpc>
                <a:spcPct val="80000"/>
              </a:lnSpc>
            </a:pPr>
            <a:r>
              <a:rPr lang="zh-CN" altLang="en-US" sz="2000" b="1" dirty="0">
                <a:solidFill>
                  <a:srgbClr val="FF0000"/>
                </a:solidFill>
              </a:rPr>
              <a:t>网络文件系统</a:t>
            </a:r>
            <a:r>
              <a:rPr lang="zh-CN" altLang="en-US" sz="2000" dirty="0"/>
              <a:t>：</a:t>
            </a:r>
            <a:r>
              <a:rPr lang="zh-CN" altLang="en-US" sz="1800" dirty="0"/>
              <a:t>是可以远程访问的文件系统，这种文件系统在服务器端仍是本地的磁盘文件系统，客户机通过网络远程访问数据。常见文件系统格式有：</a:t>
            </a:r>
            <a:r>
              <a:rPr lang="en-US" altLang="zh-CN" sz="1800" dirty="0"/>
              <a:t>NFS</a:t>
            </a:r>
            <a:r>
              <a:rPr lang="zh-CN" altLang="en-US" sz="1800" dirty="0"/>
              <a:t>（</a:t>
            </a:r>
            <a:r>
              <a:rPr lang="en-US" altLang="zh-CN" sz="1800" dirty="0"/>
              <a:t>Network File System</a:t>
            </a:r>
            <a:r>
              <a:rPr lang="zh-CN" altLang="en-US" sz="1800" dirty="0"/>
              <a:t>，网络文件系统）、</a:t>
            </a:r>
            <a:r>
              <a:rPr lang="en-US" altLang="zh-CN" sz="1800" dirty="0"/>
              <a:t>Samba</a:t>
            </a:r>
            <a:r>
              <a:rPr lang="zh-CN" altLang="en-US" sz="1800" dirty="0"/>
              <a:t>（</a:t>
            </a:r>
            <a:r>
              <a:rPr lang="en-US" altLang="zh-CN" sz="1800" dirty="0"/>
              <a:t>SMB/CIFS</a:t>
            </a:r>
            <a:r>
              <a:rPr lang="zh-CN" altLang="en-US" sz="1800" dirty="0"/>
              <a:t>）、</a:t>
            </a:r>
            <a:r>
              <a:rPr lang="en-US" altLang="zh-CN" sz="1800" dirty="0"/>
              <a:t>AFP</a:t>
            </a:r>
            <a:r>
              <a:rPr lang="zh-CN" altLang="en-US" sz="1800" dirty="0"/>
              <a:t>（</a:t>
            </a:r>
            <a:r>
              <a:rPr lang="en-US" altLang="zh-CN" sz="1800" dirty="0"/>
              <a:t>Apple Filling Protocol</a:t>
            </a:r>
            <a:r>
              <a:rPr lang="zh-CN" altLang="en-US" sz="1800" dirty="0"/>
              <a:t>，</a:t>
            </a:r>
            <a:r>
              <a:rPr lang="en-US" altLang="zh-CN" sz="1800" dirty="0"/>
              <a:t>Apple</a:t>
            </a:r>
            <a:r>
              <a:rPr lang="zh-CN" altLang="en-US" sz="1800" dirty="0"/>
              <a:t>文件归档协议）和</a:t>
            </a:r>
            <a:r>
              <a:rPr lang="en-US" altLang="zh-CN" sz="1800" dirty="0"/>
              <a:t>WebDAV</a:t>
            </a:r>
            <a:r>
              <a:rPr lang="zh-CN" altLang="en-US" sz="1800" dirty="0"/>
              <a:t>等；</a:t>
            </a:r>
          </a:p>
          <a:p>
            <a:pPr marL="0" indent="0" eaLnBrk="1" hangingPunct="1">
              <a:lnSpc>
                <a:spcPct val="80000"/>
              </a:lnSpc>
            </a:pPr>
            <a:r>
              <a:rPr lang="zh-CN" altLang="en-US" sz="2000" b="1" dirty="0">
                <a:solidFill>
                  <a:srgbClr val="FF0000"/>
                </a:solidFill>
              </a:rPr>
              <a:t>专有</a:t>
            </a:r>
            <a:r>
              <a:rPr lang="en-US" altLang="zh-CN" sz="2000" b="1" dirty="0">
                <a:solidFill>
                  <a:srgbClr val="FF0000"/>
                </a:solidFill>
              </a:rPr>
              <a:t>/</a:t>
            </a:r>
            <a:r>
              <a:rPr lang="zh-CN" altLang="en-US" sz="2000" b="1" dirty="0">
                <a:solidFill>
                  <a:srgbClr val="FF0000"/>
                </a:solidFill>
              </a:rPr>
              <a:t>虚拟文件系统</a:t>
            </a:r>
            <a:r>
              <a:rPr lang="zh-CN" altLang="en-US" sz="2000" dirty="0"/>
              <a:t>：</a:t>
            </a:r>
            <a:r>
              <a:rPr lang="zh-CN" altLang="en-US" sz="1800" dirty="0"/>
              <a:t>不驻留在磁盘上的文件系统。常见格式有：</a:t>
            </a:r>
            <a:r>
              <a:rPr lang="en-US" altLang="zh-CN" sz="1800" dirty="0"/>
              <a:t>TMPFS</a:t>
            </a:r>
            <a:r>
              <a:rPr lang="zh-CN" altLang="en-US" sz="1800" dirty="0"/>
              <a:t>（临时文件系统）、</a:t>
            </a:r>
            <a:r>
              <a:rPr lang="en-US" altLang="zh-CN" sz="1800" dirty="0"/>
              <a:t>PROCFS</a:t>
            </a:r>
            <a:r>
              <a:rPr lang="zh-CN" altLang="en-US" sz="1800" dirty="0"/>
              <a:t>（</a:t>
            </a:r>
            <a:r>
              <a:rPr lang="en-US" altLang="zh-CN" sz="1800" dirty="0"/>
              <a:t>Process File System</a:t>
            </a:r>
            <a:r>
              <a:rPr lang="zh-CN" altLang="en-US" sz="1800" dirty="0"/>
              <a:t>，进程文件系统）和</a:t>
            </a:r>
            <a:r>
              <a:rPr lang="en-US" altLang="zh-CN" sz="1800" dirty="0"/>
              <a:t>LOOPBACKFS</a:t>
            </a:r>
            <a:r>
              <a:rPr lang="zh-CN" altLang="en-US" sz="1800" dirty="0"/>
              <a:t>（</a:t>
            </a:r>
            <a:r>
              <a:rPr lang="en-US" altLang="zh-CN" sz="1800" dirty="0"/>
              <a:t>Loopback File System</a:t>
            </a:r>
            <a:r>
              <a:rPr lang="zh-CN" altLang="en-US" sz="1800" dirty="0"/>
              <a:t>，回送文件系统）。</a:t>
            </a:r>
            <a:endParaRPr lang="zh-CN" altLang="en-US" dirty="0"/>
          </a:p>
        </p:txBody>
      </p:sp>
    </p:spTree>
    <p:extLst>
      <p:ext uri="{BB962C8B-B14F-4D97-AF65-F5344CB8AC3E}">
        <p14:creationId xmlns:p14="http://schemas.microsoft.com/office/powerpoint/2010/main" val="103435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7" name="Rectangle 2"/>
          <p:cNvSpPr>
            <a:spLocks noGrp="1" noChangeArrowheads="1"/>
          </p:cNvSpPr>
          <p:nvPr>
            <p:ph type="title"/>
          </p:nvPr>
        </p:nvSpPr>
        <p:spPr/>
        <p:txBody>
          <a:bodyPr/>
          <a:lstStyle/>
          <a:p>
            <a:pPr algn="ctr" eaLnBrk="1" hangingPunct="1"/>
            <a:r>
              <a:rPr lang="zh-CN" altLang="en-US" dirty="0"/>
              <a:t>文件系统类型</a:t>
            </a:r>
          </a:p>
        </p:txBody>
      </p:sp>
      <p:sp>
        <p:nvSpPr>
          <p:cNvPr id="159748" name="Rectangle 3"/>
          <p:cNvSpPr>
            <a:spLocks noGrp="1" noChangeArrowheads="1"/>
          </p:cNvSpPr>
          <p:nvPr>
            <p:ph idx="1"/>
          </p:nvPr>
        </p:nvSpPr>
        <p:spPr>
          <a:prstGeom prst="rect">
            <a:avLst/>
          </a:prstGeom>
        </p:spPr>
        <p:txBody>
          <a:bodyPr/>
          <a:lstStyle/>
          <a:p>
            <a:pPr eaLnBrk="1" hangingPunct="1">
              <a:lnSpc>
                <a:spcPct val="90000"/>
              </a:lnSpc>
            </a:pPr>
            <a:r>
              <a:rPr lang="zh-CN" altLang="en-US" u="sng">
                <a:solidFill>
                  <a:srgbClr val="0000FF"/>
                </a:solidFill>
              </a:rPr>
              <a:t>目前</a:t>
            </a:r>
            <a:r>
              <a:rPr lang="en-US" altLang="zh-CN" u="sng">
                <a:solidFill>
                  <a:srgbClr val="0000FF"/>
                </a:solidFill>
              </a:rPr>
              <a:t>Ext</a:t>
            </a:r>
            <a:r>
              <a:rPr lang="zh-CN" altLang="en-US" u="sng">
                <a:solidFill>
                  <a:srgbClr val="0000FF"/>
                </a:solidFill>
              </a:rPr>
              <a:t>4是</a:t>
            </a:r>
            <a:r>
              <a:rPr lang="en-US" altLang="zh-CN" u="sng">
                <a:solidFill>
                  <a:srgbClr val="0000FF"/>
                </a:solidFill>
              </a:rPr>
              <a:t>Linux</a:t>
            </a:r>
            <a:r>
              <a:rPr lang="zh-CN" altLang="en-US" u="sng">
                <a:solidFill>
                  <a:srgbClr val="0000FF"/>
                </a:solidFill>
              </a:rPr>
              <a:t>系统广泛使用的一种文件格式。</a:t>
            </a:r>
            <a:r>
              <a:rPr lang="zh-CN" altLang="en-US" sz="2400"/>
              <a:t>在</a:t>
            </a:r>
            <a:r>
              <a:rPr lang="en-US" altLang="zh-CN" sz="2400"/>
              <a:t>Ext3</a:t>
            </a:r>
            <a:r>
              <a:rPr lang="zh-CN" altLang="en-US" sz="2400"/>
              <a:t>基础上，对有效性保护、数据完整性、数据访问速度、向下兼容性等方面做了改进。</a:t>
            </a:r>
          </a:p>
          <a:p>
            <a:pPr eaLnBrk="1" hangingPunct="1">
              <a:lnSpc>
                <a:spcPct val="90000"/>
              </a:lnSpc>
            </a:pPr>
            <a:r>
              <a:rPr lang="zh-CN" altLang="en-US" sz="2400"/>
              <a:t>最大特点是</a:t>
            </a:r>
            <a:r>
              <a:rPr lang="zh-CN" altLang="en-US" sz="2400" b="1">
                <a:solidFill>
                  <a:srgbClr val="FF0000"/>
                </a:solidFill>
              </a:rPr>
              <a:t>日志文件系统</a:t>
            </a:r>
            <a:r>
              <a:rPr lang="zh-CN" altLang="en-US" sz="2400"/>
              <a:t>：</a:t>
            </a:r>
            <a:r>
              <a:rPr lang="zh-CN" altLang="en-US" sz="2400" i="1" u="sng"/>
              <a:t>可将整个磁盘的写入动作完整地记录在磁盘的某个区域上，以便在必要时回溯追踪。</a:t>
            </a:r>
          </a:p>
          <a:p>
            <a:pPr eaLnBrk="1" hangingPunct="1">
              <a:lnSpc>
                <a:spcPct val="90000"/>
              </a:lnSpc>
            </a:pPr>
            <a:r>
              <a:rPr lang="en-US" altLang="zh-CN" sz="2400"/>
              <a:t>FAT16</a:t>
            </a:r>
            <a:r>
              <a:rPr lang="zh-CN" altLang="en-US" sz="2400"/>
              <a:t>、</a:t>
            </a:r>
            <a:r>
              <a:rPr lang="en-US" altLang="zh-CN" sz="2400"/>
              <a:t>FAT32</a:t>
            </a:r>
            <a:r>
              <a:rPr lang="zh-CN" altLang="en-US" sz="2400"/>
              <a:t>、</a:t>
            </a:r>
            <a:r>
              <a:rPr lang="en-US" altLang="zh-CN" sz="2400"/>
              <a:t>NTFS</a:t>
            </a:r>
            <a:r>
              <a:rPr lang="zh-CN" altLang="en-US" sz="2400"/>
              <a:t>是</a:t>
            </a:r>
            <a:r>
              <a:rPr lang="en-US" altLang="zh-CN" sz="2400"/>
              <a:t>Microsoft Windows </a:t>
            </a:r>
            <a:r>
              <a:rPr lang="zh-CN" altLang="en-US" sz="2400"/>
              <a:t>系统的主要的文件系统格式。</a:t>
            </a:r>
          </a:p>
          <a:p>
            <a:pPr eaLnBrk="1" hangingPunct="1">
              <a:lnSpc>
                <a:spcPct val="90000"/>
              </a:lnSpc>
            </a:pPr>
            <a:r>
              <a:rPr lang="en-US" altLang="zh-CN" sz="2400"/>
              <a:t>Linux</a:t>
            </a:r>
            <a:r>
              <a:rPr lang="zh-CN" altLang="en-US" sz="2400"/>
              <a:t>系统同样可以很好的支持这些文件系统格式。不过，以往版本的</a:t>
            </a:r>
            <a:r>
              <a:rPr lang="en-US" altLang="zh-CN" sz="2400"/>
              <a:t>Linux</a:t>
            </a:r>
            <a:r>
              <a:rPr lang="zh-CN" altLang="en-US" sz="2400"/>
              <a:t>系统需要单独挂载</a:t>
            </a:r>
            <a:r>
              <a:rPr lang="en-US" altLang="zh-CN" sz="2400"/>
              <a:t>Windows</a:t>
            </a:r>
            <a:r>
              <a:rPr lang="zh-CN" altLang="en-US" sz="2400"/>
              <a:t>文件系统，目前很多</a:t>
            </a:r>
            <a:r>
              <a:rPr lang="en-US" altLang="zh-CN" sz="2400"/>
              <a:t>Linux</a:t>
            </a:r>
            <a:r>
              <a:rPr lang="zh-CN" altLang="en-US" sz="2400"/>
              <a:t>可以自动识别这些文件格式，以只读方式访问计算机磁盘上</a:t>
            </a:r>
            <a:r>
              <a:rPr lang="en-US" altLang="zh-CN" sz="2400"/>
              <a:t>Windows</a:t>
            </a:r>
            <a:r>
              <a:rPr lang="zh-CN" altLang="en-US" sz="2400"/>
              <a:t>系统上的文件。</a:t>
            </a:r>
            <a:endParaRPr lang="zh-CN" altLang="en-US"/>
          </a:p>
        </p:txBody>
      </p:sp>
    </p:spTree>
    <p:extLst>
      <p:ext uri="{BB962C8B-B14F-4D97-AF65-F5344CB8AC3E}">
        <p14:creationId xmlns:p14="http://schemas.microsoft.com/office/powerpoint/2010/main" val="4275644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algn="ctr" eaLnBrk="1" hangingPunct="1"/>
            <a:r>
              <a:rPr lang="en-US" altLang="zh-CN" dirty="0"/>
              <a:t>SCSI</a:t>
            </a:r>
            <a:r>
              <a:rPr lang="zh-CN" altLang="en-US" dirty="0"/>
              <a:t>与</a:t>
            </a:r>
            <a:r>
              <a:rPr lang="en-US" altLang="zh-CN" dirty="0"/>
              <a:t>IDE</a:t>
            </a:r>
            <a:r>
              <a:rPr lang="zh-CN" altLang="en-US" dirty="0"/>
              <a:t>设备命名</a:t>
            </a:r>
          </a:p>
        </p:txBody>
      </p:sp>
      <p:sp>
        <p:nvSpPr>
          <p:cNvPr id="160772" name="Rectangle 3"/>
          <p:cNvSpPr>
            <a:spLocks noGrp="1" noChangeArrowheads="1"/>
          </p:cNvSpPr>
          <p:nvPr>
            <p:ph idx="1"/>
          </p:nvPr>
        </p:nvSpPr>
        <p:spPr>
          <a:prstGeom prst="rect">
            <a:avLst/>
          </a:prstGeom>
        </p:spPr>
        <p:txBody>
          <a:bodyPr/>
          <a:lstStyle/>
          <a:p>
            <a:pPr eaLnBrk="1" hangingPunct="1">
              <a:lnSpc>
                <a:spcPct val="110000"/>
              </a:lnSpc>
            </a:pPr>
            <a:r>
              <a:rPr lang="zh-CN" altLang="en-US" sz="2400" b="1" dirty="0"/>
              <a:t>s</a:t>
            </a:r>
            <a:r>
              <a:rPr lang="en-US" altLang="zh-CN" sz="2400" b="1" dirty="0"/>
              <a:t>CSI</a:t>
            </a:r>
            <a:r>
              <a:rPr lang="zh-CN" altLang="en-US" sz="2400" b="1" dirty="0"/>
              <a:t>硬盘的设备名称是</a:t>
            </a:r>
            <a:r>
              <a:rPr lang="zh-CN" altLang="en-US" sz="2400" b="1" dirty="0">
                <a:sym typeface="Arial" pitchFamily="34" charset="0"/>
              </a:rPr>
              <a:t>“</a:t>
            </a:r>
            <a:r>
              <a:rPr lang="en-US" altLang="zh-CN" sz="2400" b="1" dirty="0"/>
              <a:t>/dev/</a:t>
            </a:r>
            <a:r>
              <a:rPr lang="en-US" altLang="zh-CN" sz="2400" b="1" dirty="0" err="1"/>
              <a:t>sda</a:t>
            </a:r>
            <a:r>
              <a:rPr lang="en-US" altLang="zh-CN" sz="2400" b="1" dirty="0">
                <a:sym typeface="Arial" pitchFamily="34" charset="0"/>
              </a:rPr>
              <a:t>”</a:t>
            </a:r>
            <a:endParaRPr lang="en-US" altLang="zh-CN" sz="2400" b="1" dirty="0"/>
          </a:p>
          <a:p>
            <a:pPr lvl="1" eaLnBrk="1" hangingPunct="1">
              <a:lnSpc>
                <a:spcPct val="110000"/>
              </a:lnSpc>
            </a:pPr>
            <a:r>
              <a:rPr lang="en-US" altLang="zh-CN" dirty="0"/>
              <a:t>/dev/sda1 </a:t>
            </a:r>
            <a:r>
              <a:rPr lang="zh-CN" altLang="en-US" dirty="0"/>
              <a:t>含义</a:t>
            </a:r>
            <a:r>
              <a:rPr lang="en-US" altLang="zh-CN" dirty="0"/>
              <a:t>?</a:t>
            </a:r>
            <a:endParaRPr lang="zh-CN" altLang="en-US" dirty="0"/>
          </a:p>
          <a:p>
            <a:pPr lvl="1" eaLnBrk="1" hangingPunct="1">
              <a:lnSpc>
                <a:spcPct val="110000"/>
              </a:lnSpc>
            </a:pPr>
            <a:r>
              <a:rPr lang="en-US" altLang="zh-CN" dirty="0"/>
              <a:t>/dev/sdb3 </a:t>
            </a:r>
            <a:r>
              <a:rPr lang="zh-CN" altLang="en-US" dirty="0"/>
              <a:t>含义</a:t>
            </a:r>
            <a:r>
              <a:rPr lang="en-US" altLang="zh-CN" dirty="0"/>
              <a:t>?</a:t>
            </a:r>
            <a:endParaRPr lang="zh-CN" altLang="en-US" dirty="0"/>
          </a:p>
          <a:p>
            <a:pPr eaLnBrk="1" hangingPunct="1">
              <a:lnSpc>
                <a:spcPct val="110000"/>
              </a:lnSpc>
            </a:pPr>
            <a:r>
              <a:rPr lang="en-US" altLang="zh-CN" sz="2400" b="1" dirty="0"/>
              <a:t>IDE</a:t>
            </a:r>
            <a:r>
              <a:rPr lang="zh-CN" altLang="en-US" sz="2400" b="1" dirty="0"/>
              <a:t>硬盘的设备名称是</a:t>
            </a:r>
            <a:r>
              <a:rPr lang="zh-CN" altLang="en-US" sz="2400" b="1" dirty="0">
                <a:sym typeface="Arial" pitchFamily="34" charset="0"/>
              </a:rPr>
              <a:t>“</a:t>
            </a:r>
            <a:r>
              <a:rPr lang="en-US" altLang="zh-CN" sz="2400" b="1" dirty="0"/>
              <a:t>/dev/</a:t>
            </a:r>
            <a:r>
              <a:rPr lang="en-US" altLang="zh-CN" sz="2400" b="1" dirty="0" err="1"/>
              <a:t>hda</a:t>
            </a:r>
            <a:r>
              <a:rPr lang="en-US" altLang="zh-CN" sz="2400" b="1" dirty="0">
                <a:sym typeface="Arial" pitchFamily="34" charset="0"/>
              </a:rPr>
              <a:t>”</a:t>
            </a:r>
            <a:r>
              <a:rPr lang="en-US" altLang="zh-CN" sz="2400" b="1" dirty="0"/>
              <a:t> </a:t>
            </a:r>
            <a:endParaRPr lang="zh-CN" altLang="en-US" sz="2400" b="1" dirty="0"/>
          </a:p>
          <a:p>
            <a:pPr lvl="1" eaLnBrk="1" hangingPunct="1">
              <a:lnSpc>
                <a:spcPct val="110000"/>
              </a:lnSpc>
            </a:pPr>
            <a:r>
              <a:rPr lang="en-US" altLang="zh-CN" dirty="0"/>
              <a:t>/dev/hdc2 </a:t>
            </a:r>
            <a:r>
              <a:rPr lang="zh-CN" altLang="en-US" dirty="0"/>
              <a:t>含义？</a:t>
            </a:r>
          </a:p>
          <a:p>
            <a:pPr eaLnBrk="1" hangingPunct="1">
              <a:lnSpc>
                <a:spcPct val="110000"/>
              </a:lnSpc>
            </a:pPr>
            <a:r>
              <a:rPr lang="zh-CN" altLang="en-US" sz="2400" b="1" dirty="0"/>
              <a:t>如果很在意系统的高性能和稳定性，应该使用</a:t>
            </a:r>
            <a:r>
              <a:rPr lang="en-US" altLang="zh-CN" sz="2400" b="1" dirty="0"/>
              <a:t>SCSI</a:t>
            </a:r>
            <a:r>
              <a:rPr lang="zh-CN" altLang="en-US" sz="2400" b="1" dirty="0"/>
              <a:t>硬盘</a:t>
            </a:r>
          </a:p>
          <a:p>
            <a:pPr eaLnBrk="1" hangingPunct="1">
              <a:lnSpc>
                <a:spcPct val="110000"/>
              </a:lnSpc>
            </a:pPr>
            <a:r>
              <a:rPr lang="en-US" altLang="zh-CN" sz="2400" b="1" dirty="0"/>
              <a:t>cat /proc/partitions</a:t>
            </a:r>
            <a:endParaRPr lang="zh-CN" altLang="en-US" dirty="0"/>
          </a:p>
        </p:txBody>
      </p:sp>
    </p:spTree>
    <p:extLst>
      <p:ext uri="{BB962C8B-B14F-4D97-AF65-F5344CB8AC3E}">
        <p14:creationId xmlns:p14="http://schemas.microsoft.com/office/powerpoint/2010/main" val="40883743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5" name="Rectangle 2"/>
          <p:cNvSpPr>
            <a:spLocks noGrp="1" noChangeArrowheads="1"/>
          </p:cNvSpPr>
          <p:nvPr>
            <p:ph type="title"/>
          </p:nvPr>
        </p:nvSpPr>
        <p:spPr/>
        <p:txBody>
          <a:bodyPr/>
          <a:lstStyle/>
          <a:p>
            <a:pPr algn="ctr" eaLnBrk="1" hangingPunct="1"/>
            <a:r>
              <a:rPr lang="en-US" altLang="zh-CN" dirty="0"/>
              <a:t>Linux</a:t>
            </a:r>
            <a:r>
              <a:rPr lang="zh-CN" altLang="en-US" dirty="0"/>
              <a:t>分区的命名方式 </a:t>
            </a:r>
          </a:p>
        </p:txBody>
      </p:sp>
      <p:sp>
        <p:nvSpPr>
          <p:cNvPr id="161796" name="Rectangle 3"/>
          <p:cNvSpPr>
            <a:spLocks noGrp="1" noChangeArrowheads="1"/>
          </p:cNvSpPr>
          <p:nvPr>
            <p:ph idx="1"/>
          </p:nvPr>
        </p:nvSpPr>
        <p:spPr>
          <a:prstGeom prst="rect">
            <a:avLst/>
          </a:prstGeom>
        </p:spPr>
        <p:txBody>
          <a:bodyPr/>
          <a:lstStyle/>
          <a:p>
            <a:pPr eaLnBrk="1" hangingPunct="1">
              <a:lnSpc>
                <a:spcPct val="110000"/>
              </a:lnSpc>
            </a:pPr>
            <a:r>
              <a:rPr lang="zh-CN" altLang="en-US" sz="2400" b="1"/>
              <a:t>字母和数字相结合</a:t>
            </a:r>
          </a:p>
          <a:p>
            <a:pPr eaLnBrk="1" hangingPunct="1">
              <a:lnSpc>
                <a:spcPct val="110000"/>
              </a:lnSpc>
            </a:pPr>
            <a:r>
              <a:rPr lang="zh-CN" altLang="en-US" sz="2400" b="1"/>
              <a:t>前两个字母表示设备类型</a:t>
            </a:r>
          </a:p>
          <a:p>
            <a:pPr lvl="1" eaLnBrk="1" hangingPunct="1">
              <a:lnSpc>
                <a:spcPct val="110000"/>
              </a:lnSpc>
            </a:pPr>
            <a:r>
              <a:rPr lang="zh-CN" altLang="en-US">
                <a:sym typeface="Arial" pitchFamily="34" charset="0"/>
              </a:rPr>
              <a:t>“</a:t>
            </a:r>
            <a:r>
              <a:rPr lang="en-US" altLang="zh-CN"/>
              <a:t>hd</a:t>
            </a:r>
            <a:r>
              <a:rPr lang="en-US" altLang="zh-CN">
                <a:sym typeface="Arial" pitchFamily="34" charset="0"/>
              </a:rPr>
              <a:t>”</a:t>
            </a:r>
            <a:r>
              <a:rPr lang="zh-CN" altLang="en-US"/>
              <a:t>代表</a:t>
            </a:r>
            <a:r>
              <a:rPr lang="en-US" altLang="zh-CN"/>
              <a:t>IDE</a:t>
            </a:r>
            <a:r>
              <a:rPr lang="zh-CN" altLang="en-US"/>
              <a:t>硬盘</a:t>
            </a:r>
          </a:p>
          <a:p>
            <a:pPr lvl="1" eaLnBrk="1" hangingPunct="1">
              <a:lnSpc>
                <a:spcPct val="110000"/>
              </a:lnSpc>
            </a:pPr>
            <a:r>
              <a:rPr lang="zh-CN" altLang="en-US">
                <a:sym typeface="Arial" pitchFamily="34" charset="0"/>
              </a:rPr>
              <a:t>“</a:t>
            </a:r>
            <a:r>
              <a:rPr lang="en-US" altLang="zh-CN"/>
              <a:t>sd</a:t>
            </a:r>
            <a:r>
              <a:rPr lang="en-US" altLang="zh-CN">
                <a:sym typeface="Arial" pitchFamily="34" charset="0"/>
              </a:rPr>
              <a:t>”</a:t>
            </a:r>
            <a:r>
              <a:rPr lang="zh-CN" altLang="en-US"/>
              <a:t>表示</a:t>
            </a:r>
            <a:r>
              <a:rPr lang="en-US" altLang="zh-CN"/>
              <a:t>SCSI</a:t>
            </a:r>
            <a:r>
              <a:rPr lang="zh-CN" altLang="en-US"/>
              <a:t>或SATA硬盘 </a:t>
            </a:r>
          </a:p>
          <a:p>
            <a:pPr eaLnBrk="1" hangingPunct="1">
              <a:lnSpc>
                <a:spcPct val="110000"/>
              </a:lnSpc>
            </a:pPr>
            <a:r>
              <a:rPr lang="zh-CN" altLang="en-US" sz="2400" b="1"/>
              <a:t>第三个字母说明具体的设备</a:t>
            </a:r>
          </a:p>
          <a:p>
            <a:pPr lvl="1" eaLnBrk="1" hangingPunct="1">
              <a:lnSpc>
                <a:spcPct val="110000"/>
              </a:lnSpc>
            </a:pPr>
            <a:r>
              <a:rPr lang="zh-CN" altLang="en-US">
                <a:sym typeface="Arial" pitchFamily="34" charset="0"/>
              </a:rPr>
              <a:t>“</a:t>
            </a:r>
            <a:r>
              <a:rPr lang="en-US" altLang="zh-CN"/>
              <a:t>/dev/hda</a:t>
            </a:r>
            <a:r>
              <a:rPr lang="en-US" altLang="zh-CN">
                <a:sym typeface="Arial" pitchFamily="34" charset="0"/>
              </a:rPr>
              <a:t>”</a:t>
            </a:r>
            <a:r>
              <a:rPr lang="zh-CN" altLang="en-US"/>
              <a:t>表示第一个</a:t>
            </a:r>
            <a:r>
              <a:rPr lang="en-US" altLang="zh-CN"/>
              <a:t>IDE</a:t>
            </a:r>
            <a:r>
              <a:rPr lang="zh-CN" altLang="en-US"/>
              <a:t>硬盘</a:t>
            </a:r>
          </a:p>
          <a:p>
            <a:pPr lvl="1" eaLnBrk="1" hangingPunct="1">
              <a:lnSpc>
                <a:spcPct val="110000"/>
              </a:lnSpc>
            </a:pPr>
            <a:r>
              <a:rPr lang="zh-CN" altLang="en-US">
                <a:sym typeface="Arial" pitchFamily="34" charset="0"/>
              </a:rPr>
              <a:t>“</a:t>
            </a:r>
            <a:r>
              <a:rPr lang="en-US" altLang="zh-CN"/>
              <a:t>/dev/hdb</a:t>
            </a:r>
            <a:r>
              <a:rPr lang="en-US" altLang="zh-CN">
                <a:sym typeface="Arial" pitchFamily="34" charset="0"/>
              </a:rPr>
              <a:t>”</a:t>
            </a:r>
            <a:r>
              <a:rPr lang="zh-CN" altLang="en-US"/>
              <a:t>表示第二个</a:t>
            </a:r>
            <a:r>
              <a:rPr lang="en-US" altLang="zh-CN"/>
              <a:t>IDE</a:t>
            </a:r>
            <a:r>
              <a:rPr lang="zh-CN" altLang="en-US"/>
              <a:t>硬盘</a:t>
            </a:r>
            <a:r>
              <a:rPr lang="zh-CN" altLang="en-US" sz="2000"/>
              <a:t> </a:t>
            </a:r>
            <a:endParaRPr lang="zh-CN" altLang="en-US"/>
          </a:p>
        </p:txBody>
      </p:sp>
    </p:spTree>
    <p:extLst>
      <p:ext uri="{BB962C8B-B14F-4D97-AF65-F5344CB8AC3E}">
        <p14:creationId xmlns:p14="http://schemas.microsoft.com/office/powerpoint/2010/main" val="401511977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p:txBody>
          <a:bodyPr/>
          <a:lstStyle/>
          <a:p>
            <a:pPr algn="ctr" eaLnBrk="1" hangingPunct="1"/>
            <a:r>
              <a:rPr lang="zh-CN" altLang="en-US" dirty="0"/>
              <a:t>交换分区</a:t>
            </a:r>
          </a:p>
        </p:txBody>
      </p:sp>
      <p:sp>
        <p:nvSpPr>
          <p:cNvPr id="162820" name="Rectangle 3"/>
          <p:cNvSpPr>
            <a:spLocks noGrp="1" noChangeArrowheads="1"/>
          </p:cNvSpPr>
          <p:nvPr>
            <p:ph idx="1"/>
          </p:nvPr>
        </p:nvSpPr>
        <p:spPr>
          <a:prstGeom prst="rect">
            <a:avLst/>
          </a:prstGeom>
        </p:spPr>
        <p:txBody>
          <a:bodyPr/>
          <a:lstStyle/>
          <a:p>
            <a:pPr eaLnBrk="1" hangingPunct="1"/>
            <a:r>
              <a:rPr lang="zh-CN" altLang="en-US" sz="2400" dirty="0"/>
              <a:t>将内存中的内容写入硬盘或从硬盘中读出，称为</a:t>
            </a:r>
            <a:r>
              <a:rPr lang="zh-CN" altLang="en-US" sz="2400" b="1" dirty="0">
                <a:solidFill>
                  <a:srgbClr val="0000FF"/>
                </a:solidFill>
              </a:rPr>
              <a:t>内存交换（</a:t>
            </a:r>
            <a:r>
              <a:rPr lang="en-US" altLang="zh-CN" sz="2400" b="1" dirty="0">
                <a:solidFill>
                  <a:srgbClr val="0000FF"/>
                </a:solidFill>
              </a:rPr>
              <a:t>swapping</a:t>
            </a:r>
            <a:r>
              <a:rPr lang="zh-CN" altLang="en-US" sz="2400" b="1" dirty="0">
                <a:solidFill>
                  <a:srgbClr val="0000FF"/>
                </a:solidFill>
              </a:rPr>
              <a:t>）</a:t>
            </a:r>
          </a:p>
          <a:p>
            <a:pPr eaLnBrk="1" hangingPunct="1"/>
            <a:r>
              <a:rPr lang="zh-CN" altLang="en-US" sz="2400" dirty="0"/>
              <a:t>交换分区</a:t>
            </a:r>
            <a:r>
              <a:rPr lang="zh-CN" altLang="en-US" sz="2400" u="sng" dirty="0">
                <a:solidFill>
                  <a:srgbClr val="FF0000"/>
                </a:solidFill>
              </a:rPr>
              <a:t>最小</a:t>
            </a:r>
            <a:r>
              <a:rPr lang="zh-CN" altLang="en-US" sz="2400" dirty="0"/>
              <a:t>必须等于计算机的内存 </a:t>
            </a:r>
          </a:p>
          <a:p>
            <a:pPr eaLnBrk="1" hangingPunct="1"/>
            <a:r>
              <a:rPr lang="zh-CN" altLang="en-US" sz="2400" dirty="0"/>
              <a:t>可以创建多于一个的交换分区 </a:t>
            </a:r>
          </a:p>
          <a:p>
            <a:pPr eaLnBrk="1" hangingPunct="1"/>
            <a:r>
              <a:rPr lang="zh-CN" altLang="en-US" sz="2400" dirty="0"/>
              <a:t>尽量把交换分区放在硬盘驱动器的起始位置 </a:t>
            </a:r>
          </a:p>
          <a:p>
            <a:pPr eaLnBrk="1" hangingPunct="1"/>
            <a:endParaRPr lang="zh-CN" altLang="en-US" sz="2400" dirty="0"/>
          </a:p>
        </p:txBody>
      </p:sp>
    </p:spTree>
    <p:extLst>
      <p:ext uri="{BB962C8B-B14F-4D97-AF65-F5344CB8AC3E}">
        <p14:creationId xmlns:p14="http://schemas.microsoft.com/office/powerpoint/2010/main" val="1946113793"/>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zh-CN" altLang="en-US" dirty="0"/>
              <a:t>文件系统结构</a:t>
            </a:r>
          </a:p>
        </p:txBody>
      </p:sp>
    </p:spTree>
    <p:extLst>
      <p:ext uri="{BB962C8B-B14F-4D97-AF65-F5344CB8AC3E}">
        <p14:creationId xmlns:p14="http://schemas.microsoft.com/office/powerpoint/2010/main" val="1331958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7" name="Rectangle 2"/>
          <p:cNvSpPr>
            <a:spLocks noGrp="1" noChangeArrowheads="1"/>
          </p:cNvSpPr>
          <p:nvPr>
            <p:ph type="title"/>
          </p:nvPr>
        </p:nvSpPr>
        <p:spPr/>
        <p:txBody>
          <a:bodyPr/>
          <a:lstStyle/>
          <a:p>
            <a:pPr algn="ctr" eaLnBrk="1" hangingPunct="1"/>
            <a:r>
              <a:rPr lang="zh-CN" altLang="en-US" dirty="0"/>
              <a:t>文件系统逻辑结构</a:t>
            </a:r>
          </a:p>
        </p:txBody>
      </p:sp>
      <p:sp>
        <p:nvSpPr>
          <p:cNvPr id="164868" name="Rectangle 3"/>
          <p:cNvSpPr>
            <a:spLocks noGrp="1" noChangeArrowheads="1"/>
          </p:cNvSpPr>
          <p:nvPr>
            <p:ph idx="1"/>
          </p:nvPr>
        </p:nvSpPr>
        <p:spPr>
          <a:prstGeom prst="rect">
            <a:avLst/>
          </a:prstGeom>
        </p:spPr>
        <p:txBody>
          <a:bodyPr/>
          <a:lstStyle/>
          <a:p>
            <a:pPr eaLnBrk="1" hangingPunct="1"/>
            <a:r>
              <a:rPr lang="zh-CN" altLang="en-US" sz="2400" dirty="0"/>
              <a:t>某所大学的学生可能在一两万人左右，通常将学生分配在以学院</a:t>
            </a:r>
            <a:r>
              <a:rPr lang="en-US" altLang="zh-CN" sz="2400" dirty="0"/>
              <a:t>-</a:t>
            </a:r>
            <a:r>
              <a:rPr lang="zh-CN" altLang="en-US" sz="2400" dirty="0"/>
              <a:t>系</a:t>
            </a:r>
            <a:r>
              <a:rPr lang="en-US" altLang="zh-CN" sz="2400" dirty="0"/>
              <a:t>-</a:t>
            </a:r>
            <a:r>
              <a:rPr lang="zh-CN" altLang="en-US" sz="2400" dirty="0"/>
              <a:t>班为单位的分层组织机构中。若需要查找一名学生时，最笨的办法是依次问询大学中的每一个学生，直到找到为止。如果按照从学院、到系、再到班的层次查询下去，必然可以找到该学生，且查询效率高。这种树形的分层结构就提供了一种自顶向下的查询方法。</a:t>
            </a:r>
          </a:p>
          <a:p>
            <a:pPr eaLnBrk="1" hangingPunct="1"/>
            <a:r>
              <a:rPr lang="zh-CN" altLang="en-US" sz="2400" i="1" dirty="0">
                <a:solidFill>
                  <a:srgbClr val="FF0000"/>
                </a:solidFill>
              </a:rPr>
              <a:t>如果把学生看作文件，院</a:t>
            </a:r>
            <a:r>
              <a:rPr lang="en-US" altLang="zh-CN" sz="2400" i="1" dirty="0">
                <a:solidFill>
                  <a:srgbClr val="FF0000"/>
                </a:solidFill>
              </a:rPr>
              <a:t>-</a:t>
            </a:r>
            <a:r>
              <a:rPr lang="zh-CN" altLang="en-US" sz="2400" i="1" dirty="0">
                <a:solidFill>
                  <a:srgbClr val="FF0000"/>
                </a:solidFill>
              </a:rPr>
              <a:t>系</a:t>
            </a:r>
            <a:r>
              <a:rPr lang="en-US" altLang="zh-CN" sz="2400" i="1" dirty="0">
                <a:solidFill>
                  <a:srgbClr val="FF0000"/>
                </a:solidFill>
              </a:rPr>
              <a:t>-</a:t>
            </a:r>
            <a:r>
              <a:rPr lang="zh-CN" altLang="en-US" sz="2400" i="1" dirty="0">
                <a:solidFill>
                  <a:srgbClr val="FF0000"/>
                </a:solidFill>
              </a:rPr>
              <a:t>班的组织结构看作是</a:t>
            </a:r>
            <a:r>
              <a:rPr lang="en-US" altLang="zh-CN" sz="2400" i="1" dirty="0">
                <a:solidFill>
                  <a:srgbClr val="FF0000"/>
                </a:solidFill>
              </a:rPr>
              <a:t>Linux</a:t>
            </a:r>
            <a:r>
              <a:rPr lang="zh-CN" altLang="en-US" sz="2400" i="1" dirty="0">
                <a:solidFill>
                  <a:srgbClr val="FF0000"/>
                </a:solidFill>
              </a:rPr>
              <a:t>文件目录结构，那么就同样可以有效地管理数量庞大的文件。</a:t>
            </a:r>
            <a:endParaRPr lang="zh-CN" altLang="en-US" dirty="0"/>
          </a:p>
        </p:txBody>
      </p:sp>
    </p:spTree>
    <p:extLst>
      <p:ext uri="{BB962C8B-B14F-4D97-AF65-F5344CB8AC3E}">
        <p14:creationId xmlns:p14="http://schemas.microsoft.com/office/powerpoint/2010/main" val="755172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lstStyle/>
          <a:p>
            <a:pPr algn="ctr" eaLnBrk="1" hangingPunct="1"/>
            <a:r>
              <a:rPr lang="zh-CN" altLang="en-US" dirty="0"/>
              <a:t>文件系统逻辑结构 </a:t>
            </a:r>
          </a:p>
        </p:txBody>
      </p:sp>
      <p:sp>
        <p:nvSpPr>
          <p:cNvPr id="165892" name="Rectangle 3"/>
          <p:cNvSpPr>
            <a:spLocks noGrp="1" noChangeArrowheads="1"/>
          </p:cNvSpPr>
          <p:nvPr>
            <p:ph idx="1"/>
          </p:nvPr>
        </p:nvSpPr>
        <p:spPr>
          <a:prstGeom prst="rect">
            <a:avLst/>
          </a:prstGeom>
        </p:spPr>
        <p:txBody>
          <a:bodyPr/>
          <a:lstStyle/>
          <a:p>
            <a:pPr eaLnBrk="1" hangingPunct="1"/>
            <a:r>
              <a:rPr lang="zh-CN" altLang="en-US" sz="2400"/>
              <a:t>一直使用微软</a:t>
            </a:r>
            <a:r>
              <a:rPr lang="en-US" altLang="zh-CN" sz="2400"/>
              <a:t>Windows</a:t>
            </a:r>
            <a:r>
              <a:rPr lang="zh-CN" altLang="en-US" sz="2400"/>
              <a:t>操作系统的用户似乎已经习惯了将硬盘上的几个分区，并用</a:t>
            </a:r>
            <a:r>
              <a:rPr lang="en-US" altLang="zh-CN" sz="2400"/>
              <a:t>A</a:t>
            </a:r>
            <a:r>
              <a:rPr lang="zh-CN" altLang="en-US" sz="2400"/>
              <a:t>：、</a:t>
            </a:r>
            <a:r>
              <a:rPr lang="en-US" altLang="zh-CN" sz="2400"/>
              <a:t>B</a:t>
            </a:r>
            <a:r>
              <a:rPr lang="zh-CN" altLang="en-US" sz="2400"/>
              <a:t>：、</a:t>
            </a:r>
            <a:r>
              <a:rPr lang="en-US" altLang="zh-CN" sz="2400"/>
              <a:t>C</a:t>
            </a:r>
            <a:r>
              <a:rPr lang="zh-CN" altLang="en-US" sz="2400"/>
              <a:t>：、</a:t>
            </a:r>
            <a:r>
              <a:rPr lang="en-US" altLang="zh-CN" sz="2400"/>
              <a:t>D</a:t>
            </a:r>
            <a:r>
              <a:rPr lang="zh-CN" altLang="en-US" sz="2400"/>
              <a:t>：等符号标识。存取文件时一定要清楚存放在哪个磁盘的哪个目录下。</a:t>
            </a:r>
          </a:p>
          <a:p>
            <a:pPr eaLnBrk="1" hangingPunct="1"/>
            <a:r>
              <a:rPr lang="en-US" altLang="zh-CN" sz="2400" u="sng">
                <a:solidFill>
                  <a:srgbClr val="FF0000"/>
                </a:solidFill>
              </a:rPr>
              <a:t>Linux</a:t>
            </a:r>
            <a:r>
              <a:rPr lang="zh-CN" altLang="en-US" sz="2400" u="sng">
                <a:solidFill>
                  <a:srgbClr val="FF0000"/>
                </a:solidFill>
              </a:rPr>
              <a:t>的文件组织模式犹如一颗倒置的树，这与</a:t>
            </a:r>
            <a:r>
              <a:rPr lang="en-US" altLang="zh-CN" sz="2400" u="sng">
                <a:solidFill>
                  <a:srgbClr val="FF0000"/>
                </a:solidFill>
              </a:rPr>
              <a:t>Windows</a:t>
            </a:r>
            <a:r>
              <a:rPr lang="zh-CN" altLang="en-US" sz="2400" u="sng">
                <a:solidFill>
                  <a:srgbClr val="FF0000"/>
                </a:solidFill>
              </a:rPr>
              <a:t>文件系统有很大差别。</a:t>
            </a:r>
            <a:r>
              <a:rPr lang="zh-CN" altLang="en-US" sz="2400"/>
              <a:t>所有存储设备作为这颗树的一个子目录。存取文件时只需确定目录就可以了，无需考虑物理存储位置。这一点其实并难理解，只是刚刚接触</a:t>
            </a:r>
            <a:r>
              <a:rPr lang="en-US" altLang="zh-CN" sz="2400"/>
              <a:t>Linux</a:t>
            </a:r>
            <a:r>
              <a:rPr lang="zh-CN" altLang="en-US" sz="2400"/>
              <a:t>的使用者不太习惯。</a:t>
            </a:r>
            <a:endParaRPr lang="zh-CN" altLang="en-US"/>
          </a:p>
        </p:txBody>
      </p:sp>
    </p:spTree>
    <p:extLst>
      <p:ext uri="{BB962C8B-B14F-4D97-AF65-F5344CB8AC3E}">
        <p14:creationId xmlns:p14="http://schemas.microsoft.com/office/powerpoint/2010/main" val="29493765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pPr algn="ctr" eaLnBrk="1" hangingPunct="1"/>
            <a:r>
              <a:rPr lang="zh-CN" altLang="en-US" dirty="0"/>
              <a:t>文件系统结构</a:t>
            </a:r>
          </a:p>
        </p:txBody>
      </p:sp>
      <p:sp>
        <p:nvSpPr>
          <p:cNvPr id="166916" name="Rectangle 3"/>
          <p:cNvSpPr>
            <a:spLocks noGrp="1" noChangeArrowheads="1"/>
          </p:cNvSpPr>
          <p:nvPr>
            <p:ph idx="1"/>
          </p:nvPr>
        </p:nvSpPr>
        <p:spPr>
          <a:prstGeom prst="rect">
            <a:avLst/>
          </a:prstGeom>
        </p:spPr>
        <p:txBody>
          <a:bodyPr/>
          <a:lstStyle/>
          <a:p>
            <a:pPr eaLnBrk="1" hangingPunct="1">
              <a:lnSpc>
                <a:spcPct val="90000"/>
              </a:lnSpc>
            </a:pPr>
            <a:r>
              <a:rPr lang="zh-CN" altLang="en-US" b="1">
                <a:solidFill>
                  <a:srgbClr val="FF0000"/>
                </a:solidFill>
                <a:ea typeface="华文新魏" pitchFamily="2" charset="-122"/>
              </a:rPr>
              <a:t>分区与目录的关系：</a:t>
            </a:r>
          </a:p>
          <a:p>
            <a:pPr lvl="1" eaLnBrk="1" hangingPunct="1">
              <a:lnSpc>
                <a:spcPct val="90000"/>
              </a:lnSpc>
            </a:pPr>
            <a:r>
              <a:rPr lang="zh-CN" altLang="en-US" sz="2000" b="1" u="sng">
                <a:solidFill>
                  <a:srgbClr val="000099"/>
                </a:solidFill>
              </a:rPr>
              <a:t>在</a:t>
            </a:r>
            <a:r>
              <a:rPr lang="en-US" altLang="zh-CN" sz="2000" b="1" u="sng">
                <a:solidFill>
                  <a:srgbClr val="000099"/>
                </a:solidFill>
              </a:rPr>
              <a:t>Windows</a:t>
            </a:r>
            <a:r>
              <a:rPr lang="zh-CN" altLang="en-US" sz="2000" b="1" u="sng">
                <a:solidFill>
                  <a:srgbClr val="000099"/>
                </a:solidFill>
              </a:rPr>
              <a:t>下，目录结构属于分区；在</a:t>
            </a:r>
            <a:r>
              <a:rPr lang="en-US" altLang="zh-CN" sz="2000" b="1" u="sng">
                <a:solidFill>
                  <a:srgbClr val="000099"/>
                </a:solidFill>
              </a:rPr>
              <a:t>Linux</a:t>
            </a:r>
            <a:r>
              <a:rPr lang="zh-CN" altLang="en-US" sz="2000" b="1" u="sng">
                <a:solidFill>
                  <a:srgbClr val="000099"/>
                </a:solidFill>
              </a:rPr>
              <a:t>下，分区属于目录结构。</a:t>
            </a:r>
            <a:endParaRPr lang="zh-CN" altLang="en-US" b="1">
              <a:solidFill>
                <a:srgbClr val="FF0000"/>
              </a:solidFill>
              <a:ea typeface="华文新魏" pitchFamily="2" charset="-122"/>
            </a:endParaRPr>
          </a:p>
          <a:p>
            <a:pPr eaLnBrk="1" hangingPunct="1">
              <a:lnSpc>
                <a:spcPct val="90000"/>
              </a:lnSpc>
            </a:pPr>
            <a:r>
              <a:rPr lang="zh-CN" altLang="en-US" b="1">
                <a:solidFill>
                  <a:srgbClr val="FF0000"/>
                </a:solidFill>
                <a:ea typeface="华文新魏" pitchFamily="2" charset="-122"/>
              </a:rPr>
              <a:t>如何知道文件存储的具体硬件位置呢？</a:t>
            </a:r>
          </a:p>
          <a:p>
            <a:pPr lvl="1" eaLnBrk="1" hangingPunct="1">
              <a:lnSpc>
                <a:spcPct val="90000"/>
              </a:lnSpc>
            </a:pPr>
            <a:r>
              <a:rPr lang="zh-CN" altLang="en-US" sz="2000" b="1" u="sng">
                <a:solidFill>
                  <a:srgbClr val="FF0000"/>
                </a:solidFill>
              </a:rPr>
              <a:t>在</a:t>
            </a:r>
            <a:r>
              <a:rPr lang="en-US" altLang="zh-CN" sz="2000" b="1" u="sng">
                <a:solidFill>
                  <a:srgbClr val="FF0000"/>
                </a:solidFill>
              </a:rPr>
              <a:t>Linux</a:t>
            </a:r>
            <a:r>
              <a:rPr lang="zh-CN" altLang="en-US" sz="2000" b="1" u="sng">
                <a:solidFill>
                  <a:srgbClr val="FF0000"/>
                </a:solidFill>
              </a:rPr>
              <a:t>中，将所有硬件都视为文件来处理，</a:t>
            </a:r>
            <a:r>
              <a:rPr lang="zh-CN" altLang="en-US" sz="2000"/>
              <a:t>包括硬盘分区、</a:t>
            </a:r>
            <a:r>
              <a:rPr lang="en-US" altLang="zh-CN" sz="2000"/>
              <a:t>CD-ROM</a:t>
            </a:r>
            <a:r>
              <a:rPr lang="zh-CN" altLang="en-US" sz="2000"/>
              <a:t>、软驱以及其他</a:t>
            </a:r>
            <a:r>
              <a:rPr lang="en-US" altLang="zh-CN" sz="2000"/>
              <a:t>USB</a:t>
            </a:r>
            <a:r>
              <a:rPr lang="zh-CN" altLang="en-US" sz="2000"/>
              <a:t>移动设备等。为了能够按照统一的方式和方法访问文件资源，</a:t>
            </a:r>
            <a:r>
              <a:rPr lang="en-US" altLang="zh-CN" sz="2000"/>
              <a:t>Linux</a:t>
            </a:r>
            <a:r>
              <a:rPr lang="zh-CN" altLang="en-US" sz="2000"/>
              <a:t>中提供了对每种硬件设备相应的设备文件。一旦</a:t>
            </a:r>
            <a:r>
              <a:rPr lang="en-US" altLang="zh-CN" sz="2000"/>
              <a:t>Linux</a:t>
            </a:r>
            <a:r>
              <a:rPr lang="zh-CN" altLang="en-US" sz="2000"/>
              <a:t>系统可以访问到硬件，就将其上的文件系统</a:t>
            </a:r>
            <a:r>
              <a:rPr lang="zh-CN" altLang="en-US" b="1">
                <a:solidFill>
                  <a:srgbClr val="FF0000"/>
                </a:solidFill>
              </a:rPr>
              <a:t>挂载</a:t>
            </a:r>
            <a:r>
              <a:rPr lang="zh-CN" altLang="en-US" sz="2000"/>
              <a:t>到目录树中的一个子目录中。</a:t>
            </a:r>
          </a:p>
          <a:p>
            <a:pPr lvl="1" eaLnBrk="1" hangingPunct="1">
              <a:lnSpc>
                <a:spcPct val="90000"/>
              </a:lnSpc>
            </a:pPr>
            <a:r>
              <a:rPr lang="zh-CN" altLang="en-US" sz="2000"/>
              <a:t>例如，用户插入</a:t>
            </a:r>
            <a:r>
              <a:rPr lang="en-US" altLang="zh-CN" sz="2000"/>
              <a:t>USB</a:t>
            </a:r>
            <a:r>
              <a:rPr lang="zh-CN" altLang="en-US" sz="2000"/>
              <a:t>移动存储器，</a:t>
            </a:r>
            <a:r>
              <a:rPr lang="en-US" altLang="zh-CN" sz="2000"/>
              <a:t>Ubuntu Linux</a:t>
            </a:r>
            <a:r>
              <a:rPr lang="zh-CN" altLang="en-US" sz="2000"/>
              <a:t>自动识别后，将其挂载到</a:t>
            </a:r>
            <a:r>
              <a:rPr lang="zh-CN" altLang="en-US" sz="2000">
                <a:sym typeface="Arial" pitchFamily="34" charset="0"/>
              </a:rPr>
              <a:t>“</a:t>
            </a:r>
            <a:r>
              <a:rPr lang="en-US" altLang="zh-CN" sz="2000"/>
              <a:t>/media/disk</a:t>
            </a:r>
            <a:r>
              <a:rPr lang="en-US" altLang="zh-CN" sz="2000">
                <a:sym typeface="Arial" pitchFamily="34" charset="0"/>
              </a:rPr>
              <a:t>”</a:t>
            </a:r>
            <a:r>
              <a:rPr lang="zh-CN" altLang="en-US" sz="2000"/>
              <a:t>目录下。而不象</a:t>
            </a:r>
            <a:r>
              <a:rPr lang="en-US" altLang="zh-CN" sz="2000"/>
              <a:t>Windows</a:t>
            </a:r>
            <a:r>
              <a:rPr lang="zh-CN" altLang="en-US" sz="2000"/>
              <a:t>系统将</a:t>
            </a:r>
            <a:r>
              <a:rPr lang="en-US" altLang="zh-CN" sz="2000"/>
              <a:t>USB</a:t>
            </a:r>
            <a:r>
              <a:rPr lang="zh-CN" altLang="en-US" sz="2000"/>
              <a:t>存储器作为新驱动器，表示为</a:t>
            </a:r>
            <a:r>
              <a:rPr lang="zh-CN" altLang="en-US" sz="2000">
                <a:sym typeface="Arial" pitchFamily="34" charset="0"/>
              </a:rPr>
              <a:t>“</a:t>
            </a:r>
            <a:r>
              <a:rPr lang="en-US" altLang="zh-CN" sz="2000"/>
              <a:t>F</a:t>
            </a:r>
            <a:r>
              <a:rPr lang="zh-CN" altLang="en-US" sz="2000"/>
              <a:t>：</a:t>
            </a:r>
            <a:r>
              <a:rPr lang="zh-CN" altLang="en-US" sz="2000">
                <a:sym typeface="Arial" pitchFamily="34" charset="0"/>
              </a:rPr>
              <a:t>”</a:t>
            </a:r>
            <a:r>
              <a:rPr lang="zh-CN" altLang="en-US" sz="2000"/>
              <a:t>盘。</a:t>
            </a:r>
          </a:p>
          <a:p>
            <a:pPr eaLnBrk="1" hangingPunct="1">
              <a:lnSpc>
                <a:spcPct val="90000"/>
              </a:lnSpc>
            </a:pPr>
            <a:endParaRPr lang="zh-CN" altLang="en-US" sz="2400" b="1" u="sng">
              <a:solidFill>
                <a:srgbClr val="000099"/>
              </a:solidFill>
            </a:endParaRPr>
          </a:p>
        </p:txBody>
      </p:sp>
    </p:spTree>
    <p:extLst>
      <p:ext uri="{BB962C8B-B14F-4D97-AF65-F5344CB8AC3E}">
        <p14:creationId xmlns:p14="http://schemas.microsoft.com/office/powerpoint/2010/main" val="33358900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pPr algn="ctr" eaLnBrk="1" hangingPunct="1"/>
            <a:r>
              <a:rPr lang="zh-CN" altLang="en-US" dirty="0"/>
              <a:t>文件系统结构</a:t>
            </a:r>
          </a:p>
        </p:txBody>
      </p:sp>
      <p:sp>
        <p:nvSpPr>
          <p:cNvPr id="167940" name="Rectangle 3"/>
          <p:cNvSpPr>
            <a:spLocks noGrp="1" noChangeArrowheads="1"/>
          </p:cNvSpPr>
          <p:nvPr>
            <p:ph idx="1"/>
          </p:nvPr>
        </p:nvSpPr>
        <p:spPr>
          <a:xfrm>
            <a:off x="710565" y="1235075"/>
            <a:ext cx="6537563" cy="4484370"/>
          </a:xfrm>
          <a:prstGeom prst="rect">
            <a:avLst/>
          </a:prstGeom>
        </p:spPr>
        <p:txBody>
          <a:bodyPr/>
          <a:lstStyle/>
          <a:p>
            <a:pPr eaLnBrk="1" hangingPunct="1"/>
            <a:r>
              <a:rPr lang="en-US" altLang="zh-CN" sz="2000" b="1" dirty="0">
                <a:solidFill>
                  <a:srgbClr val="FF0000"/>
                </a:solidFill>
              </a:rPr>
              <a:t>Linux</a:t>
            </a:r>
            <a:r>
              <a:rPr lang="zh-CN" altLang="en-US" sz="2000" b="1" dirty="0">
                <a:solidFill>
                  <a:srgbClr val="FF0000"/>
                </a:solidFill>
              </a:rPr>
              <a:t>文件系统就是一个树形的分层组织结构。</a:t>
            </a:r>
            <a:r>
              <a:rPr lang="zh-CN" altLang="en-US" sz="2000" dirty="0"/>
              <a:t>将根（</a:t>
            </a:r>
            <a:r>
              <a:rPr lang="en-US" altLang="zh-CN" sz="2000" dirty="0"/>
              <a:t>/</a:t>
            </a:r>
            <a:r>
              <a:rPr lang="zh-CN" altLang="en-US" sz="2000" dirty="0"/>
              <a:t>）作为整个文件系统的惟一起点，其他所有目录都从该点出发。将</a:t>
            </a:r>
            <a:r>
              <a:rPr lang="en-US" altLang="zh-CN" sz="2000" dirty="0"/>
              <a:t>Linux</a:t>
            </a:r>
            <a:r>
              <a:rPr lang="zh-CN" altLang="en-US" sz="2000" dirty="0"/>
              <a:t>的全部文件按照一定的用途归类，合理地挂载到这颗</a:t>
            </a:r>
            <a:r>
              <a:rPr lang="zh-CN" altLang="en-US" sz="2000" dirty="0">
                <a:sym typeface="Arial" pitchFamily="34" charset="0"/>
              </a:rPr>
              <a:t>“</a:t>
            </a:r>
            <a:r>
              <a:rPr lang="zh-CN" altLang="en-US" sz="2000" dirty="0"/>
              <a:t>大树</a:t>
            </a:r>
            <a:r>
              <a:rPr lang="zh-CN" altLang="en-US" sz="2000" dirty="0">
                <a:sym typeface="Arial" pitchFamily="34" charset="0"/>
              </a:rPr>
              <a:t>”</a:t>
            </a:r>
            <a:r>
              <a:rPr lang="zh-CN" altLang="en-US" sz="2000" dirty="0"/>
              <a:t>的</a:t>
            </a:r>
            <a:r>
              <a:rPr lang="zh-CN" altLang="en-US" sz="2000" dirty="0">
                <a:sym typeface="Arial" pitchFamily="34" charset="0"/>
              </a:rPr>
              <a:t>“</a:t>
            </a:r>
            <a:r>
              <a:rPr lang="zh-CN" altLang="en-US" sz="2000" dirty="0"/>
              <a:t>树枝</a:t>
            </a:r>
            <a:r>
              <a:rPr lang="zh-CN" altLang="en-US" sz="2000" dirty="0">
                <a:sym typeface="Arial" pitchFamily="34" charset="0"/>
              </a:rPr>
              <a:t>”</a:t>
            </a:r>
            <a:r>
              <a:rPr lang="zh-CN" altLang="en-US" sz="2000" dirty="0"/>
              <a:t>或</a:t>
            </a:r>
            <a:r>
              <a:rPr lang="zh-CN" altLang="en-US" sz="2000" dirty="0">
                <a:sym typeface="Arial" pitchFamily="34" charset="0"/>
              </a:rPr>
              <a:t>“</a:t>
            </a:r>
            <a:r>
              <a:rPr lang="zh-CN" altLang="en-US" sz="2000" dirty="0"/>
              <a:t>树叶</a:t>
            </a:r>
            <a:r>
              <a:rPr lang="zh-CN" altLang="en-US" sz="2000" dirty="0">
                <a:sym typeface="Arial" pitchFamily="34" charset="0"/>
              </a:rPr>
              <a:t>”</a:t>
            </a:r>
            <a:r>
              <a:rPr lang="zh-CN" altLang="en-US" sz="2000" dirty="0"/>
              <a:t>上，如图所示。而这些全不用考虑文件的实际存储位置，无论是存在硬盘上，还是在</a:t>
            </a:r>
            <a:r>
              <a:rPr lang="en-US" altLang="zh-CN" sz="2000" dirty="0"/>
              <a:t>CD-ROM</a:t>
            </a:r>
            <a:r>
              <a:rPr lang="zh-CN" altLang="en-US" sz="2000" dirty="0"/>
              <a:t>或</a:t>
            </a:r>
            <a:r>
              <a:rPr lang="en-US" altLang="zh-CN" sz="2000" dirty="0"/>
              <a:t>USB</a:t>
            </a:r>
            <a:r>
              <a:rPr lang="zh-CN" altLang="en-US" sz="2000" dirty="0"/>
              <a:t>存储器中，甚至是网络终端。</a:t>
            </a:r>
            <a:endParaRPr lang="zh-CN" altLang="en-US" dirty="0"/>
          </a:p>
        </p:txBody>
      </p:sp>
      <p:sp>
        <p:nvSpPr>
          <p:cNvPr id="167941"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sp>
        <p:nvSpPr>
          <p:cNvPr id="16794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sp>
        <p:nvSpPr>
          <p:cNvPr id="167943" name="Rectangle 6"/>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pic>
        <p:nvPicPr>
          <p:cNvPr id="167944"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052736"/>
            <a:ext cx="446193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5" name="Picture 8" descr="MMj01865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685" y="835025"/>
            <a:ext cx="865716"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1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algn="ctr" eaLnBrk="1" hangingPunct="1"/>
            <a:r>
              <a:rPr lang="en-US" altLang="zh-CN" dirty="0"/>
              <a:t>Linux</a:t>
            </a:r>
            <a:r>
              <a:rPr lang="zh-CN" altLang="en-US" dirty="0"/>
              <a:t>体系结构</a:t>
            </a:r>
          </a:p>
        </p:txBody>
      </p:sp>
      <p:sp>
        <p:nvSpPr>
          <p:cNvPr id="28676" name="Rectangle 3"/>
          <p:cNvSpPr>
            <a:spLocks noGrp="1" noChangeArrowheads="1"/>
          </p:cNvSpPr>
          <p:nvPr>
            <p:ph idx="1"/>
          </p:nvPr>
        </p:nvSpPr>
        <p:spPr>
          <a:prstGeom prst="rect">
            <a:avLst/>
          </a:prstGeom>
        </p:spPr>
        <p:txBody>
          <a:bodyPr/>
          <a:lstStyle/>
          <a:p>
            <a:pPr eaLnBrk="1" hangingPunct="1"/>
            <a:r>
              <a:rPr lang="en-US" altLang="zh-CN" dirty="0"/>
              <a:t>Linux</a:t>
            </a:r>
            <a:r>
              <a:rPr lang="zh-CN" altLang="en-US" dirty="0"/>
              <a:t>操作系统的组件</a:t>
            </a:r>
          </a:p>
          <a:p>
            <a:pPr lvl="1" eaLnBrk="1" hangingPunct="1"/>
            <a:r>
              <a:rPr lang="en-US" altLang="zh-CN" dirty="0"/>
              <a:t>Linux</a:t>
            </a:r>
            <a:r>
              <a:rPr lang="zh-CN" altLang="en-US" dirty="0"/>
              <a:t>内核</a:t>
            </a:r>
          </a:p>
          <a:p>
            <a:pPr lvl="1" eaLnBrk="1" hangingPunct="1"/>
            <a:r>
              <a:rPr lang="en-US" altLang="zh-CN" dirty="0"/>
              <a:t>Shell</a:t>
            </a:r>
            <a:endParaRPr lang="zh-CN" altLang="en-US" dirty="0"/>
          </a:p>
          <a:p>
            <a:pPr lvl="1" eaLnBrk="1" hangingPunct="1"/>
            <a:r>
              <a:rPr lang="zh-CN" altLang="en-US" dirty="0"/>
              <a:t>文件系统</a:t>
            </a:r>
          </a:p>
          <a:p>
            <a:pPr lvl="1" eaLnBrk="1" hangingPunct="1"/>
            <a:r>
              <a:rPr lang="zh-CN" altLang="en-US" dirty="0"/>
              <a:t>实用程序</a:t>
            </a:r>
          </a:p>
        </p:txBody>
      </p:sp>
      <p:grpSp>
        <p:nvGrpSpPr>
          <p:cNvPr id="28677" name="Group 4"/>
          <p:cNvGrpSpPr>
            <a:grpSpLocks/>
          </p:cNvGrpSpPr>
          <p:nvPr/>
        </p:nvGrpSpPr>
        <p:grpSpPr bwMode="auto">
          <a:xfrm>
            <a:off x="2641600" y="2743200"/>
            <a:ext cx="8934451" cy="3429000"/>
            <a:chOff x="0" y="0"/>
            <a:chExt cx="4557" cy="2346"/>
          </a:xfrm>
        </p:grpSpPr>
        <p:sp>
          <p:nvSpPr>
            <p:cNvPr id="28678" name="Line 5"/>
            <p:cNvSpPr>
              <a:spLocks noChangeShapeType="1"/>
            </p:cNvSpPr>
            <p:nvPr/>
          </p:nvSpPr>
          <p:spPr bwMode="auto">
            <a:xfrm>
              <a:off x="84" y="897"/>
              <a:ext cx="4416" cy="1"/>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28679" name="Text Box 6"/>
            <p:cNvSpPr>
              <a:spLocks noChangeArrowheads="1"/>
            </p:cNvSpPr>
            <p:nvPr/>
          </p:nvSpPr>
          <p:spPr bwMode="auto">
            <a:xfrm>
              <a:off x="3666" y="680"/>
              <a:ext cx="46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b="1">
                  <a:solidFill>
                    <a:srgbClr val="000000"/>
                  </a:solidFill>
                  <a:latin typeface="Tahoma" pitchFamily="34" charset="0"/>
                  <a:sym typeface="Tahoma" pitchFamily="34" charset="0"/>
                </a:rPr>
                <a:t>用户空间</a:t>
              </a:r>
              <a:endParaRPr lang="zh-CN" altLang="en-US"/>
            </a:p>
          </p:txBody>
        </p:sp>
        <p:sp>
          <p:nvSpPr>
            <p:cNvPr id="28680" name="Text Box 7"/>
            <p:cNvSpPr>
              <a:spLocks noChangeArrowheads="1"/>
            </p:cNvSpPr>
            <p:nvPr/>
          </p:nvSpPr>
          <p:spPr bwMode="auto">
            <a:xfrm>
              <a:off x="3666" y="907"/>
              <a:ext cx="89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b="1">
                  <a:solidFill>
                    <a:srgbClr val="000000"/>
                  </a:solidFill>
                  <a:latin typeface="Tahoma" pitchFamily="34" charset="0"/>
                  <a:sym typeface="Tahoma" pitchFamily="34" charset="0"/>
                </a:rPr>
                <a:t>内核空间</a:t>
              </a:r>
              <a:endParaRPr lang="zh-CN" altLang="en-US"/>
            </a:p>
          </p:txBody>
        </p:sp>
        <p:sp>
          <p:nvSpPr>
            <p:cNvPr id="28681" name="Text Box 8"/>
            <p:cNvSpPr>
              <a:spLocks noChangeArrowheads="1"/>
            </p:cNvSpPr>
            <p:nvPr/>
          </p:nvSpPr>
          <p:spPr bwMode="auto">
            <a:xfrm>
              <a:off x="900" y="432"/>
              <a:ext cx="2400" cy="2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2000" b="1">
                  <a:solidFill>
                    <a:srgbClr val="000000"/>
                  </a:solidFill>
                  <a:latin typeface="Times New Roman" pitchFamily="18" charset="0"/>
                  <a:sym typeface="Times New Roman" pitchFamily="18" charset="0"/>
                </a:rPr>
                <a:t>shell</a:t>
              </a:r>
              <a:endParaRPr lang="zh-CN" altLang="en-US"/>
            </a:p>
          </p:txBody>
        </p:sp>
        <p:sp>
          <p:nvSpPr>
            <p:cNvPr id="28682" name="Line 9"/>
            <p:cNvSpPr>
              <a:spLocks noChangeShapeType="1"/>
            </p:cNvSpPr>
            <p:nvPr/>
          </p:nvSpPr>
          <p:spPr bwMode="auto">
            <a:xfrm>
              <a:off x="2100" y="240"/>
              <a:ext cx="1" cy="19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28683" name="Text Box 10"/>
            <p:cNvSpPr>
              <a:spLocks noChangeArrowheads="1"/>
            </p:cNvSpPr>
            <p:nvPr/>
          </p:nvSpPr>
          <p:spPr bwMode="auto">
            <a:xfrm>
              <a:off x="900" y="0"/>
              <a:ext cx="2400" cy="27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2000" b="1">
                  <a:solidFill>
                    <a:srgbClr val="000000"/>
                  </a:solidFill>
                  <a:latin typeface="Times New Roman" pitchFamily="18" charset="0"/>
                  <a:sym typeface="Times New Roman" pitchFamily="18" charset="0"/>
                </a:rPr>
                <a:t> </a:t>
              </a:r>
              <a:r>
                <a:rPr lang="zh-CN" altLang="en-US" sz="2000" b="1">
                  <a:solidFill>
                    <a:srgbClr val="000000"/>
                  </a:solidFill>
                  <a:latin typeface="Times New Roman" pitchFamily="18" charset="0"/>
                  <a:sym typeface="Times New Roman" pitchFamily="18" charset="0"/>
                </a:rPr>
                <a:t>命令、程序或</a:t>
              </a:r>
              <a:r>
                <a:rPr lang="en-US" altLang="zh-CN" sz="2000" b="1">
                  <a:solidFill>
                    <a:srgbClr val="000000"/>
                  </a:solidFill>
                  <a:latin typeface="Times New Roman" pitchFamily="18" charset="0"/>
                  <a:sym typeface="Times New Roman" pitchFamily="18" charset="0"/>
                </a:rPr>
                <a:t>shell</a:t>
              </a:r>
              <a:r>
                <a:rPr lang="zh-CN" altLang="en-US" sz="2000" b="1">
                  <a:solidFill>
                    <a:srgbClr val="000000"/>
                  </a:solidFill>
                  <a:latin typeface="Times New Roman" pitchFamily="18" charset="0"/>
                  <a:sym typeface="Times New Roman" pitchFamily="18" charset="0"/>
                </a:rPr>
                <a:t>脚本</a:t>
              </a:r>
              <a:endParaRPr lang="zh-CN" altLang="en-US"/>
            </a:p>
          </p:txBody>
        </p:sp>
        <p:sp>
          <p:nvSpPr>
            <p:cNvPr id="28684" name="Text Box 11"/>
            <p:cNvSpPr>
              <a:spLocks noChangeArrowheads="1"/>
            </p:cNvSpPr>
            <p:nvPr/>
          </p:nvSpPr>
          <p:spPr bwMode="auto">
            <a:xfrm>
              <a:off x="429" y="1481"/>
              <a:ext cx="576" cy="432"/>
            </a:xfrm>
            <a:prstGeom prst="rect">
              <a:avLst/>
            </a:prstGeom>
            <a:solidFill>
              <a:srgbClr val="FF99CC"/>
            </a:solidFill>
            <a:ln w="9525">
              <a:solidFill>
                <a:srgbClr val="000000"/>
              </a:solidFill>
              <a:miter lim="800000"/>
              <a:headEnd/>
              <a:tailEnd/>
            </a:ln>
          </p:spPr>
          <p:txBody>
            <a:bodyPr/>
            <a:lstStyle/>
            <a:p>
              <a:pPr algn="ctr" eaLnBrk="0" hangingPunct="0"/>
              <a:r>
                <a:rPr lang="zh-CN" altLang="en-US" b="1">
                  <a:solidFill>
                    <a:srgbClr val="000000"/>
                  </a:solidFill>
                  <a:latin typeface="Times New Roman" pitchFamily="18" charset="0"/>
                  <a:sym typeface="Times New Roman" pitchFamily="18" charset="0"/>
                </a:rPr>
                <a:t>文件</a:t>
              </a:r>
            </a:p>
            <a:p>
              <a:pPr algn="ctr" eaLnBrk="0" hangingPunct="0"/>
              <a:r>
                <a:rPr lang="zh-CN" altLang="en-US" b="1">
                  <a:solidFill>
                    <a:srgbClr val="000000"/>
                  </a:solidFill>
                  <a:latin typeface="Times New Roman" pitchFamily="18" charset="0"/>
                  <a:sym typeface="Times New Roman" pitchFamily="18" charset="0"/>
                </a:rPr>
                <a:t>系统</a:t>
              </a:r>
              <a:endParaRPr lang="zh-CN" altLang="en-US"/>
            </a:p>
          </p:txBody>
        </p:sp>
        <p:sp>
          <p:nvSpPr>
            <p:cNvPr id="28685" name="Text Box 12"/>
            <p:cNvSpPr>
              <a:spLocks noChangeArrowheads="1"/>
            </p:cNvSpPr>
            <p:nvPr/>
          </p:nvSpPr>
          <p:spPr bwMode="auto">
            <a:xfrm>
              <a:off x="1009" y="1482"/>
              <a:ext cx="576" cy="864"/>
            </a:xfrm>
            <a:prstGeom prst="rect">
              <a:avLst/>
            </a:prstGeom>
            <a:solidFill>
              <a:srgbClr val="FF99CC"/>
            </a:solidFill>
            <a:ln w="9525">
              <a:solidFill>
                <a:srgbClr val="000000"/>
              </a:solidFill>
              <a:miter lim="800000"/>
              <a:headEnd/>
              <a:tailEnd/>
            </a:ln>
          </p:spPr>
          <p:txBody>
            <a:bodyPr/>
            <a:lstStyle/>
            <a:p>
              <a:pPr algn="ctr" eaLnBrk="0" hangingPunct="0"/>
              <a:r>
                <a:rPr lang="en-US" altLang="zh-CN" b="1">
                  <a:solidFill>
                    <a:srgbClr val="000000"/>
                  </a:solidFill>
                  <a:latin typeface="Times New Roman" pitchFamily="18" charset="0"/>
                  <a:sym typeface="Times New Roman" pitchFamily="18" charset="0"/>
                </a:rPr>
                <a:t>I/O</a:t>
              </a:r>
              <a:endParaRPr lang="zh-CN" altLang="en-US" b="1">
                <a:solidFill>
                  <a:srgbClr val="000000"/>
                </a:solidFill>
                <a:latin typeface="Times New Roman" pitchFamily="18" charset="0"/>
                <a:sym typeface="Times New Roman" pitchFamily="18" charset="0"/>
              </a:endParaRPr>
            </a:p>
            <a:p>
              <a:pPr algn="ctr" eaLnBrk="0" hangingPunct="0"/>
              <a:endParaRPr lang="zh-CN" altLang="en-US" sz="3200" b="1">
                <a:solidFill>
                  <a:srgbClr val="000000"/>
                </a:solidFill>
                <a:latin typeface="Times New Roman" pitchFamily="18" charset="0"/>
                <a:sym typeface="Times New Roman" pitchFamily="18" charset="0"/>
              </a:endParaRPr>
            </a:p>
          </p:txBody>
        </p:sp>
        <p:sp>
          <p:nvSpPr>
            <p:cNvPr id="28686" name="Text Box 13"/>
            <p:cNvSpPr>
              <a:spLocks noChangeArrowheads="1"/>
            </p:cNvSpPr>
            <p:nvPr/>
          </p:nvSpPr>
          <p:spPr bwMode="auto">
            <a:xfrm>
              <a:off x="3013" y="1481"/>
              <a:ext cx="768" cy="864"/>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b="1">
                  <a:solidFill>
                    <a:srgbClr val="000000"/>
                  </a:solidFill>
                  <a:latin typeface="Times New Roman" pitchFamily="18" charset="0"/>
                  <a:sym typeface="Times New Roman" pitchFamily="18" charset="0"/>
                </a:rPr>
                <a:t>中断 </a:t>
              </a:r>
            </a:p>
            <a:p>
              <a:pPr algn="ctr" eaLnBrk="0" hangingPunct="0"/>
              <a:r>
                <a:rPr lang="zh-CN" altLang="en-US" b="1">
                  <a:solidFill>
                    <a:srgbClr val="000000"/>
                  </a:solidFill>
                  <a:latin typeface="Times New Roman" pitchFamily="18" charset="0"/>
                  <a:sym typeface="Times New Roman" pitchFamily="18" charset="0"/>
                </a:rPr>
                <a:t>异常</a:t>
              </a:r>
            </a:p>
            <a:p>
              <a:pPr algn="ctr" eaLnBrk="0" hangingPunct="0"/>
              <a:r>
                <a:rPr lang="zh-CN" altLang="en-US" b="1">
                  <a:solidFill>
                    <a:srgbClr val="000000"/>
                  </a:solidFill>
                  <a:latin typeface="Times New Roman" pitchFamily="18" charset="0"/>
                  <a:sym typeface="Times New Roman" pitchFamily="18" charset="0"/>
                </a:rPr>
                <a:t>处理</a:t>
              </a:r>
            </a:p>
            <a:p>
              <a:pPr algn="ctr" eaLnBrk="0" hangingPunct="0"/>
              <a:endParaRPr lang="zh-CN" altLang="en-US" sz="800" b="1">
                <a:solidFill>
                  <a:srgbClr val="000000"/>
                </a:solidFill>
                <a:latin typeface="Times New Roman" pitchFamily="18" charset="0"/>
                <a:sym typeface="Times New Roman" pitchFamily="18" charset="0"/>
              </a:endParaRPr>
            </a:p>
          </p:txBody>
        </p:sp>
        <p:sp>
          <p:nvSpPr>
            <p:cNvPr id="28687" name="Text Box 14"/>
            <p:cNvSpPr>
              <a:spLocks noChangeArrowheads="1"/>
            </p:cNvSpPr>
            <p:nvPr/>
          </p:nvSpPr>
          <p:spPr bwMode="auto">
            <a:xfrm>
              <a:off x="1585" y="1482"/>
              <a:ext cx="672" cy="864"/>
            </a:xfrm>
            <a:prstGeom prst="rect">
              <a:avLst/>
            </a:prstGeom>
            <a:solidFill>
              <a:srgbClr val="FF99CC"/>
            </a:solidFill>
            <a:ln w="9525">
              <a:solidFill>
                <a:srgbClr val="000000"/>
              </a:solidFill>
              <a:miter lim="800000"/>
              <a:headEnd/>
              <a:tailEnd/>
            </a:ln>
          </p:spPr>
          <p:txBody>
            <a:bodyPr/>
            <a:lstStyle/>
            <a:p>
              <a:pPr algn="ctr" eaLnBrk="0" hangingPunct="0"/>
              <a:r>
                <a:rPr lang="zh-CN" altLang="en-US" b="1">
                  <a:solidFill>
                    <a:srgbClr val="000000"/>
                  </a:solidFill>
                  <a:latin typeface="Times New Roman" pitchFamily="18" charset="0"/>
                  <a:sym typeface="Times New Roman" pitchFamily="18" charset="0"/>
                </a:rPr>
                <a:t>内存</a:t>
              </a:r>
            </a:p>
            <a:p>
              <a:pPr algn="ctr" eaLnBrk="0" hangingPunct="0"/>
              <a:r>
                <a:rPr lang="zh-CN" altLang="en-US" b="1">
                  <a:solidFill>
                    <a:srgbClr val="000000"/>
                  </a:solidFill>
                  <a:latin typeface="Times New Roman" pitchFamily="18" charset="0"/>
                  <a:sym typeface="Times New Roman" pitchFamily="18" charset="0"/>
                </a:rPr>
                <a:t>管理</a:t>
              </a:r>
            </a:p>
            <a:p>
              <a:pPr algn="ctr" eaLnBrk="0" hangingPunct="0"/>
              <a:endParaRPr lang="zh-CN" altLang="en-US" sz="3200" b="1">
                <a:solidFill>
                  <a:srgbClr val="000000"/>
                </a:solidFill>
                <a:latin typeface="Times New Roman" pitchFamily="18" charset="0"/>
                <a:sym typeface="Times New Roman" pitchFamily="18" charset="0"/>
              </a:endParaRPr>
            </a:p>
          </p:txBody>
        </p:sp>
        <p:sp>
          <p:nvSpPr>
            <p:cNvPr id="28688" name="Text Box 15"/>
            <p:cNvSpPr>
              <a:spLocks noChangeArrowheads="1"/>
            </p:cNvSpPr>
            <p:nvPr/>
          </p:nvSpPr>
          <p:spPr bwMode="auto">
            <a:xfrm>
              <a:off x="433" y="1912"/>
              <a:ext cx="576" cy="432"/>
            </a:xfrm>
            <a:prstGeom prst="rect">
              <a:avLst/>
            </a:prstGeom>
            <a:solidFill>
              <a:srgbClr val="FF99CC"/>
            </a:solidFill>
            <a:ln w="9525">
              <a:solidFill>
                <a:srgbClr val="000000"/>
              </a:solidFill>
              <a:miter lim="800000"/>
              <a:headEnd/>
              <a:tailEnd/>
            </a:ln>
          </p:spPr>
          <p:txBody>
            <a:bodyPr/>
            <a:lstStyle/>
            <a:p>
              <a:pPr algn="ctr" eaLnBrk="0" hangingPunct="0"/>
              <a:r>
                <a:rPr lang="en-US" altLang="zh-CN" b="1">
                  <a:solidFill>
                    <a:srgbClr val="000000"/>
                  </a:solidFill>
                  <a:latin typeface="Times New Roman" pitchFamily="18" charset="0"/>
                  <a:sym typeface="Times New Roman" pitchFamily="18" charset="0"/>
                </a:rPr>
                <a:t>Cache</a:t>
              </a:r>
              <a:endParaRPr lang="zh-CN" altLang="en-US"/>
            </a:p>
          </p:txBody>
        </p:sp>
        <p:sp>
          <p:nvSpPr>
            <p:cNvPr id="28689" name="Text Box 16"/>
            <p:cNvSpPr>
              <a:spLocks noChangeArrowheads="1"/>
            </p:cNvSpPr>
            <p:nvPr/>
          </p:nvSpPr>
          <p:spPr bwMode="auto">
            <a:xfrm>
              <a:off x="2260" y="1482"/>
              <a:ext cx="753" cy="864"/>
            </a:xfrm>
            <a:prstGeom prst="rect">
              <a:avLst/>
            </a:prstGeom>
            <a:solidFill>
              <a:srgbClr val="FF99CC"/>
            </a:solidFill>
            <a:ln w="9525">
              <a:solidFill>
                <a:srgbClr val="000000"/>
              </a:solidFill>
              <a:miter lim="800000"/>
              <a:headEnd/>
              <a:tailEnd/>
            </a:ln>
          </p:spPr>
          <p:txBody>
            <a:bodyPr/>
            <a:lstStyle/>
            <a:p>
              <a:pPr algn="ctr" eaLnBrk="0" hangingPunct="0"/>
              <a:r>
                <a:rPr lang="zh-CN" altLang="en-US" b="1">
                  <a:solidFill>
                    <a:srgbClr val="000000"/>
                  </a:solidFill>
                  <a:latin typeface="Times New Roman" pitchFamily="18" charset="0"/>
                  <a:sym typeface="Times New Roman" pitchFamily="18" charset="0"/>
                </a:rPr>
                <a:t>调度</a:t>
              </a:r>
            </a:p>
            <a:p>
              <a:pPr algn="ctr" eaLnBrk="0" hangingPunct="0"/>
              <a:endParaRPr lang="zh-CN" altLang="en-US" sz="3200" b="1">
                <a:solidFill>
                  <a:srgbClr val="000000"/>
                </a:solidFill>
                <a:latin typeface="Times New Roman" pitchFamily="18" charset="0"/>
                <a:sym typeface="Times New Roman" pitchFamily="18" charset="0"/>
              </a:endParaRPr>
            </a:p>
          </p:txBody>
        </p:sp>
        <p:sp>
          <p:nvSpPr>
            <p:cNvPr id="28690" name="Text Box 17"/>
            <p:cNvSpPr>
              <a:spLocks noChangeArrowheads="1"/>
            </p:cNvSpPr>
            <p:nvPr/>
          </p:nvSpPr>
          <p:spPr bwMode="auto">
            <a:xfrm>
              <a:off x="429" y="1221"/>
              <a:ext cx="3351" cy="27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b="1">
                  <a:solidFill>
                    <a:srgbClr val="000000"/>
                  </a:solidFill>
                  <a:latin typeface="Times New Roman" pitchFamily="18" charset="0"/>
                  <a:sym typeface="Times New Roman" pitchFamily="18" charset="0"/>
                </a:rPr>
                <a:t>系统调用（</a:t>
              </a:r>
              <a:r>
                <a:rPr lang="en-US" altLang="zh-CN" sz="2000" b="1">
                  <a:solidFill>
                    <a:srgbClr val="000000"/>
                  </a:solidFill>
                  <a:latin typeface="Times New Roman" pitchFamily="18" charset="0"/>
                  <a:sym typeface="Times New Roman" pitchFamily="18" charset="0"/>
                </a:rPr>
                <a:t>system calls</a:t>
              </a:r>
              <a:r>
                <a:rPr lang="zh-CN" altLang="en-US" sz="2000" b="1">
                  <a:solidFill>
                    <a:srgbClr val="000000"/>
                  </a:solidFill>
                  <a:latin typeface="Times New Roman" pitchFamily="18" charset="0"/>
                  <a:sym typeface="Times New Roman" pitchFamily="18" charset="0"/>
                </a:rPr>
                <a:t>）</a:t>
              </a:r>
              <a:endParaRPr lang="zh-CN" altLang="en-US"/>
            </a:p>
          </p:txBody>
        </p:sp>
        <p:sp>
          <p:nvSpPr>
            <p:cNvPr id="28691" name="Line 18"/>
            <p:cNvSpPr>
              <a:spLocks noChangeShapeType="1"/>
            </p:cNvSpPr>
            <p:nvPr/>
          </p:nvSpPr>
          <p:spPr bwMode="auto">
            <a:xfrm>
              <a:off x="2100" y="711"/>
              <a:ext cx="1" cy="489"/>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28692" name="Line 19"/>
            <p:cNvSpPr>
              <a:spLocks noChangeShapeType="1"/>
            </p:cNvSpPr>
            <p:nvPr/>
          </p:nvSpPr>
          <p:spPr bwMode="auto">
            <a:xfrm flipV="1">
              <a:off x="0" y="1728"/>
              <a:ext cx="282" cy="1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28693" name="AutoShape 20"/>
            <p:cNvSpPr>
              <a:spLocks/>
            </p:cNvSpPr>
            <p:nvPr/>
          </p:nvSpPr>
          <p:spPr bwMode="auto">
            <a:xfrm>
              <a:off x="176" y="1587"/>
              <a:ext cx="265" cy="294"/>
            </a:xfrm>
            <a:prstGeom prst="leftBrace">
              <a:avLst>
                <a:gd name="adj1" fmla="val 4018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solidFill>
                  <a:srgbClr val="000000"/>
                </a:solidFill>
                <a:sym typeface="Times New Roman" pitchFamily="18" charset="0"/>
              </a:endParaRPr>
            </a:p>
          </p:txBody>
        </p:sp>
      </p:grpSp>
    </p:spTree>
    <p:extLst>
      <p:ext uri="{BB962C8B-B14F-4D97-AF65-F5344CB8AC3E}">
        <p14:creationId xmlns:p14="http://schemas.microsoft.com/office/powerpoint/2010/main" val="31189804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pPr algn="ctr" eaLnBrk="1" hangingPunct="1"/>
            <a:r>
              <a:rPr lang="zh-CN" altLang="en-US" dirty="0"/>
              <a:t>基本目录 </a:t>
            </a:r>
          </a:p>
        </p:txBody>
      </p:sp>
      <p:sp>
        <p:nvSpPr>
          <p:cNvPr id="168964" name="Rectangle 3"/>
          <p:cNvSpPr>
            <a:spLocks noGrp="1" noChangeArrowheads="1"/>
          </p:cNvSpPr>
          <p:nvPr>
            <p:ph idx="1"/>
          </p:nvPr>
        </p:nvSpPr>
        <p:spPr>
          <a:prstGeom prst="rect">
            <a:avLst/>
          </a:prstGeom>
        </p:spPr>
        <p:txBody>
          <a:bodyPr/>
          <a:lstStyle/>
          <a:p>
            <a:pPr eaLnBrk="1" hangingPunct="1"/>
            <a:r>
              <a:rPr lang="zh-CN" altLang="en-US"/>
              <a:t>由于</a:t>
            </a:r>
            <a:r>
              <a:rPr lang="en-US" altLang="zh-CN"/>
              <a:t>Linux</a:t>
            </a:r>
            <a:r>
              <a:rPr lang="zh-CN" altLang="en-US"/>
              <a:t>是完全开源的软件，各</a:t>
            </a:r>
            <a:r>
              <a:rPr lang="en-US" altLang="zh-CN"/>
              <a:t>Linux</a:t>
            </a:r>
            <a:r>
              <a:rPr lang="zh-CN" altLang="en-US"/>
              <a:t>发行机构都可以按照自己的需求对文件系统进行裁剪，所以如此众多的</a:t>
            </a:r>
            <a:r>
              <a:rPr lang="en-US" altLang="zh-CN"/>
              <a:t>Linux</a:t>
            </a:r>
            <a:r>
              <a:rPr lang="zh-CN" altLang="en-US"/>
              <a:t>发行版本的目录结构也不尽相同。为了规范文件目录命名和存放标准，颁发了文件层次结构标准（</a:t>
            </a:r>
            <a:r>
              <a:rPr lang="en-US" altLang="zh-CN"/>
              <a:t>FHS</a:t>
            </a:r>
            <a:r>
              <a:rPr lang="zh-CN" altLang="en-US"/>
              <a:t>，</a:t>
            </a:r>
            <a:r>
              <a:rPr lang="en-US" altLang="zh-CN"/>
              <a:t>File Hierarchy Standard</a:t>
            </a:r>
            <a:r>
              <a:rPr lang="zh-CN" altLang="en-US"/>
              <a:t>），</a:t>
            </a:r>
            <a:r>
              <a:rPr lang="en-US" altLang="zh-CN"/>
              <a:t>2004</a:t>
            </a:r>
            <a:r>
              <a:rPr lang="zh-CN" altLang="en-US"/>
              <a:t>年发行版本</a:t>
            </a:r>
            <a:r>
              <a:rPr lang="en-US" altLang="zh-CN"/>
              <a:t>FHS 2.3</a:t>
            </a:r>
            <a:r>
              <a:rPr lang="zh-CN" altLang="en-US"/>
              <a:t>。</a:t>
            </a:r>
            <a:r>
              <a:rPr lang="en-US" altLang="zh-CN"/>
              <a:t>Ubuntu Linux</a:t>
            </a:r>
            <a:r>
              <a:rPr lang="zh-CN" altLang="en-US"/>
              <a:t>系统同样也遵循这个标准。 </a:t>
            </a:r>
          </a:p>
        </p:txBody>
      </p:sp>
    </p:spTree>
    <p:extLst>
      <p:ext uri="{BB962C8B-B14F-4D97-AF65-F5344CB8AC3E}">
        <p14:creationId xmlns:p14="http://schemas.microsoft.com/office/powerpoint/2010/main" val="17853303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3060" name="表格 173059"/>
          <p:cNvGraphicFramePr/>
          <p:nvPr>
            <p:extLst>
              <p:ext uri="{D42A27DB-BD31-4B8C-83A1-F6EECF244321}">
                <p14:modId xmlns:p14="http://schemas.microsoft.com/office/powerpoint/2010/main" val="1598765114"/>
              </p:ext>
            </p:extLst>
          </p:nvPr>
        </p:nvGraphicFramePr>
        <p:xfrm>
          <a:off x="334433" y="188914"/>
          <a:ext cx="11738231" cy="6287250"/>
        </p:xfrm>
        <a:graphic>
          <a:graphicData uri="http://schemas.openxmlformats.org/drawingml/2006/table">
            <a:tbl>
              <a:tblPr/>
              <a:tblGrid>
                <a:gridCol w="2243859">
                  <a:extLst>
                    <a:ext uri="{9D8B030D-6E8A-4147-A177-3AD203B41FA5}">
                      <a16:colId xmlns:a16="http://schemas.microsoft.com/office/drawing/2014/main" val="20000"/>
                    </a:ext>
                  </a:extLst>
                </a:gridCol>
                <a:gridCol w="9494372">
                  <a:extLst>
                    <a:ext uri="{9D8B030D-6E8A-4147-A177-3AD203B41FA5}">
                      <a16:colId xmlns:a16="http://schemas.microsoft.com/office/drawing/2014/main" val="20001"/>
                    </a:ext>
                  </a:extLst>
                </a:gridCol>
              </a:tblGrid>
              <a:tr h="19836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000" b="1" dirty="0">
                          <a:latin typeface="Times New Roman" pitchFamily="18" charset="0"/>
                          <a:sym typeface="Times New Roman" pitchFamily="18" charset="0"/>
                        </a:rPr>
                        <a:t>目录名</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000" b="1">
                          <a:latin typeface="Times New Roman" pitchFamily="18" charset="0"/>
                          <a:sym typeface="Times New Roman" pitchFamily="18" charset="0"/>
                        </a:rPr>
                        <a:t>描述</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dirty="0">
                          <a:latin typeface="Times New Roman" pitchFamily="18" charset="0"/>
                          <a:sym typeface="Times New Roman" pitchFamily="18" charset="0"/>
                        </a:rPr>
                        <a:t>Linux</a:t>
                      </a:r>
                      <a:r>
                        <a:rPr lang="zh-CN" altLang="en-US" sz="1200" dirty="0">
                          <a:latin typeface="Times New Roman" pitchFamily="18" charset="0"/>
                          <a:sym typeface="Times New Roman" pitchFamily="18" charset="0"/>
                        </a:rPr>
                        <a:t>文件系统根目录</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/bin</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存放系统中最常用的可执行文件（二进制）</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/boot</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a:t>
                      </a:r>
                      <a:r>
                        <a:rPr lang="en-US" altLang="x-none" sz="1200" dirty="0">
                          <a:latin typeface="Times New Roman" pitchFamily="18" charset="0"/>
                          <a:sym typeface="Times New Roman" pitchFamily="18" charset="0"/>
                        </a:rPr>
                        <a:t>Linux</a:t>
                      </a:r>
                      <a:r>
                        <a:rPr lang="zh-CN" altLang="en-US" sz="1200" dirty="0">
                          <a:latin typeface="Times New Roman" pitchFamily="18" charset="0"/>
                          <a:sym typeface="Times New Roman" pitchFamily="18" charset="0"/>
                        </a:rPr>
                        <a:t>内核和系统启动文件，包括</a:t>
                      </a:r>
                      <a:r>
                        <a:rPr lang="en-US" altLang="x-none" sz="1200" dirty="0">
                          <a:latin typeface="Times New Roman" pitchFamily="18" charset="0"/>
                          <a:sym typeface="Times New Roman" pitchFamily="18" charset="0"/>
                        </a:rPr>
                        <a:t>Grub</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lilo</a:t>
                      </a:r>
                      <a:r>
                        <a:rPr lang="zh-CN" altLang="en-US" sz="1200" dirty="0">
                          <a:latin typeface="Times New Roman" pitchFamily="18" charset="0"/>
                          <a:sym typeface="Times New Roman" pitchFamily="18" charset="0"/>
                        </a:rPr>
                        <a:t>启动器程序</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/dev</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存放所有设备文件，包括硬盘、分区、键盘、鼠标、</a:t>
                      </a:r>
                      <a:r>
                        <a:rPr lang="en-US" altLang="x-none" sz="1200" dirty="0">
                          <a:latin typeface="Times New Roman" pitchFamily="18" charset="0"/>
                          <a:sym typeface="Times New Roman" pitchFamily="18" charset="0"/>
                        </a:rPr>
                        <a:t>USB</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tty</a:t>
                      </a:r>
                      <a:r>
                        <a:rPr lang="zh-CN" altLang="en-US" sz="1200" dirty="0">
                          <a:latin typeface="Times New Roman" pitchFamily="18" charset="0"/>
                          <a:sym typeface="Times New Roman" pitchFamily="18" charset="0"/>
                        </a:rPr>
                        <a:t>等</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/etc</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存放系统的所有配置文件，例如</a:t>
                      </a:r>
                      <a:r>
                        <a:rPr lang="en-US" altLang="x-none" sz="1200" dirty="0">
                          <a:latin typeface="Times New Roman" pitchFamily="18" charset="0"/>
                          <a:sym typeface="Times New Roman" pitchFamily="18" charset="0"/>
                        </a:rPr>
                        <a:t>passwd</a:t>
                      </a:r>
                      <a:r>
                        <a:rPr lang="zh-CN" altLang="en-US" sz="1200" dirty="0">
                          <a:latin typeface="Times New Roman" pitchFamily="18" charset="0"/>
                          <a:sym typeface="Times New Roman" pitchFamily="18" charset="0"/>
                        </a:rPr>
                        <a:t>存放用户账户信息，</a:t>
                      </a:r>
                      <a:r>
                        <a:rPr lang="en-US" altLang="x-none" sz="1200" dirty="0">
                          <a:latin typeface="Times New Roman" pitchFamily="18" charset="0"/>
                          <a:sym typeface="Times New Roman" pitchFamily="18" charset="0"/>
                        </a:rPr>
                        <a:t>hostname</a:t>
                      </a:r>
                      <a:r>
                        <a:rPr lang="zh-CN" altLang="en-US" sz="1200" dirty="0">
                          <a:latin typeface="Times New Roman" pitchFamily="18" charset="0"/>
                          <a:sym typeface="Times New Roman" pitchFamily="18" charset="0"/>
                        </a:rPr>
                        <a:t>存放主机名等</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/home</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用户主目录的默认位置</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/initrd</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存放启动时挂载</a:t>
                      </a:r>
                      <a:r>
                        <a:rPr lang="en-US" altLang="x-none" sz="1200" dirty="0">
                          <a:latin typeface="Times New Roman" pitchFamily="18" charset="0"/>
                          <a:sym typeface="Times New Roman" pitchFamily="18" charset="0"/>
                        </a:rPr>
                        <a:t>initrd.img</a:t>
                      </a:r>
                      <a:r>
                        <a:rPr lang="zh-CN" altLang="en-US" sz="1200" dirty="0">
                          <a:latin typeface="Times New Roman" pitchFamily="18" charset="0"/>
                          <a:sym typeface="Times New Roman" pitchFamily="18" charset="0"/>
                        </a:rPr>
                        <a:t>映像文件的目录，以及载入所需设备模块的目录。</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/lib</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存放共享的库文件，包含许多被</a:t>
                      </a:r>
                      <a:r>
                        <a:rPr lang="en-US" altLang="x-none" sz="1200" dirty="0">
                          <a:latin typeface="Times New Roman" pitchFamily="18" charset="0"/>
                          <a:sym typeface="Times New Roman" pitchFamily="18" charset="0"/>
                        </a:rPr>
                        <a:t>/bin</a:t>
                      </a:r>
                      <a:r>
                        <a:rPr lang="zh-CN" altLang="en-US" sz="1200" dirty="0">
                          <a:latin typeface="Times New Roman" pitchFamily="18" charset="0"/>
                          <a:sym typeface="Times New Roman" pitchFamily="18" charset="0"/>
                        </a:rPr>
                        <a:t>和</a:t>
                      </a:r>
                      <a:r>
                        <a:rPr lang="en-US" altLang="x-none" sz="1200" dirty="0">
                          <a:latin typeface="Times New Roman" pitchFamily="18" charset="0"/>
                          <a:sym typeface="Times New Roman" pitchFamily="18" charset="0"/>
                        </a:rPr>
                        <a:t>/sbin</a:t>
                      </a:r>
                      <a:r>
                        <a:rPr lang="zh-CN" altLang="en-US" sz="1200" dirty="0">
                          <a:latin typeface="Times New Roman" pitchFamily="18" charset="0"/>
                          <a:sym typeface="Times New Roman" pitchFamily="18" charset="0"/>
                        </a:rPr>
                        <a:t>中程序使用的库文件</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/lost+found</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存放由</a:t>
                      </a:r>
                      <a:r>
                        <a:rPr lang="en-US" altLang="x-none" sz="1200" dirty="0">
                          <a:latin typeface="Times New Roman" pitchFamily="18" charset="0"/>
                          <a:sym typeface="Times New Roman" pitchFamily="18" charset="0"/>
                        </a:rPr>
                        <a:t>fsck</a:t>
                      </a:r>
                      <a:r>
                        <a:rPr lang="zh-CN" altLang="en-US" sz="1200" dirty="0">
                          <a:latin typeface="Times New Roman" pitchFamily="18" charset="0"/>
                          <a:sym typeface="Times New Roman" pitchFamily="18" charset="0"/>
                        </a:rPr>
                        <a:t>放置的零散文件</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/media</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dirty="0">
                          <a:latin typeface="Times New Roman" pitchFamily="18" charset="0"/>
                          <a:sym typeface="Times New Roman" pitchFamily="18" charset="0"/>
                        </a:rPr>
                        <a:t>Ubuntu</a:t>
                      </a:r>
                      <a:r>
                        <a:rPr lang="zh-CN" altLang="en-US" sz="1200" dirty="0">
                          <a:latin typeface="Times New Roman" pitchFamily="18" charset="0"/>
                          <a:sym typeface="Times New Roman" pitchFamily="18" charset="0"/>
                        </a:rPr>
                        <a:t>系统自动挂载</a:t>
                      </a:r>
                      <a:r>
                        <a:rPr lang="en-US" altLang="x-none" sz="1200" dirty="0">
                          <a:latin typeface="Times New Roman" pitchFamily="18" charset="0"/>
                          <a:sym typeface="Times New Roman" pitchFamily="18" charset="0"/>
                        </a:rPr>
                        <a:t>CD-ROM</a:t>
                      </a:r>
                      <a:r>
                        <a:rPr lang="zh-CN" altLang="en-US" sz="1200" dirty="0">
                          <a:latin typeface="Times New Roman" pitchFamily="18" charset="0"/>
                          <a:sym typeface="Times New Roman" pitchFamily="18" charset="0"/>
                        </a:rPr>
                        <a:t>、软驱、</a:t>
                      </a:r>
                      <a:r>
                        <a:rPr lang="en-US" altLang="x-none" sz="1200" dirty="0">
                          <a:latin typeface="Times New Roman" pitchFamily="18" charset="0"/>
                          <a:sym typeface="Times New Roman" pitchFamily="18" charset="0"/>
                        </a:rPr>
                        <a:t>USB</a:t>
                      </a:r>
                      <a:r>
                        <a:rPr lang="zh-CN" altLang="en-US" sz="1200" dirty="0">
                          <a:latin typeface="Times New Roman" pitchFamily="18" charset="0"/>
                          <a:sym typeface="Times New Roman" pitchFamily="18" charset="0"/>
                        </a:rPr>
                        <a:t>存储器后，存放临时读入的文件</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/mnt</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该目录通常用于作为被挂载的文件系统的挂载点</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/opt</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作为可选文件和程序的存放目录，主要被第三方开发者用来简易地安装和卸装他们的软件包</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35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/proc</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存放所有标志为文件的进程，它们是通过进程号或其他的系统动态信息进行标识，例如</a:t>
                      </a:r>
                      <a:r>
                        <a:rPr lang="en-US" altLang="x-none" sz="1200" dirty="0">
                          <a:latin typeface="Times New Roman" pitchFamily="18" charset="0"/>
                          <a:sym typeface="Times New Roman" pitchFamily="18" charset="0"/>
                        </a:rPr>
                        <a:t>cpuinfo</a:t>
                      </a:r>
                      <a:r>
                        <a:rPr lang="zh-CN" altLang="en-US" sz="1200" dirty="0">
                          <a:latin typeface="Times New Roman" pitchFamily="18" charset="0"/>
                          <a:sym typeface="Times New Roman" pitchFamily="18" charset="0"/>
                        </a:rPr>
                        <a:t>文件存放</a:t>
                      </a:r>
                      <a:r>
                        <a:rPr lang="en-US" altLang="x-none" sz="1200" dirty="0">
                          <a:latin typeface="Times New Roman" pitchFamily="18" charset="0"/>
                          <a:sym typeface="Times New Roman" pitchFamily="18" charset="0"/>
                        </a:rPr>
                        <a:t>CPU</a:t>
                      </a:r>
                      <a:r>
                        <a:rPr lang="zh-CN" altLang="en-US" sz="1200" dirty="0">
                          <a:latin typeface="Times New Roman" pitchFamily="18" charset="0"/>
                          <a:sym typeface="Times New Roman" pitchFamily="18" charset="0"/>
                        </a:rPr>
                        <a:t>当前工作状态的数据</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/root</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根用户（超级用户）的主目录</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/sbin</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存放更多的可执行文件（二进制），包括系统管理、目录查询等关键命令文件</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/srv</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200" dirty="0">
                        <a:latin typeface="Times New Roman" pitchFamily="18" charset="0"/>
                        <a:sym typeface="Times New Roman" pitchFamily="18"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/sys</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200" dirty="0">
                        <a:latin typeface="Times New Roman" pitchFamily="18" charset="0"/>
                        <a:sym typeface="Times New Roman" pitchFamily="18"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190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b="1" dirty="0">
                          <a:solidFill>
                            <a:srgbClr val="0000FF"/>
                          </a:solidFill>
                          <a:latin typeface="Arial" charset="0"/>
                          <a:sym typeface="Times New Roman" pitchFamily="18" charset="0"/>
                        </a:rPr>
                        <a:t>/tmp</a:t>
                      </a:r>
                      <a:endParaRPr lang="en-US" altLang="x-none" sz="1600" b="1" dirty="0">
                        <a:solidFill>
                          <a:srgbClr val="0000FF"/>
                        </a:solidFill>
                        <a:sym typeface="Arial" charset="0"/>
                      </a:endParaRP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存放用户和程序的临时文件，所有用户对该目录都有读写权限</a:t>
                      </a:r>
                    </a:p>
                  </a:txBody>
                  <a:tcPr marL="121920" marR="121920" marT="45724" marB="4572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502256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4084" name="表格 174083"/>
          <p:cNvGraphicFramePr/>
          <p:nvPr>
            <p:extLst>
              <p:ext uri="{D42A27DB-BD31-4B8C-83A1-F6EECF244321}">
                <p14:modId xmlns:p14="http://schemas.microsoft.com/office/powerpoint/2010/main" val="698129086"/>
              </p:ext>
            </p:extLst>
          </p:nvPr>
        </p:nvGraphicFramePr>
        <p:xfrm>
          <a:off x="536575" y="97550"/>
          <a:ext cx="11330516" cy="6339840"/>
        </p:xfrm>
        <a:graphic>
          <a:graphicData uri="http://schemas.openxmlformats.org/drawingml/2006/table">
            <a:tbl>
              <a:tblPr/>
              <a:tblGrid>
                <a:gridCol w="2123017">
                  <a:extLst>
                    <a:ext uri="{9D8B030D-6E8A-4147-A177-3AD203B41FA5}">
                      <a16:colId xmlns:a16="http://schemas.microsoft.com/office/drawing/2014/main" val="20000"/>
                    </a:ext>
                  </a:extLst>
                </a:gridCol>
                <a:gridCol w="1761067">
                  <a:extLst>
                    <a:ext uri="{9D8B030D-6E8A-4147-A177-3AD203B41FA5}">
                      <a16:colId xmlns:a16="http://schemas.microsoft.com/office/drawing/2014/main" val="20001"/>
                    </a:ext>
                  </a:extLst>
                </a:gridCol>
                <a:gridCol w="7446432">
                  <a:extLst>
                    <a:ext uri="{9D8B030D-6E8A-4147-A177-3AD203B41FA5}">
                      <a16:colId xmlns:a16="http://schemas.microsoft.com/office/drawing/2014/main" val="20002"/>
                    </a:ext>
                  </a:extLst>
                </a:gridCol>
              </a:tblGrid>
              <a:tr h="180705">
                <a:tc rowSpan="14">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2400" b="1" dirty="0">
                          <a:solidFill>
                            <a:srgbClr val="0000FF"/>
                          </a:solidFill>
                          <a:latin typeface="Arial" charset="0"/>
                          <a:sym typeface="Times New Roman" pitchFamily="18" charset="0"/>
                        </a:rPr>
                        <a:t>/usr</a:t>
                      </a:r>
                      <a:endParaRPr lang="en-US" altLang="x-none" sz="2400" b="1" dirty="0">
                        <a:solidFill>
                          <a:srgbClr val="0000FF"/>
                        </a:solidFill>
                        <a:sym typeface="Arial"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dirty="0">
                          <a:latin typeface="Times New Roman" pitchFamily="18" charset="0"/>
                          <a:sym typeface="Times New Roman" pitchFamily="18" charset="0"/>
                        </a:rPr>
                        <a:t>用于存放与系统用户直接有关的文件和目录，例如应用程序及支持它们的库文件。以下罗列了</a:t>
                      </a:r>
                      <a:r>
                        <a:rPr lang="en-US" altLang="x-none" sz="1000" dirty="0">
                          <a:latin typeface="Times New Roman" pitchFamily="18" charset="0"/>
                          <a:sym typeface="Times New Roman" pitchFamily="18" charset="0"/>
                        </a:rPr>
                        <a:t>/usr</a:t>
                      </a:r>
                      <a:r>
                        <a:rPr lang="zh-CN" altLang="en-US" sz="1000" dirty="0">
                          <a:latin typeface="Times New Roman" pitchFamily="18" charset="0"/>
                          <a:sym typeface="Times New Roman" pitchFamily="18" charset="0"/>
                        </a:rPr>
                        <a:t>中部分重要的目录。</a:t>
                      </a:r>
                    </a:p>
                  </a:txBody>
                  <a:tcPr marL="121920" marR="121920">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/usr/X11R6</a:t>
                      </a:r>
                      <a:r>
                        <a:rPr lang="zh-CN" altLang="en-US" sz="1000"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X Window</a:t>
                      </a:r>
                      <a:r>
                        <a:rPr lang="zh-CN" altLang="en-US" sz="1000" dirty="0">
                          <a:latin typeface="Times New Roman" pitchFamily="18" charset="0"/>
                          <a:sym typeface="Times New Roman" pitchFamily="18" charset="0"/>
                        </a:rPr>
                        <a:t>系统</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/usr/bin</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用户和管理员的标准命令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/usr/include</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c/c++</a:t>
                      </a:r>
                      <a:r>
                        <a:rPr lang="zh-CN" altLang="en-US" sz="1000" dirty="0">
                          <a:latin typeface="Times New Roman" pitchFamily="18" charset="0"/>
                          <a:sym typeface="Times New Roman" pitchFamily="18" charset="0"/>
                        </a:rPr>
                        <a:t>等各种开发语言环境的标准</a:t>
                      </a:r>
                      <a:r>
                        <a:rPr lang="en-US" altLang="x-none" sz="1000" dirty="0">
                          <a:latin typeface="Times New Roman" pitchFamily="18" charset="0"/>
                          <a:sym typeface="Times New Roman" pitchFamily="18" charset="0"/>
                        </a:rPr>
                        <a:t>include</a:t>
                      </a:r>
                      <a:r>
                        <a:rPr lang="zh-CN" altLang="en-US" sz="1000" dirty="0">
                          <a:latin typeface="Times New Roman" pitchFamily="18" charset="0"/>
                          <a:sym typeface="Times New Roman" pitchFamily="18" charset="0"/>
                        </a:rPr>
                        <a:t>文件</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/usr/lib</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应用程序及程序包的连接库</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/usr/local</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系统管理员安装的应用程序目录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/usr/local/share</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系统管理员安装的共享文件</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/usr/sbin</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用户和管理员的标准命令</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存放使用手册等共享文件的目录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/usr/share/dict</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存放词表的目录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/usr/share/man</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系统使用手册</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/usr/share/misc</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一般数据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/usr/share/sgml</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SGML</a:t>
                      </a:r>
                      <a:r>
                        <a:rPr lang="zh-CN" altLang="en-US" sz="1000" dirty="0">
                          <a:latin typeface="Times New Roman" pitchFamily="18" charset="0"/>
                          <a:sym typeface="Times New Roman" pitchFamily="18" charset="0"/>
                        </a:rPr>
                        <a:t>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/usr/share/xml</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XML</a:t>
                      </a:r>
                      <a:r>
                        <a:rPr lang="zh-CN" altLang="en-US" sz="1000" dirty="0">
                          <a:latin typeface="Times New Roman" pitchFamily="18" charset="0"/>
                          <a:sym typeface="Times New Roman" pitchFamily="18" charset="0"/>
                        </a:rPr>
                        <a:t>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79355">
                <a:tc rowSpan="12">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2400" b="1" dirty="0">
                          <a:solidFill>
                            <a:srgbClr val="0000FF"/>
                          </a:solidFill>
                          <a:latin typeface="Arial" charset="0"/>
                          <a:sym typeface="Times New Roman" pitchFamily="18" charset="0"/>
                        </a:rPr>
                        <a:t>/var</a:t>
                      </a:r>
                      <a:endParaRPr lang="en-US" altLang="x-none" sz="2400" b="1" dirty="0">
                        <a:solidFill>
                          <a:srgbClr val="0000FF"/>
                        </a:solidFill>
                        <a:sym typeface="Arial"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gridSpan="2">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dirty="0">
                          <a:latin typeface="Times New Roman" pitchFamily="18" charset="0"/>
                          <a:sym typeface="Times New Roman" pitchFamily="18" charset="0"/>
                        </a:rPr>
                        <a:t>通常用于存放长度可变的文件，例如日志文件和打印机文件。以下罗列了</a:t>
                      </a:r>
                      <a:r>
                        <a:rPr lang="en-US" altLang="x-none" sz="1000" dirty="0">
                          <a:latin typeface="Times New Roman" pitchFamily="18" charset="0"/>
                          <a:sym typeface="Times New Roman" pitchFamily="18" charset="0"/>
                        </a:rPr>
                        <a:t>/var</a:t>
                      </a:r>
                      <a:r>
                        <a:rPr lang="zh-CN" altLang="en-US" sz="1000" dirty="0">
                          <a:latin typeface="Times New Roman" pitchFamily="18" charset="0"/>
                          <a:sym typeface="Times New Roman" pitchFamily="18" charset="0"/>
                        </a:rPr>
                        <a:t>其中部分重要的目录。</a:t>
                      </a:r>
                    </a:p>
                  </a:txBody>
                  <a:tcPr marL="121920" marR="121920">
                    <a:lnL w="12700" cap="flat" cmpd="sng">
                      <a:solidFill>
                        <a:srgbClr val="000000"/>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28575"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tcPr>
                </a:tc>
                <a:extLst>
                  <a:ext uri="{0D108BD9-81ED-4DB2-BD59-A6C34878D82A}">
                    <a16:rowId xmlns:a16="http://schemas.microsoft.com/office/drawing/2014/main" val="10014"/>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/var/cache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应用程序缓存目录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/var/crash</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系统错误信息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/var/games</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游戏数据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/var/lib</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各种状态数据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/var/lock</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文件锁定纪录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/var/log</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日志记录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/var/mail</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电子邮件</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/var/opt</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/opt</a:t>
                      </a:r>
                      <a:r>
                        <a:rPr lang="zh-CN" altLang="en-US" sz="1000" dirty="0">
                          <a:latin typeface="Times New Roman" pitchFamily="18" charset="0"/>
                          <a:sym typeface="Times New Roman" pitchFamily="18" charset="0"/>
                        </a:rPr>
                        <a:t>目录的变量数据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/var/run</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进程的标示数据</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/var/spool</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a:latin typeface="Times New Roman" pitchFamily="18" charset="0"/>
                          <a:sym typeface="Times New Roman" pitchFamily="18" charset="0"/>
                        </a:rPr>
                        <a:t>存放电子邮件，打印任务等的队列目录。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17935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000" dirty="0">
                          <a:latin typeface="Times New Roman" pitchFamily="18" charset="0"/>
                          <a:sym typeface="Times New Roman" pitchFamily="18" charset="0"/>
                        </a:rPr>
                        <a:t>/var/tmp</a:t>
                      </a:r>
                    </a:p>
                  </a:txBody>
                  <a:tcPr marL="121920" marR="121920">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000" dirty="0">
                          <a:latin typeface="Times New Roman" pitchFamily="18" charset="0"/>
                          <a:sym typeface="Times New Roman" pitchFamily="18" charset="0"/>
                        </a:rPr>
                        <a:t>临时文件目录</a:t>
                      </a:r>
                    </a:p>
                  </a:txBody>
                  <a:tcPr marL="121920" marR="121920">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5205178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pPr algn="ctr" eaLnBrk="1" hangingPunct="1"/>
            <a:r>
              <a:rPr lang="zh-CN" altLang="en-US" dirty="0"/>
              <a:t>基本目录</a:t>
            </a:r>
          </a:p>
        </p:txBody>
      </p:sp>
      <p:sp>
        <p:nvSpPr>
          <p:cNvPr id="172036" name="Rectangle 3"/>
          <p:cNvSpPr>
            <a:spLocks noGrp="1" noChangeArrowheads="1"/>
          </p:cNvSpPr>
          <p:nvPr>
            <p:ph idx="1"/>
          </p:nvPr>
        </p:nvSpPr>
        <p:spPr>
          <a:prstGeom prst="rect">
            <a:avLst/>
          </a:prstGeom>
        </p:spPr>
        <p:txBody>
          <a:bodyPr/>
          <a:lstStyle/>
          <a:p>
            <a:pPr marL="0" indent="0" eaLnBrk="1" hangingPunct="1">
              <a:lnSpc>
                <a:spcPct val="100000"/>
              </a:lnSpc>
            </a:pPr>
            <a:r>
              <a:rPr lang="en-US" altLang="zh-CN" sz="2000" b="1" dirty="0"/>
              <a:t> </a:t>
            </a:r>
            <a:r>
              <a:rPr lang="zh-CN" altLang="en-US" sz="2000" b="1" dirty="0"/>
              <a:t>绝对路径和相对路径</a:t>
            </a:r>
            <a:endParaRPr lang="zh-CN" altLang="en-US" sz="2000" dirty="0"/>
          </a:p>
          <a:p>
            <a:pPr marL="0" indent="0" eaLnBrk="1" hangingPunct="1">
              <a:lnSpc>
                <a:spcPct val="100000"/>
              </a:lnSpc>
            </a:pPr>
            <a:r>
              <a:rPr lang="zh-CN" altLang="en-US" sz="1800" dirty="0"/>
              <a:t>在认识到</a:t>
            </a:r>
            <a:r>
              <a:rPr lang="en-US" altLang="zh-CN" sz="1800" dirty="0"/>
              <a:t>Linux</a:t>
            </a:r>
            <a:r>
              <a:rPr lang="zh-CN" altLang="en-US" sz="1800" dirty="0"/>
              <a:t>文件系统是树形分层的组织结构，且只有一个根节点之后。在</a:t>
            </a:r>
            <a:r>
              <a:rPr lang="en-US" altLang="zh-CN" sz="1800" dirty="0"/>
              <a:t>Linux</a:t>
            </a:r>
            <a:r>
              <a:rPr lang="zh-CN" altLang="en-US" sz="1800" dirty="0"/>
              <a:t>文件系统中查找一个文件，只要确定文件名和路径，就可以惟一确定这个文件。例如</a:t>
            </a:r>
          </a:p>
          <a:p>
            <a:pPr marL="0" indent="0" algn="ctr" eaLnBrk="1" hangingPunct="1">
              <a:lnSpc>
                <a:spcPct val="100000"/>
              </a:lnSpc>
              <a:buFont typeface="Wingdings 3" pitchFamily="18" charset="2"/>
              <a:buNone/>
            </a:pPr>
            <a:r>
              <a:rPr lang="zh-CN" altLang="en-US" sz="2000" b="1" dirty="0">
                <a:solidFill>
                  <a:schemeClr val="hlink"/>
                </a:solidFill>
                <a:sym typeface="Arial" pitchFamily="34" charset="0"/>
              </a:rPr>
              <a:t>“</a:t>
            </a:r>
            <a:r>
              <a:rPr lang="en-US" altLang="zh-CN" sz="2000" b="1" dirty="0">
                <a:solidFill>
                  <a:schemeClr val="hlink"/>
                </a:solidFill>
              </a:rPr>
              <a:t>/</a:t>
            </a:r>
            <a:r>
              <a:rPr lang="en-US" altLang="zh-CN" sz="2000" b="1" dirty="0" err="1">
                <a:solidFill>
                  <a:schemeClr val="hlink"/>
                </a:solidFill>
              </a:rPr>
              <a:t>usr</a:t>
            </a:r>
            <a:r>
              <a:rPr lang="en-US" altLang="zh-CN" sz="2000" b="1" dirty="0">
                <a:solidFill>
                  <a:schemeClr val="hlink"/>
                </a:solidFill>
              </a:rPr>
              <a:t>/games/</a:t>
            </a:r>
            <a:r>
              <a:rPr lang="en-US" altLang="zh-CN" sz="2000" b="1" dirty="0" err="1">
                <a:solidFill>
                  <a:schemeClr val="hlink"/>
                </a:solidFill>
              </a:rPr>
              <a:t>gnect</a:t>
            </a:r>
            <a:r>
              <a:rPr lang="en-US" altLang="zh-CN" sz="2000" b="1" dirty="0">
                <a:solidFill>
                  <a:schemeClr val="hlink"/>
                </a:solidFill>
                <a:sym typeface="Arial" pitchFamily="34" charset="0"/>
              </a:rPr>
              <a:t>”</a:t>
            </a:r>
            <a:endParaRPr lang="en-US" altLang="zh-CN" sz="2000" b="1" dirty="0">
              <a:solidFill>
                <a:schemeClr val="hlink"/>
              </a:solidFill>
            </a:endParaRPr>
          </a:p>
          <a:p>
            <a:pPr marL="0" indent="0" eaLnBrk="1" hangingPunct="1">
              <a:lnSpc>
                <a:spcPct val="100000"/>
              </a:lnSpc>
              <a:buFont typeface="Wingdings 3" pitchFamily="18" charset="2"/>
              <a:buNone/>
            </a:pPr>
            <a:r>
              <a:rPr lang="en-US" altLang="zh-CN" sz="1800" dirty="0"/>
              <a:t>     </a:t>
            </a:r>
            <a:r>
              <a:rPr lang="zh-CN" altLang="en-US" sz="1800" dirty="0"/>
              <a:t>就是位于</a:t>
            </a:r>
            <a:r>
              <a:rPr lang="zh-CN" altLang="en-US" sz="1800" dirty="0">
                <a:sym typeface="Arial" pitchFamily="34" charset="0"/>
              </a:rPr>
              <a:t>“</a:t>
            </a:r>
            <a:r>
              <a:rPr lang="en-US" altLang="zh-CN" sz="1800" dirty="0"/>
              <a:t>/</a:t>
            </a:r>
            <a:r>
              <a:rPr lang="en-US" altLang="zh-CN" sz="1800" dirty="0" err="1"/>
              <a:t>usr</a:t>
            </a:r>
            <a:r>
              <a:rPr lang="en-US" altLang="zh-CN" sz="1800" dirty="0"/>
              <a:t>/games/</a:t>
            </a:r>
            <a:r>
              <a:rPr lang="en-US" altLang="zh-CN" sz="1800" dirty="0">
                <a:sym typeface="Arial" pitchFamily="34" charset="0"/>
              </a:rPr>
              <a:t>”</a:t>
            </a:r>
            <a:r>
              <a:rPr lang="zh-CN" altLang="en-US" sz="1800" dirty="0"/>
              <a:t>路径下的四子连线游戏应用程序文件，其中第一个</a:t>
            </a:r>
            <a:r>
              <a:rPr lang="zh-CN" altLang="en-US" sz="1800" dirty="0">
                <a:sym typeface="Arial" pitchFamily="34" charset="0"/>
              </a:rPr>
              <a:t>“</a:t>
            </a:r>
            <a:r>
              <a:rPr lang="en-US" altLang="zh-CN" sz="1800" dirty="0"/>
              <a:t>/</a:t>
            </a:r>
            <a:r>
              <a:rPr lang="en-US" altLang="zh-CN" sz="1800" dirty="0">
                <a:sym typeface="Arial" pitchFamily="34" charset="0"/>
              </a:rPr>
              <a:t>”</a:t>
            </a:r>
            <a:r>
              <a:rPr lang="zh-CN" altLang="en-US" sz="1800" dirty="0"/>
              <a:t>表示根目录。这样就可以对每个文件进行准确的定位。因此，由此引出两个概念：</a:t>
            </a:r>
          </a:p>
          <a:p>
            <a:pPr marL="0" indent="0" eaLnBrk="1" hangingPunct="1">
              <a:lnSpc>
                <a:spcPct val="100000"/>
              </a:lnSpc>
              <a:buFont typeface="Wingdings 3" pitchFamily="18" charset="2"/>
              <a:buNone/>
            </a:pPr>
            <a:r>
              <a:rPr lang="zh-CN" altLang="en-US" sz="2000" b="1" dirty="0">
                <a:solidFill>
                  <a:srgbClr val="FF0000"/>
                </a:solidFill>
              </a:rPr>
              <a:t>绝对路径：</a:t>
            </a:r>
            <a:r>
              <a:rPr lang="zh-CN" altLang="en-US" sz="1800" dirty="0"/>
              <a:t>指文件在文件系统中的准确位置。通常在本地主机上，以根目录为起点。例如</a:t>
            </a:r>
            <a:r>
              <a:rPr lang="zh-CN" altLang="en-US" sz="1800" dirty="0">
                <a:sym typeface="Arial" pitchFamily="34" charset="0"/>
              </a:rPr>
              <a:t>“</a:t>
            </a:r>
            <a:r>
              <a:rPr lang="en-US" altLang="zh-CN" sz="1800" dirty="0"/>
              <a:t>/</a:t>
            </a:r>
            <a:r>
              <a:rPr lang="en-US" altLang="zh-CN" sz="1800" dirty="0" err="1"/>
              <a:t>usr</a:t>
            </a:r>
            <a:r>
              <a:rPr lang="en-US" altLang="zh-CN" sz="1800" dirty="0"/>
              <a:t>/games/</a:t>
            </a:r>
            <a:r>
              <a:rPr lang="en-US" altLang="zh-CN" sz="1800" dirty="0" err="1"/>
              <a:t>gnect</a:t>
            </a:r>
            <a:r>
              <a:rPr lang="en-US" altLang="zh-CN" sz="1800" dirty="0">
                <a:sym typeface="Arial" pitchFamily="34" charset="0"/>
              </a:rPr>
              <a:t>”</a:t>
            </a:r>
            <a:r>
              <a:rPr lang="zh-CN" altLang="en-US" sz="1800" dirty="0"/>
              <a:t>就是绝对路径。</a:t>
            </a:r>
          </a:p>
          <a:p>
            <a:pPr marL="0" indent="0" eaLnBrk="1" hangingPunct="1">
              <a:lnSpc>
                <a:spcPct val="100000"/>
              </a:lnSpc>
              <a:buFont typeface="Wingdings 3" pitchFamily="18" charset="2"/>
              <a:buNone/>
            </a:pPr>
            <a:r>
              <a:rPr lang="zh-CN" altLang="en-US" sz="2000" b="1" dirty="0">
                <a:solidFill>
                  <a:srgbClr val="FF0000"/>
                </a:solidFill>
              </a:rPr>
              <a:t>相对路径：</a:t>
            </a:r>
            <a:r>
              <a:rPr lang="zh-CN" altLang="en-US" sz="1800" dirty="0"/>
              <a:t>指相对于用户当前位置的一个文件或目录的位置。例如，用户处在</a:t>
            </a:r>
            <a:r>
              <a:rPr lang="en-US" altLang="zh-CN" sz="1800" dirty="0" err="1"/>
              <a:t>usr</a:t>
            </a:r>
            <a:r>
              <a:rPr lang="zh-CN" altLang="en-US" sz="1800" dirty="0"/>
              <a:t>目录中时，只需要</a:t>
            </a:r>
            <a:r>
              <a:rPr lang="zh-CN" altLang="en-US" sz="1800" dirty="0">
                <a:sym typeface="Arial" pitchFamily="34" charset="0"/>
              </a:rPr>
              <a:t>“</a:t>
            </a:r>
            <a:r>
              <a:rPr lang="en-US" altLang="zh-CN" sz="1800" dirty="0"/>
              <a:t>games/</a:t>
            </a:r>
            <a:r>
              <a:rPr lang="en-US" altLang="zh-CN" sz="1800" dirty="0" err="1"/>
              <a:t>gnect</a:t>
            </a:r>
            <a:r>
              <a:rPr lang="en-US" altLang="zh-CN" sz="1800" dirty="0">
                <a:sym typeface="Arial" pitchFamily="34" charset="0"/>
              </a:rPr>
              <a:t>”</a:t>
            </a:r>
            <a:r>
              <a:rPr lang="zh-CN" altLang="en-US" sz="1800" dirty="0"/>
              <a:t>就可确定这个文件。</a:t>
            </a:r>
          </a:p>
          <a:p>
            <a:pPr marL="0" indent="0" eaLnBrk="1" hangingPunct="1">
              <a:lnSpc>
                <a:spcPct val="100000"/>
              </a:lnSpc>
            </a:pPr>
            <a:endParaRPr lang="zh-CN" altLang="en-US" sz="1800" dirty="0"/>
          </a:p>
          <a:p>
            <a:pPr marL="0" indent="0" eaLnBrk="1" hangingPunct="1">
              <a:lnSpc>
                <a:spcPct val="100000"/>
              </a:lnSpc>
            </a:pPr>
            <a:r>
              <a:rPr lang="zh-CN" altLang="en-US" sz="1800" b="1" u="sng" dirty="0"/>
              <a:t>其实，绝对路径和相对路径的概念都是相对的。</a:t>
            </a:r>
            <a:r>
              <a:rPr lang="zh-CN" altLang="en-US" sz="1800" dirty="0"/>
              <a:t>就像一位北京人在中国自我介绍时，不必在强调</a:t>
            </a:r>
            <a:r>
              <a:rPr lang="zh-CN" altLang="en-US" sz="1800" dirty="0">
                <a:sym typeface="Arial" pitchFamily="34" charset="0"/>
              </a:rPr>
              <a:t>“</a:t>
            </a:r>
            <a:r>
              <a:rPr lang="zh-CN" altLang="en-US" sz="1800" dirty="0"/>
              <a:t>中国</a:t>
            </a:r>
            <a:r>
              <a:rPr lang="en-US" altLang="zh-CN" sz="1800" dirty="0"/>
              <a:t>/</a:t>
            </a:r>
            <a:r>
              <a:rPr lang="zh-CN" altLang="en-US" sz="1800" dirty="0"/>
              <a:t>北京</a:t>
            </a:r>
            <a:r>
              <a:rPr lang="zh-CN" altLang="en-US" sz="1800" dirty="0">
                <a:sym typeface="Arial" pitchFamily="34" charset="0"/>
              </a:rPr>
              <a:t>”</a:t>
            </a:r>
            <a:r>
              <a:rPr lang="zh-CN" altLang="en-US" sz="1800" dirty="0"/>
              <a:t>。当然若这个人身在美国，介绍时就有必要强调</a:t>
            </a:r>
            <a:r>
              <a:rPr lang="zh-CN" altLang="en-US" sz="1800" dirty="0">
                <a:sym typeface="Arial" pitchFamily="34" charset="0"/>
              </a:rPr>
              <a:t>“</a:t>
            </a:r>
            <a:r>
              <a:rPr lang="zh-CN" altLang="en-US" sz="1800" dirty="0"/>
              <a:t>中国</a:t>
            </a:r>
            <a:r>
              <a:rPr lang="en-US" altLang="zh-CN" sz="1800" dirty="0"/>
              <a:t>/</a:t>
            </a:r>
            <a:r>
              <a:rPr lang="zh-CN" altLang="en-US" sz="1800" dirty="0"/>
              <a:t>北京</a:t>
            </a:r>
            <a:r>
              <a:rPr lang="zh-CN" altLang="en-US" sz="1800" dirty="0">
                <a:sym typeface="Arial" pitchFamily="34" charset="0"/>
              </a:rPr>
              <a:t>”</a:t>
            </a:r>
            <a:r>
              <a:rPr lang="zh-CN" altLang="en-US" sz="1800" dirty="0"/>
              <a:t>了。在什么场合使用绝对路径和相对路径，要看用户当前在文件系统所处的位置。</a:t>
            </a:r>
            <a:endParaRPr lang="zh-CN" altLang="en-US" dirty="0"/>
          </a:p>
        </p:txBody>
      </p:sp>
    </p:spTree>
    <p:extLst>
      <p:ext uri="{BB962C8B-B14F-4D97-AF65-F5344CB8AC3E}">
        <p14:creationId xmlns:p14="http://schemas.microsoft.com/office/powerpoint/2010/main" val="6182250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pPr algn="ctr" eaLnBrk="1" hangingPunct="1"/>
            <a:r>
              <a:rPr lang="en-US" altLang="zh-CN" sz="2800" dirty="0"/>
              <a:t>Linux</a:t>
            </a:r>
            <a:r>
              <a:rPr lang="zh-CN" altLang="en-US" sz="2800" dirty="0"/>
              <a:t>文件系统与</a:t>
            </a:r>
            <a:r>
              <a:rPr lang="en-US" altLang="zh-CN" sz="2800" dirty="0"/>
              <a:t>Windows</a:t>
            </a:r>
            <a:r>
              <a:rPr lang="zh-CN" altLang="en-US" sz="2800" dirty="0"/>
              <a:t>文件系统比较 </a:t>
            </a:r>
            <a:endParaRPr lang="zh-CN" altLang="en-US" dirty="0"/>
          </a:p>
        </p:txBody>
      </p:sp>
      <p:graphicFrame>
        <p:nvGraphicFramePr>
          <p:cNvPr id="176133" name="表格 176132"/>
          <p:cNvGraphicFramePr/>
          <p:nvPr>
            <p:extLst>
              <p:ext uri="{D42A27DB-BD31-4B8C-83A1-F6EECF244321}">
                <p14:modId xmlns:p14="http://schemas.microsoft.com/office/powerpoint/2010/main" val="3997086475"/>
              </p:ext>
            </p:extLst>
          </p:nvPr>
        </p:nvGraphicFramePr>
        <p:xfrm>
          <a:off x="263352" y="1211134"/>
          <a:ext cx="11582399" cy="5276850"/>
        </p:xfrm>
        <a:graphic>
          <a:graphicData uri="http://schemas.openxmlformats.org/drawingml/2006/table">
            <a:tbl>
              <a:tblPr/>
              <a:tblGrid>
                <a:gridCol w="2580432">
                  <a:extLst>
                    <a:ext uri="{9D8B030D-6E8A-4147-A177-3AD203B41FA5}">
                      <a16:colId xmlns:a16="http://schemas.microsoft.com/office/drawing/2014/main" val="20000"/>
                    </a:ext>
                  </a:extLst>
                </a:gridCol>
                <a:gridCol w="4525218">
                  <a:extLst>
                    <a:ext uri="{9D8B030D-6E8A-4147-A177-3AD203B41FA5}">
                      <a16:colId xmlns:a16="http://schemas.microsoft.com/office/drawing/2014/main" val="20001"/>
                    </a:ext>
                  </a:extLst>
                </a:gridCol>
                <a:gridCol w="4476749">
                  <a:extLst>
                    <a:ext uri="{9D8B030D-6E8A-4147-A177-3AD203B41FA5}">
                      <a16:colId xmlns:a16="http://schemas.microsoft.com/office/drawing/2014/main" val="20002"/>
                    </a:ext>
                  </a:extLst>
                </a:gridCol>
              </a:tblGrid>
              <a:tr h="5873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200" dirty="0">
                        <a:latin typeface="Times New Roman" pitchFamily="18" charset="0"/>
                        <a:sym typeface="Times New Roman" pitchFamily="18" charset="0"/>
                      </a:endParaRP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Linux</a:t>
                      </a:r>
                      <a:r>
                        <a:rPr lang="zh-CN" altLang="en-US" sz="1200" b="1" dirty="0">
                          <a:latin typeface="Times New Roman" pitchFamily="18" charset="0"/>
                          <a:sym typeface="Times New Roman" pitchFamily="18" charset="0"/>
                        </a:rPr>
                        <a:t>文件系统</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Windows</a:t>
                      </a:r>
                      <a:r>
                        <a:rPr lang="zh-CN" altLang="en-US" sz="1200" b="1" dirty="0">
                          <a:latin typeface="Times New Roman" pitchFamily="18" charset="0"/>
                          <a:sym typeface="Times New Roman" pitchFamily="18" charset="0"/>
                        </a:rPr>
                        <a:t>文件系统</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dirty="0">
                          <a:solidFill>
                            <a:schemeClr val="tx1"/>
                          </a:solidFill>
                          <a:latin typeface="Times New Roman" pitchFamily="18" charset="0"/>
                          <a:sym typeface="Times New Roman" pitchFamily="18" charset="0"/>
                        </a:rPr>
                        <a:t>文件格式</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dirty="0">
                          <a:solidFill>
                            <a:schemeClr val="tx1"/>
                          </a:solidFill>
                          <a:latin typeface="Times New Roman" pitchFamily="18" charset="0"/>
                          <a:sym typeface="Times New Roman" pitchFamily="18" charset="0"/>
                        </a:rPr>
                        <a:t>使用的主要文件格式有：</a:t>
                      </a:r>
                      <a:r>
                        <a:rPr lang="en-US" altLang="x-none" sz="1200" dirty="0">
                          <a:solidFill>
                            <a:schemeClr val="tx1"/>
                          </a:solidFill>
                          <a:latin typeface="Times New Roman" pitchFamily="18" charset="0"/>
                          <a:sym typeface="Times New Roman" pitchFamily="18" charset="0"/>
                        </a:rPr>
                        <a:t>EXT2</a:t>
                      </a:r>
                      <a:r>
                        <a:rPr lang="zh-CN" altLang="en-US" sz="1200" dirty="0">
                          <a:solidFill>
                            <a:schemeClr val="tx1"/>
                          </a:solidFill>
                          <a:latin typeface="Times New Roman" pitchFamily="18" charset="0"/>
                          <a:sym typeface="Times New Roman" pitchFamily="18" charset="0"/>
                        </a:rPr>
                        <a:t>、</a:t>
                      </a:r>
                      <a:r>
                        <a:rPr lang="en-US" altLang="x-none" sz="1200" dirty="0">
                          <a:solidFill>
                            <a:schemeClr val="tx1"/>
                          </a:solidFill>
                          <a:latin typeface="Times New Roman" pitchFamily="18" charset="0"/>
                          <a:sym typeface="Times New Roman" pitchFamily="18" charset="0"/>
                        </a:rPr>
                        <a:t>EXT3</a:t>
                      </a:r>
                      <a:r>
                        <a:rPr lang="zh-CN" altLang="en-US" sz="1200" dirty="0">
                          <a:solidFill>
                            <a:schemeClr val="tx1"/>
                          </a:solidFill>
                          <a:latin typeface="Times New Roman" pitchFamily="18" charset="0"/>
                          <a:sym typeface="Times New Roman" pitchFamily="18" charset="0"/>
                        </a:rPr>
                        <a:t>、 </a:t>
                      </a:r>
                      <a:r>
                        <a:rPr lang="en-US" altLang="x-none" sz="1200" dirty="0">
                          <a:solidFill>
                            <a:schemeClr val="tx1"/>
                          </a:solidFill>
                          <a:latin typeface="Times New Roman" pitchFamily="18" charset="0"/>
                          <a:sym typeface="Times New Roman" pitchFamily="18" charset="0"/>
                        </a:rPr>
                        <a:t>RerserFS</a:t>
                      </a:r>
                      <a:r>
                        <a:rPr lang="zh-CN" altLang="en-US" sz="1200" dirty="0">
                          <a:solidFill>
                            <a:schemeClr val="tx1"/>
                          </a:solidFill>
                          <a:latin typeface="Times New Roman" pitchFamily="18" charset="0"/>
                          <a:sym typeface="Times New Roman" pitchFamily="18" charset="0"/>
                        </a:rPr>
                        <a:t>、</a:t>
                      </a:r>
                      <a:r>
                        <a:rPr lang="en-US" altLang="x-none" sz="1200" dirty="0">
                          <a:solidFill>
                            <a:schemeClr val="tx1"/>
                          </a:solidFill>
                          <a:latin typeface="Times New Roman" pitchFamily="18" charset="0"/>
                          <a:sym typeface="Times New Roman" pitchFamily="18" charset="0"/>
                        </a:rPr>
                        <a:t>ISO9660</a:t>
                      </a:r>
                      <a:r>
                        <a:rPr lang="zh-CN" altLang="en-US" sz="1200" dirty="0">
                          <a:solidFill>
                            <a:schemeClr val="tx1"/>
                          </a:solidFill>
                          <a:latin typeface="Times New Roman" pitchFamily="18" charset="0"/>
                          <a:sym typeface="Times New Roman" pitchFamily="18" charset="0"/>
                        </a:rPr>
                        <a:t>、</a:t>
                      </a:r>
                      <a:r>
                        <a:rPr lang="en-US" altLang="x-none" sz="1200" dirty="0">
                          <a:solidFill>
                            <a:schemeClr val="tx1"/>
                          </a:solidFill>
                          <a:latin typeface="Times New Roman" pitchFamily="18" charset="0"/>
                          <a:sym typeface="Times New Roman" pitchFamily="18" charset="0"/>
                        </a:rPr>
                        <a:t>vfat</a:t>
                      </a:r>
                      <a:r>
                        <a:rPr lang="zh-CN" altLang="en-US" sz="1200" dirty="0">
                          <a:solidFill>
                            <a:schemeClr val="tx1"/>
                          </a:solidFill>
                          <a:latin typeface="Times New Roman" pitchFamily="18" charset="0"/>
                          <a:sym typeface="Times New Roman" pitchFamily="18" charset="0"/>
                        </a:rPr>
                        <a:t>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dirty="0">
                          <a:solidFill>
                            <a:schemeClr val="tx1"/>
                          </a:solidFill>
                          <a:latin typeface="Times New Roman" pitchFamily="18" charset="0"/>
                          <a:sym typeface="Times New Roman" pitchFamily="18" charset="0"/>
                        </a:rPr>
                        <a:t>使用的主要文件格式有：</a:t>
                      </a:r>
                      <a:r>
                        <a:rPr lang="en-US" altLang="x-none" sz="1200" dirty="0">
                          <a:solidFill>
                            <a:schemeClr val="tx1"/>
                          </a:solidFill>
                          <a:latin typeface="Times New Roman" pitchFamily="18" charset="0"/>
                          <a:sym typeface="Times New Roman" pitchFamily="18" charset="0"/>
                        </a:rPr>
                        <a:t>FAT16</a:t>
                      </a:r>
                      <a:r>
                        <a:rPr lang="zh-CN" altLang="en-US" sz="1200" dirty="0">
                          <a:solidFill>
                            <a:schemeClr val="tx1"/>
                          </a:solidFill>
                          <a:latin typeface="Times New Roman" pitchFamily="18" charset="0"/>
                          <a:sym typeface="Times New Roman" pitchFamily="18" charset="0"/>
                        </a:rPr>
                        <a:t>、</a:t>
                      </a:r>
                    </a:p>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FAT32</a:t>
                      </a:r>
                      <a:r>
                        <a:rPr lang="zh-CN" altLang="en-US" sz="1200" dirty="0">
                          <a:solidFill>
                            <a:schemeClr val="tx1"/>
                          </a:solidFill>
                          <a:latin typeface="Times New Roman" pitchFamily="18" charset="0"/>
                          <a:sym typeface="Times New Roman" pitchFamily="18" charset="0"/>
                        </a:rPr>
                        <a:t>、</a:t>
                      </a:r>
                      <a:r>
                        <a:rPr lang="en-US" altLang="x-none" sz="1200" dirty="0">
                          <a:solidFill>
                            <a:schemeClr val="tx1"/>
                          </a:solidFill>
                          <a:latin typeface="Times New Roman" pitchFamily="18" charset="0"/>
                          <a:sym typeface="Times New Roman" pitchFamily="18" charset="0"/>
                        </a:rPr>
                        <a:t>NTFS</a:t>
                      </a:r>
                      <a:r>
                        <a:rPr lang="zh-CN" altLang="en-US" sz="1200" dirty="0">
                          <a:solidFill>
                            <a:schemeClr val="tx1"/>
                          </a:solidFill>
                          <a:latin typeface="Times New Roman" pitchFamily="18" charset="0"/>
                          <a:sym typeface="Times New Roman" pitchFamily="18" charset="0"/>
                        </a:rPr>
                        <a:t>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541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a:solidFill>
                            <a:schemeClr val="tx1"/>
                          </a:solidFill>
                          <a:latin typeface="Times New Roman" pitchFamily="18" charset="0"/>
                          <a:sym typeface="Times New Roman" pitchFamily="18" charset="0"/>
                        </a:rPr>
                        <a:t>存储结构</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dirty="0">
                          <a:solidFill>
                            <a:schemeClr val="tx1"/>
                          </a:solidFill>
                          <a:latin typeface="Times New Roman" pitchFamily="18" charset="0"/>
                          <a:sym typeface="Times New Roman" pitchFamily="18" charset="0"/>
                        </a:rPr>
                        <a:t>逻辑结构犹如一颗倒置的树。将每个硬件设备视为一个文件，置于树形的文件系统层次结构中。因此，</a:t>
                      </a:r>
                      <a:r>
                        <a:rPr lang="en-US" altLang="x-none" sz="1200" dirty="0">
                          <a:solidFill>
                            <a:schemeClr val="tx1"/>
                          </a:solidFill>
                          <a:latin typeface="Times New Roman" pitchFamily="18" charset="0"/>
                          <a:sym typeface="Times New Roman" pitchFamily="18" charset="0"/>
                        </a:rPr>
                        <a:t>Linux</a:t>
                      </a:r>
                      <a:r>
                        <a:rPr lang="zh-CN" altLang="en-US" sz="1200" dirty="0">
                          <a:solidFill>
                            <a:schemeClr val="tx1"/>
                          </a:solidFill>
                          <a:latin typeface="Times New Roman" pitchFamily="18" charset="0"/>
                          <a:sym typeface="Times New Roman" pitchFamily="18" charset="0"/>
                        </a:rPr>
                        <a:t>系统的某一个文件就可能占有一块硬盘，甚至是远端设备，用户访问时非常自然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dirty="0">
                          <a:solidFill>
                            <a:schemeClr val="tx1"/>
                          </a:solidFill>
                          <a:latin typeface="Times New Roman" pitchFamily="18" charset="0"/>
                          <a:sym typeface="Times New Roman" pitchFamily="18" charset="0"/>
                        </a:rPr>
                        <a:t>逻辑结构犹如多颗树（森林）。将硬盘划分为若个分区，与存储设备一起（例如</a:t>
                      </a:r>
                      <a:r>
                        <a:rPr lang="en-US" altLang="x-none" sz="1200" dirty="0">
                          <a:solidFill>
                            <a:schemeClr val="tx1"/>
                          </a:solidFill>
                          <a:latin typeface="Times New Roman" pitchFamily="18" charset="0"/>
                          <a:sym typeface="Times New Roman" pitchFamily="18" charset="0"/>
                        </a:rPr>
                        <a:t>CD-ROM</a:t>
                      </a:r>
                      <a:r>
                        <a:rPr lang="zh-CN" altLang="en-US" sz="1200" dirty="0">
                          <a:solidFill>
                            <a:schemeClr val="tx1"/>
                          </a:solidFill>
                          <a:latin typeface="Times New Roman" pitchFamily="18" charset="0"/>
                          <a:sym typeface="Times New Roman" pitchFamily="18" charset="0"/>
                        </a:rPr>
                        <a:t>、</a:t>
                      </a:r>
                      <a:r>
                        <a:rPr lang="en-US" altLang="x-none" sz="1200" dirty="0">
                          <a:solidFill>
                            <a:schemeClr val="tx1"/>
                          </a:solidFill>
                          <a:latin typeface="Times New Roman" pitchFamily="18" charset="0"/>
                          <a:sym typeface="Times New Roman" pitchFamily="18" charset="0"/>
                        </a:rPr>
                        <a:t>USB</a:t>
                      </a:r>
                      <a:r>
                        <a:rPr lang="zh-CN" altLang="en-US" sz="1200" dirty="0">
                          <a:solidFill>
                            <a:schemeClr val="tx1"/>
                          </a:solidFill>
                          <a:latin typeface="Times New Roman" pitchFamily="18" charset="0"/>
                          <a:sym typeface="Times New Roman" pitchFamily="18" charset="0"/>
                        </a:rPr>
                        <a:t>存储器等），使用驱动器盘符标识，例如</a:t>
                      </a:r>
                      <a:r>
                        <a:rPr lang="en-US" altLang="x-none" sz="1200" dirty="0">
                          <a:solidFill>
                            <a:schemeClr val="tx1"/>
                          </a:solidFill>
                          <a:latin typeface="Times New Roman" pitchFamily="18" charset="0"/>
                          <a:sym typeface="Times New Roman" pitchFamily="18" charset="0"/>
                        </a:rPr>
                        <a:t>A</a:t>
                      </a:r>
                      <a:r>
                        <a:rPr lang="zh-CN" altLang="en-US" sz="1200" dirty="0">
                          <a:solidFill>
                            <a:schemeClr val="tx1"/>
                          </a:solidFill>
                          <a:latin typeface="Times New Roman" pitchFamily="18" charset="0"/>
                          <a:sym typeface="Times New Roman" pitchFamily="18" charset="0"/>
                        </a:rPr>
                        <a:t>：代表软驱、</a:t>
                      </a:r>
                      <a:r>
                        <a:rPr lang="en-US" altLang="x-none" sz="1200" dirty="0">
                          <a:solidFill>
                            <a:schemeClr val="tx1"/>
                          </a:solidFill>
                          <a:latin typeface="Times New Roman" pitchFamily="18" charset="0"/>
                          <a:sym typeface="Times New Roman" pitchFamily="18" charset="0"/>
                        </a:rPr>
                        <a:t>C</a:t>
                      </a:r>
                      <a:r>
                        <a:rPr lang="zh-CN" altLang="en-US" sz="1200" dirty="0">
                          <a:solidFill>
                            <a:schemeClr val="tx1"/>
                          </a:solidFill>
                          <a:latin typeface="Times New Roman" pitchFamily="18" charset="0"/>
                          <a:sym typeface="Times New Roman" pitchFamily="18" charset="0"/>
                        </a:rPr>
                        <a:t>：代表硬盘中的第一个分区等。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a:solidFill>
                            <a:schemeClr val="tx1"/>
                          </a:solidFill>
                          <a:latin typeface="Times New Roman" pitchFamily="18" charset="0"/>
                          <a:sym typeface="Times New Roman" pitchFamily="18" charset="0"/>
                        </a:rPr>
                        <a:t>与硬盘分区的关系</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a:solidFill>
                            <a:schemeClr val="tx1"/>
                          </a:solidFill>
                          <a:latin typeface="Times New Roman" pitchFamily="18" charset="0"/>
                          <a:sym typeface="Times New Roman" pitchFamily="18" charset="0"/>
                        </a:rPr>
                        <a:t>分区在目录结构中</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200">
                          <a:solidFill>
                            <a:schemeClr val="tx1"/>
                          </a:solidFill>
                          <a:latin typeface="Times New Roman" pitchFamily="18" charset="0"/>
                          <a:sym typeface="Times New Roman" pitchFamily="18" charset="0"/>
                        </a:rPr>
                        <a:t>目录结构在分区中</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29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a:solidFill>
                            <a:schemeClr val="tx1"/>
                          </a:solidFill>
                          <a:latin typeface="Times New Roman" pitchFamily="18" charset="0"/>
                          <a:sym typeface="Times New Roman" pitchFamily="18" charset="0"/>
                        </a:rPr>
                        <a:t>文件命名</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Linux</a:t>
                      </a:r>
                      <a:r>
                        <a:rPr lang="zh-CN" altLang="en-US" sz="1200" dirty="0">
                          <a:solidFill>
                            <a:schemeClr val="tx1"/>
                          </a:solidFill>
                          <a:latin typeface="Times New Roman" pitchFamily="18" charset="0"/>
                          <a:sym typeface="Times New Roman" pitchFamily="18" charset="0"/>
                        </a:rPr>
                        <a:t>文件系统中严格区分大小写，</a:t>
                      </a:r>
                      <a:r>
                        <a:rPr lang="en-US" altLang="x-none" sz="1200" dirty="0">
                          <a:solidFill>
                            <a:schemeClr val="tx1"/>
                          </a:solidFill>
                          <a:latin typeface="Times New Roman" pitchFamily="18" charset="0"/>
                          <a:sym typeface="Times New Roman" pitchFamily="18" charset="0"/>
                        </a:rPr>
                        <a:t>MyFile.txt</a:t>
                      </a:r>
                      <a:r>
                        <a:rPr lang="zh-CN" altLang="en-US" sz="1200" dirty="0">
                          <a:solidFill>
                            <a:schemeClr val="tx1"/>
                          </a:solidFill>
                          <a:latin typeface="Times New Roman" pitchFamily="18" charset="0"/>
                          <a:sym typeface="Times New Roman" pitchFamily="18" charset="0"/>
                        </a:rPr>
                        <a:t>与</a:t>
                      </a:r>
                      <a:r>
                        <a:rPr lang="en-US" altLang="x-none" sz="1200" dirty="0">
                          <a:solidFill>
                            <a:schemeClr val="tx1"/>
                          </a:solidFill>
                          <a:latin typeface="Times New Roman" pitchFamily="18" charset="0"/>
                          <a:sym typeface="Times New Roman" pitchFamily="18" charset="0"/>
                        </a:rPr>
                        <a:t>myfile.txt</a:t>
                      </a:r>
                      <a:r>
                        <a:rPr lang="zh-CN" altLang="en-US" sz="1200" dirty="0">
                          <a:solidFill>
                            <a:schemeClr val="tx1"/>
                          </a:solidFill>
                          <a:latin typeface="Times New Roman" pitchFamily="18" charset="0"/>
                          <a:sym typeface="Times New Roman" pitchFamily="18" charset="0"/>
                        </a:rPr>
                        <a:t>指不同的文件。区分文件类型不依赖于文件后缀，可以使用程序</a:t>
                      </a:r>
                      <a:r>
                        <a:rPr lang="en-US" altLang="x-none" sz="1200" dirty="0">
                          <a:solidFill>
                            <a:schemeClr val="tx1"/>
                          </a:solidFill>
                          <a:latin typeface="Times New Roman" pitchFamily="18" charset="0"/>
                          <a:sym typeface="Times New Roman" pitchFamily="18" charset="0"/>
                        </a:rPr>
                        <a:t>file</a:t>
                      </a:r>
                      <a:r>
                        <a:rPr lang="zh-CN" altLang="en-US" sz="1200" dirty="0">
                          <a:solidFill>
                            <a:schemeClr val="tx1"/>
                          </a:solidFill>
                          <a:latin typeface="Times New Roman" pitchFamily="18" charset="0"/>
                          <a:sym typeface="Times New Roman" pitchFamily="18" charset="0"/>
                        </a:rPr>
                        <a:t>命令判断文件类型。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windows</a:t>
                      </a:r>
                      <a:r>
                        <a:rPr lang="zh-CN" altLang="en-US" sz="1200" dirty="0">
                          <a:solidFill>
                            <a:schemeClr val="tx1"/>
                          </a:solidFill>
                          <a:latin typeface="Times New Roman" pitchFamily="18" charset="0"/>
                          <a:sym typeface="Times New Roman" pitchFamily="18" charset="0"/>
                        </a:rPr>
                        <a:t>文件系统中不区分大小写，</a:t>
                      </a:r>
                      <a:r>
                        <a:rPr lang="en-US" altLang="x-none" sz="1200" dirty="0">
                          <a:solidFill>
                            <a:schemeClr val="tx1"/>
                          </a:solidFill>
                          <a:latin typeface="Times New Roman" pitchFamily="18" charset="0"/>
                          <a:sym typeface="Times New Roman" pitchFamily="18" charset="0"/>
                        </a:rPr>
                        <a:t>MyFile.txt</a:t>
                      </a:r>
                      <a:r>
                        <a:rPr lang="zh-CN" altLang="en-US" sz="1200" dirty="0">
                          <a:solidFill>
                            <a:schemeClr val="tx1"/>
                          </a:solidFill>
                          <a:latin typeface="Times New Roman" pitchFamily="18" charset="0"/>
                          <a:sym typeface="Times New Roman" pitchFamily="18" charset="0"/>
                        </a:rPr>
                        <a:t>与</a:t>
                      </a:r>
                      <a:r>
                        <a:rPr lang="en-US" altLang="x-none" sz="1200" dirty="0">
                          <a:solidFill>
                            <a:schemeClr val="tx1"/>
                          </a:solidFill>
                          <a:latin typeface="Times New Roman" pitchFamily="18" charset="0"/>
                          <a:sym typeface="Times New Roman" pitchFamily="18" charset="0"/>
                        </a:rPr>
                        <a:t>myfile.txt</a:t>
                      </a:r>
                      <a:r>
                        <a:rPr lang="zh-CN" altLang="en-US" sz="1200" dirty="0">
                          <a:solidFill>
                            <a:schemeClr val="tx1"/>
                          </a:solidFill>
                          <a:latin typeface="Times New Roman" pitchFamily="18" charset="0"/>
                          <a:sym typeface="Times New Roman" pitchFamily="18" charset="0"/>
                        </a:rPr>
                        <a:t>是指同一个文件。使用文件后缀来标识文件类型。例如使用“</a:t>
                      </a:r>
                      <a:r>
                        <a:rPr lang="en-US" altLang="x-none" sz="1200" dirty="0">
                          <a:solidFill>
                            <a:schemeClr val="tx1"/>
                          </a:solidFill>
                          <a:latin typeface="Times New Roman" pitchFamily="18" charset="0"/>
                          <a:sym typeface="Times New Roman" pitchFamily="18" charset="0"/>
                        </a:rPr>
                        <a:t>.txt”</a:t>
                      </a:r>
                      <a:r>
                        <a:rPr lang="zh-CN" altLang="en-US" sz="1200" dirty="0">
                          <a:solidFill>
                            <a:schemeClr val="tx1"/>
                          </a:solidFill>
                          <a:latin typeface="Times New Roman" pitchFamily="18" charset="0"/>
                          <a:sym typeface="Times New Roman" pitchFamily="18" charset="0"/>
                        </a:rPr>
                        <a:t>表示文本文件。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138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a:solidFill>
                            <a:schemeClr val="tx1"/>
                          </a:solidFill>
                          <a:latin typeface="Times New Roman" pitchFamily="18" charset="0"/>
                          <a:sym typeface="Times New Roman" pitchFamily="18" charset="0"/>
                        </a:rPr>
                        <a:t>路径分隔符</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Linux</a:t>
                      </a:r>
                      <a:r>
                        <a:rPr lang="zh-CN" altLang="en-US" sz="1200" dirty="0">
                          <a:solidFill>
                            <a:schemeClr val="tx1"/>
                          </a:solidFill>
                          <a:latin typeface="Times New Roman" pitchFamily="18" charset="0"/>
                          <a:sym typeface="Times New Roman" pitchFamily="18" charset="0"/>
                        </a:rPr>
                        <a:t>使用斜杠“</a:t>
                      </a:r>
                      <a:r>
                        <a:rPr lang="en-US" altLang="x-none" sz="1200" dirty="0">
                          <a:solidFill>
                            <a:schemeClr val="tx1"/>
                          </a:solidFill>
                          <a:latin typeface="Times New Roman" pitchFamily="18" charset="0"/>
                          <a:sym typeface="Times New Roman" pitchFamily="18" charset="0"/>
                        </a:rPr>
                        <a:t>/”</a:t>
                      </a:r>
                      <a:r>
                        <a:rPr lang="zh-CN" altLang="en-US" sz="1200" dirty="0">
                          <a:solidFill>
                            <a:schemeClr val="tx1"/>
                          </a:solidFill>
                          <a:latin typeface="Times New Roman" pitchFamily="18" charset="0"/>
                          <a:sym typeface="Times New Roman" pitchFamily="18" charset="0"/>
                        </a:rPr>
                        <a:t>分隔目录名，例如“</a:t>
                      </a:r>
                      <a:r>
                        <a:rPr lang="en-US" altLang="x-none" sz="1200" dirty="0">
                          <a:solidFill>
                            <a:schemeClr val="tx1"/>
                          </a:solidFill>
                          <a:latin typeface="Times New Roman" pitchFamily="18" charset="0"/>
                          <a:sym typeface="Times New Roman" pitchFamily="18" charset="0"/>
                        </a:rPr>
                        <a:t>/home/usr/share”</a:t>
                      </a:r>
                      <a:r>
                        <a:rPr lang="zh-CN" altLang="en-US" sz="1200" dirty="0">
                          <a:solidFill>
                            <a:schemeClr val="tx1"/>
                          </a:solidFill>
                          <a:latin typeface="Times New Roman" pitchFamily="18" charset="0"/>
                          <a:sym typeface="Times New Roman" pitchFamily="18" charset="0"/>
                        </a:rPr>
                        <a:t>，其中第一个斜杠是根目录（</a:t>
                      </a:r>
                      <a:r>
                        <a:rPr lang="en-US" altLang="x-none" sz="1200" dirty="0">
                          <a:solidFill>
                            <a:schemeClr val="tx1"/>
                          </a:solidFill>
                          <a:latin typeface="Times New Roman" pitchFamily="18" charset="0"/>
                          <a:sym typeface="Times New Roman" pitchFamily="18" charset="0"/>
                        </a:rPr>
                        <a:t>/</a:t>
                      </a:r>
                      <a:r>
                        <a:rPr lang="zh-CN" altLang="en-US" sz="1200" dirty="0">
                          <a:solidFill>
                            <a:schemeClr val="tx1"/>
                          </a:solidFill>
                          <a:latin typeface="Times New Roman" pitchFamily="18" charset="0"/>
                          <a:sym typeface="Times New Roman" pitchFamily="18" charset="0"/>
                        </a:rPr>
                        <a:t>），绝对路径都是以根目录作为起点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Windows</a:t>
                      </a:r>
                      <a:r>
                        <a:rPr lang="zh-CN" altLang="en-US" sz="1200" dirty="0">
                          <a:solidFill>
                            <a:schemeClr val="tx1"/>
                          </a:solidFill>
                          <a:latin typeface="Times New Roman" pitchFamily="18" charset="0"/>
                          <a:sym typeface="Times New Roman" pitchFamily="18" charset="0"/>
                        </a:rPr>
                        <a:t>使用反斜杠“</a:t>
                      </a:r>
                      <a:r>
                        <a:rPr lang="en-US" altLang="x-none" sz="1200" dirty="0">
                          <a:solidFill>
                            <a:schemeClr val="tx1"/>
                          </a:solidFill>
                          <a:latin typeface="Times New Roman" pitchFamily="18" charset="0"/>
                          <a:sym typeface="Times New Roman" pitchFamily="18" charset="0"/>
                        </a:rPr>
                        <a:t>\”</a:t>
                      </a:r>
                      <a:r>
                        <a:rPr lang="zh-CN" altLang="en-US" sz="1200" dirty="0">
                          <a:solidFill>
                            <a:schemeClr val="tx1"/>
                          </a:solidFill>
                          <a:latin typeface="Times New Roman" pitchFamily="18" charset="0"/>
                          <a:sym typeface="Times New Roman" pitchFamily="18" charset="0"/>
                        </a:rPr>
                        <a:t>分隔目录名，例如“</a:t>
                      </a:r>
                      <a:r>
                        <a:rPr lang="en-US" altLang="x-none" sz="1200" dirty="0">
                          <a:solidFill>
                            <a:schemeClr val="tx1"/>
                          </a:solidFill>
                          <a:latin typeface="Times New Roman" pitchFamily="18" charset="0"/>
                          <a:sym typeface="Times New Roman" pitchFamily="18" charset="0"/>
                        </a:rPr>
                        <a:t>C:\program \username”</a:t>
                      </a:r>
                      <a:r>
                        <a:rPr lang="zh-CN" altLang="en-US" sz="1200" dirty="0">
                          <a:solidFill>
                            <a:schemeClr val="tx1"/>
                          </a:solidFill>
                          <a:latin typeface="Times New Roman" pitchFamily="18" charset="0"/>
                          <a:sym typeface="Times New Roman" pitchFamily="18" charset="0"/>
                        </a:rPr>
                        <a:t>，绝对路径都是以驱动器盘符作为起点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2866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200" b="1" dirty="0">
                          <a:solidFill>
                            <a:schemeClr val="tx1"/>
                          </a:solidFill>
                          <a:latin typeface="Times New Roman" pitchFamily="18" charset="0"/>
                          <a:sym typeface="Times New Roman" pitchFamily="18" charset="0"/>
                        </a:rPr>
                        <a:t>文件与目录权限</a:t>
                      </a:r>
                    </a:p>
                  </a:txBody>
                  <a:tcPr marL="121920" marR="12192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Linux</a:t>
                      </a:r>
                      <a:r>
                        <a:rPr lang="zh-CN" altLang="en-US" sz="1200" dirty="0">
                          <a:solidFill>
                            <a:schemeClr val="tx1"/>
                          </a:solidFill>
                          <a:latin typeface="Times New Roman" pitchFamily="18" charset="0"/>
                          <a:sym typeface="Times New Roman" pitchFamily="18" charset="0"/>
                        </a:rPr>
                        <a:t>最初的定位是多用户的操作系统，因而有完善文件授权机制，所有的文件和目录都有相应的访问权限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200" dirty="0">
                          <a:solidFill>
                            <a:schemeClr val="tx1"/>
                          </a:solidFill>
                          <a:latin typeface="Times New Roman" pitchFamily="18" charset="0"/>
                          <a:sym typeface="Times New Roman" pitchFamily="18" charset="0"/>
                        </a:rPr>
                        <a:t>Windows</a:t>
                      </a:r>
                      <a:r>
                        <a:rPr lang="zh-CN" altLang="en-US" sz="1200" dirty="0">
                          <a:solidFill>
                            <a:schemeClr val="tx1"/>
                          </a:solidFill>
                          <a:latin typeface="Times New Roman" pitchFamily="18" charset="0"/>
                          <a:sym typeface="Times New Roman" pitchFamily="18" charset="0"/>
                        </a:rPr>
                        <a:t>最初的定位是单用户的操作系统，内建系统时没有文件权限的概念，后期的</a:t>
                      </a:r>
                      <a:r>
                        <a:rPr lang="en-US" altLang="x-none" sz="1200" dirty="0">
                          <a:solidFill>
                            <a:schemeClr val="tx1"/>
                          </a:solidFill>
                          <a:latin typeface="Times New Roman" pitchFamily="18" charset="0"/>
                          <a:sym typeface="Times New Roman" pitchFamily="18" charset="0"/>
                        </a:rPr>
                        <a:t>Windows</a:t>
                      </a:r>
                      <a:r>
                        <a:rPr lang="zh-CN" altLang="en-US" sz="1200" dirty="0">
                          <a:solidFill>
                            <a:schemeClr val="tx1"/>
                          </a:solidFill>
                          <a:latin typeface="Times New Roman" pitchFamily="18" charset="0"/>
                          <a:sym typeface="Times New Roman" pitchFamily="18" charset="0"/>
                        </a:rPr>
                        <a:t>逐渐增加了这方面的功能</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173094" name="Picture 37" descr="MMj0186498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1" y="1052513"/>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5" name="Picture 38" descr="Uabr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18" y="1233489"/>
            <a:ext cx="62018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6" name="Picture 39" descr="linux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6000" y="1219201"/>
            <a:ext cx="508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68216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zh-CN" altLang="en-US" dirty="0"/>
              <a:t>文件系统导航</a:t>
            </a:r>
          </a:p>
        </p:txBody>
      </p:sp>
    </p:spTree>
    <p:extLst>
      <p:ext uri="{BB962C8B-B14F-4D97-AF65-F5344CB8AC3E}">
        <p14:creationId xmlns:p14="http://schemas.microsoft.com/office/powerpoint/2010/main" val="17370661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7" name="Rectangle 2"/>
          <p:cNvSpPr>
            <a:spLocks noGrp="1" noChangeArrowheads="1"/>
          </p:cNvSpPr>
          <p:nvPr>
            <p:ph type="title"/>
          </p:nvPr>
        </p:nvSpPr>
        <p:spPr/>
        <p:txBody>
          <a:bodyPr/>
          <a:lstStyle/>
          <a:p>
            <a:pPr algn="ctr" eaLnBrk="1" hangingPunct="1"/>
            <a:r>
              <a:rPr lang="zh-CN" altLang="en-US" b="1" dirty="0"/>
              <a:t>文件与目录命令</a:t>
            </a:r>
            <a:r>
              <a:rPr lang="zh-CN" altLang="en-US" dirty="0"/>
              <a:t> </a:t>
            </a:r>
          </a:p>
        </p:txBody>
      </p:sp>
      <p:sp>
        <p:nvSpPr>
          <p:cNvPr id="175108" name="Rectangle 3"/>
          <p:cNvSpPr>
            <a:spLocks noGrp="1" noChangeArrowheads="1"/>
          </p:cNvSpPr>
          <p:nvPr>
            <p:ph idx="1"/>
          </p:nvPr>
        </p:nvSpPr>
        <p:spPr>
          <a:prstGeom prst="rect">
            <a:avLst/>
          </a:prstGeom>
        </p:spPr>
        <p:txBody>
          <a:bodyPr/>
          <a:lstStyle/>
          <a:p>
            <a:pPr eaLnBrk="1" hangingPunct="1"/>
            <a:r>
              <a:rPr lang="zh-CN" altLang="en-US" sz="2400"/>
              <a:t>在图形桌面环境下，用户使用</a:t>
            </a:r>
            <a:r>
              <a:rPr lang="en-US" altLang="zh-CN" sz="2400"/>
              <a:t>Nautilus</a:t>
            </a:r>
            <a:r>
              <a:rPr lang="zh-CN" altLang="en-US" sz="2400"/>
              <a:t>文件管理工具，可以完成大部分的文件管理任务。同时用户也可以使用</a:t>
            </a:r>
            <a:r>
              <a:rPr lang="en-US" altLang="zh-CN" sz="2400"/>
              <a:t>Shell</a:t>
            </a:r>
            <a:r>
              <a:rPr lang="zh-CN" altLang="en-US" sz="2400"/>
              <a:t>命令更迅速、更直接的操作文件。 </a:t>
            </a:r>
          </a:p>
          <a:p>
            <a:pPr eaLnBrk="1" hangingPunct="1"/>
            <a:r>
              <a:rPr lang="zh-CN" altLang="en-US" sz="2400"/>
              <a:t>与文件、目录操作相关的</a:t>
            </a:r>
            <a:r>
              <a:rPr lang="en-US" altLang="zh-CN" sz="2400"/>
              <a:t>Shell</a:t>
            </a:r>
            <a:r>
              <a:rPr lang="zh-CN" altLang="en-US" sz="2400"/>
              <a:t>命令有很多，通常初学者在学习时会感到枯燥乏味。况且也没有人能把多如牛毛的命令全部记忆下来。因此</a:t>
            </a:r>
            <a:r>
              <a:rPr lang="zh-CN" altLang="en-US"/>
              <a:t>，</a:t>
            </a:r>
            <a:r>
              <a:rPr lang="zh-CN" altLang="en-US" sz="2400"/>
              <a:t>按照操作任务对其作了分类，带着假想的任务去学习。随着掌握命令的数量逐渐增多，就会变的游刃有余。</a:t>
            </a:r>
            <a:endParaRPr lang="zh-CN" altLang="en-US"/>
          </a:p>
        </p:txBody>
      </p:sp>
      <p:pic>
        <p:nvPicPr>
          <p:cNvPr id="175109" name="Picture 4" descr="MMj0186491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1" y="4267201"/>
            <a:ext cx="24003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0294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p:txBody>
          <a:bodyPr/>
          <a:lstStyle/>
          <a:p>
            <a:pPr algn="ctr" eaLnBrk="1" hangingPunct="1"/>
            <a:r>
              <a:rPr lang="zh-CN" altLang="en-US" b="1" dirty="0"/>
              <a:t>文件与目录命令</a:t>
            </a:r>
            <a:endParaRPr lang="zh-CN" altLang="en-US" dirty="0"/>
          </a:p>
        </p:txBody>
      </p:sp>
      <p:sp>
        <p:nvSpPr>
          <p:cNvPr id="176132" name="Rectangle 3"/>
          <p:cNvSpPr>
            <a:spLocks noGrp="1" noChangeArrowheads="1"/>
          </p:cNvSpPr>
          <p:nvPr>
            <p:ph idx="1"/>
          </p:nvPr>
        </p:nvSpPr>
        <p:spPr>
          <a:prstGeom prst="rect">
            <a:avLst/>
          </a:prstGeom>
        </p:spPr>
        <p:txBody>
          <a:bodyPr/>
          <a:lstStyle/>
          <a:p>
            <a:pPr eaLnBrk="1" hangingPunct="1"/>
            <a:r>
              <a:rPr lang="zh-CN" altLang="en-US" sz="3200"/>
              <a:t>目录</a:t>
            </a:r>
            <a:r>
              <a:rPr lang="zh-CN" altLang="en-US" sz="3200" b="1">
                <a:solidFill>
                  <a:srgbClr val="FF0000"/>
                </a:solidFill>
              </a:rPr>
              <a:t>导航</a:t>
            </a:r>
          </a:p>
          <a:p>
            <a:pPr eaLnBrk="1" hangingPunct="1"/>
            <a:r>
              <a:rPr lang="zh-CN" altLang="en-US" sz="3200" b="1">
                <a:solidFill>
                  <a:srgbClr val="FF0000"/>
                </a:solidFill>
              </a:rPr>
              <a:t>生产</a:t>
            </a:r>
            <a:r>
              <a:rPr lang="zh-CN" altLang="en-US"/>
              <a:t>文件（目录）</a:t>
            </a:r>
            <a:endParaRPr lang="zh-CN" altLang="en-US" sz="3200"/>
          </a:p>
          <a:p>
            <a:pPr eaLnBrk="1" hangingPunct="1"/>
            <a:r>
              <a:rPr lang="zh-CN" altLang="en-US" sz="3200" b="1">
                <a:solidFill>
                  <a:srgbClr val="FF0000"/>
                </a:solidFill>
              </a:rPr>
              <a:t>查看</a:t>
            </a:r>
            <a:r>
              <a:rPr lang="zh-CN" altLang="en-US" sz="3200"/>
              <a:t>文件内容</a:t>
            </a:r>
          </a:p>
          <a:p>
            <a:pPr eaLnBrk="1" hangingPunct="1"/>
            <a:r>
              <a:rPr lang="zh-CN" altLang="en-US" sz="3200" b="1">
                <a:solidFill>
                  <a:srgbClr val="FF0000"/>
                </a:solidFill>
              </a:rPr>
              <a:t>压缩</a:t>
            </a:r>
            <a:r>
              <a:rPr lang="zh-CN" altLang="en-US" sz="3200"/>
              <a:t>文件</a:t>
            </a:r>
          </a:p>
          <a:p>
            <a:pPr eaLnBrk="1" hangingPunct="1"/>
            <a:r>
              <a:rPr lang="zh-CN" altLang="en-US" sz="3200" b="1">
                <a:solidFill>
                  <a:srgbClr val="FF0000"/>
                </a:solidFill>
              </a:rPr>
              <a:t>编辑</a:t>
            </a:r>
            <a:r>
              <a:rPr lang="zh-CN" altLang="en-US" sz="3200"/>
              <a:t>文件</a:t>
            </a:r>
          </a:p>
          <a:p>
            <a:pPr eaLnBrk="1" hangingPunct="1"/>
            <a:endParaRPr lang="zh-CN" altLang="en-US" sz="3200"/>
          </a:p>
        </p:txBody>
      </p:sp>
      <p:pic>
        <p:nvPicPr>
          <p:cNvPr id="176133" name="Picture 4" descr="MMj0186491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084" y="3213100"/>
            <a:ext cx="3647016"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7386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5" name="Rectangle 2"/>
          <p:cNvSpPr>
            <a:spLocks noGrp="1" noChangeArrowheads="1"/>
          </p:cNvSpPr>
          <p:nvPr>
            <p:ph type="title"/>
          </p:nvPr>
        </p:nvSpPr>
        <p:spPr/>
        <p:txBody>
          <a:bodyPr/>
          <a:lstStyle/>
          <a:p>
            <a:pPr algn="ctr" eaLnBrk="1" hangingPunct="1"/>
            <a:r>
              <a:rPr lang="zh-CN" altLang="en-US" dirty="0"/>
              <a:t>浏览目录 </a:t>
            </a:r>
          </a:p>
        </p:txBody>
      </p:sp>
      <p:sp>
        <p:nvSpPr>
          <p:cNvPr id="177156" name="Rectangle 3"/>
          <p:cNvSpPr>
            <a:spLocks noGrp="1" noChangeArrowheads="1"/>
          </p:cNvSpPr>
          <p:nvPr>
            <p:ph idx="1"/>
          </p:nvPr>
        </p:nvSpPr>
        <p:spPr>
          <a:prstGeom prst="rect">
            <a:avLst/>
          </a:prstGeom>
        </p:spPr>
        <p:txBody>
          <a:bodyPr/>
          <a:lstStyle/>
          <a:p>
            <a:pPr eaLnBrk="1" hangingPunct="1"/>
            <a:r>
              <a:rPr lang="zh-CN" altLang="en-US"/>
              <a:t>当打开命令终端窗口，用户就处在自己的用户主目录的位置。在这个目录中，用户享有所有的生杀大权。那么，学习文件系统命令，就从</a:t>
            </a:r>
            <a:r>
              <a:rPr lang="zh-CN" altLang="en-US">
                <a:solidFill>
                  <a:srgbClr val="FF0000"/>
                </a:solidFill>
              </a:rPr>
              <a:t>自我定位</a:t>
            </a:r>
            <a:r>
              <a:rPr lang="zh-CN" altLang="en-US"/>
              <a:t>开始。</a:t>
            </a:r>
          </a:p>
        </p:txBody>
      </p:sp>
      <p:pic>
        <p:nvPicPr>
          <p:cNvPr id="177157" name="Picture 4" descr="MMj0186493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967" y="3789364"/>
            <a:ext cx="4032251"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4016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pPr algn="ctr" eaLnBrk="1" hangingPunct="1"/>
            <a:r>
              <a:rPr lang="zh-CN" altLang="en-US" dirty="0"/>
              <a:t>浏览目录</a:t>
            </a:r>
          </a:p>
        </p:txBody>
      </p:sp>
      <p:sp>
        <p:nvSpPr>
          <p:cNvPr id="178180" name="Rectangle 3"/>
          <p:cNvSpPr>
            <a:spLocks noGrp="1" noChangeArrowheads="1"/>
          </p:cNvSpPr>
          <p:nvPr>
            <p:ph idx="1"/>
          </p:nvPr>
        </p:nvSpPr>
        <p:spPr>
          <a:prstGeom prst="rect">
            <a:avLst/>
          </a:prstGeom>
        </p:spPr>
        <p:txBody>
          <a:bodyPr/>
          <a:lstStyle/>
          <a:p>
            <a:pPr eaLnBrk="1" hangingPunct="1">
              <a:lnSpc>
                <a:spcPct val="80000"/>
              </a:lnSpc>
            </a:pPr>
            <a:r>
              <a:rPr lang="en-US" altLang="zh-CN" sz="3200">
                <a:solidFill>
                  <a:srgbClr val="3333FF"/>
                </a:solidFill>
                <a:latin typeface="Arial Black" pitchFamily="34" charset="0"/>
                <a:sym typeface="Arial Black" pitchFamily="34" charset="0"/>
              </a:rPr>
              <a:t>pwd</a:t>
            </a:r>
            <a:endParaRPr lang="zh-CN" altLang="en-US" sz="3200">
              <a:solidFill>
                <a:srgbClr val="3333FF"/>
              </a:solidFill>
              <a:latin typeface="Arial Black" pitchFamily="34" charset="0"/>
              <a:sym typeface="Arial Black" pitchFamily="34" charset="0"/>
            </a:endParaRPr>
          </a:p>
          <a:p>
            <a:pPr eaLnBrk="1" hangingPunct="1">
              <a:lnSpc>
                <a:spcPct val="80000"/>
              </a:lnSpc>
            </a:pPr>
            <a:r>
              <a:rPr lang="en-US" altLang="zh-CN" sz="2000"/>
              <a:t>pwd</a:t>
            </a:r>
            <a:r>
              <a:rPr lang="zh-CN" altLang="en-US" sz="2000"/>
              <a:t>命令用于显示用户在文件系统中的当前位置。</a:t>
            </a:r>
            <a:r>
              <a:rPr lang="en-US" altLang="zh-CN" sz="2000"/>
              <a:t>pwd</a:t>
            </a:r>
            <a:r>
              <a:rPr lang="zh-CN" altLang="en-US" sz="2000"/>
              <a:t>命令一般语法格式为：</a:t>
            </a:r>
          </a:p>
          <a:p>
            <a:pPr eaLnBrk="1" hangingPunct="1">
              <a:lnSpc>
                <a:spcPct val="80000"/>
              </a:lnSpc>
              <a:buFont typeface="Wingdings 3" pitchFamily="18" charset="2"/>
              <a:buNone/>
            </a:pPr>
            <a:endParaRPr lang="zh-CN" altLang="en-US" sz="2000"/>
          </a:p>
          <a:p>
            <a:pPr eaLnBrk="1" hangingPunct="1">
              <a:lnSpc>
                <a:spcPct val="80000"/>
              </a:lnSpc>
              <a:buFont typeface="Wingdings 3" pitchFamily="18" charset="2"/>
              <a:buNone/>
            </a:pPr>
            <a:endParaRPr lang="zh-CN" altLang="en-US" sz="2000"/>
          </a:p>
          <a:p>
            <a:pPr eaLnBrk="1" hangingPunct="1">
              <a:lnSpc>
                <a:spcPct val="80000"/>
              </a:lnSpc>
            </a:pPr>
            <a:r>
              <a:rPr lang="en-US" altLang="zh-CN" sz="2000"/>
              <a:t>pwd</a:t>
            </a:r>
            <a:r>
              <a:rPr lang="zh-CN" altLang="en-US" sz="2000"/>
              <a:t>命令没有任何选项和参数，命令执行结果显示绝对路径名。例如通过如下</a:t>
            </a:r>
            <a:r>
              <a:rPr lang="en-US" altLang="zh-CN" sz="2000"/>
              <a:t>pwd</a:t>
            </a:r>
            <a:r>
              <a:rPr lang="zh-CN" altLang="en-US" sz="2000"/>
              <a:t>的执行结果可以判断当前位置为用户主目录。</a:t>
            </a:r>
          </a:p>
          <a:p>
            <a:pPr eaLnBrk="1" hangingPunct="1">
              <a:lnSpc>
                <a:spcPct val="80000"/>
              </a:lnSpc>
            </a:pPr>
            <a:endParaRPr lang="zh-CN" altLang="en-US" sz="2000"/>
          </a:p>
          <a:p>
            <a:pPr eaLnBrk="1" hangingPunct="1">
              <a:lnSpc>
                <a:spcPct val="80000"/>
              </a:lnSpc>
            </a:pPr>
            <a:endParaRPr lang="zh-CN" altLang="en-US" sz="2000"/>
          </a:p>
          <a:p>
            <a:pPr eaLnBrk="1" hangingPunct="1">
              <a:lnSpc>
                <a:spcPct val="80000"/>
              </a:lnSpc>
            </a:pPr>
            <a:endParaRPr lang="zh-CN" altLang="en-US" sz="2000"/>
          </a:p>
          <a:p>
            <a:pPr eaLnBrk="1" hangingPunct="1">
              <a:lnSpc>
                <a:spcPct val="80000"/>
              </a:lnSpc>
            </a:pPr>
            <a:r>
              <a:rPr lang="zh-CN" altLang="en-US" sz="2000"/>
              <a:t>其实通过</a:t>
            </a:r>
            <a:r>
              <a:rPr lang="en-US" altLang="zh-CN" sz="2000"/>
              <a:t>bash</a:t>
            </a:r>
            <a:r>
              <a:rPr lang="zh-CN" altLang="en-US" sz="2000"/>
              <a:t>的命令提示符同样可以判断当前的位置（</a:t>
            </a:r>
            <a:r>
              <a:rPr lang="zh-CN" altLang="en-US" sz="2000">
                <a:sym typeface="Arial" pitchFamily="34" charset="0"/>
              </a:rPr>
              <a:t>“</a:t>
            </a:r>
            <a:r>
              <a:rPr lang="en-US" altLang="zh-CN" sz="2000"/>
              <a:t>~</a:t>
            </a:r>
            <a:r>
              <a:rPr lang="en-US" altLang="zh-CN" sz="2000">
                <a:sym typeface="Arial" pitchFamily="34" charset="0"/>
              </a:rPr>
              <a:t>”</a:t>
            </a:r>
            <a:r>
              <a:rPr lang="zh-CN" altLang="en-US" sz="2000"/>
              <a:t>表示用户主目录）。当然用户不能既希望与所有的</a:t>
            </a:r>
            <a:r>
              <a:rPr lang="en-US" altLang="zh-CN" sz="2000"/>
              <a:t>shell</a:t>
            </a:r>
            <a:r>
              <a:rPr lang="zh-CN" altLang="en-US" sz="2000"/>
              <a:t>命令提示符都显示当前路径名，比如</a:t>
            </a:r>
            <a:r>
              <a:rPr lang="en-US" altLang="zh-CN" sz="2000"/>
              <a:t>sh</a:t>
            </a:r>
            <a:r>
              <a:rPr lang="zh-CN" altLang="en-US" sz="2000"/>
              <a:t>的命令提示符就没有任何提示。因此，学会使用</a:t>
            </a:r>
            <a:r>
              <a:rPr lang="en-US" altLang="zh-CN" sz="2000"/>
              <a:t>pwd</a:t>
            </a:r>
            <a:r>
              <a:rPr lang="zh-CN" altLang="en-US" sz="2000"/>
              <a:t>是最可靠的。</a:t>
            </a:r>
            <a:endParaRPr lang="zh-CN" altLang="en-US"/>
          </a:p>
        </p:txBody>
      </p:sp>
      <p:sp>
        <p:nvSpPr>
          <p:cNvPr id="178181" name="Rectangle 4"/>
          <p:cNvSpPr>
            <a:spLocks noChangeArrowheads="1"/>
          </p:cNvSpPr>
          <p:nvPr/>
        </p:nvSpPr>
        <p:spPr bwMode="auto">
          <a:xfrm>
            <a:off x="1199456" y="3056604"/>
            <a:ext cx="912071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pwd</a:t>
            </a:r>
            <a:endParaRPr lang="zh-CN" altLang="en-US"/>
          </a:p>
        </p:txBody>
      </p:sp>
      <p:sp>
        <p:nvSpPr>
          <p:cNvPr id="178182" name="Rectangle 5"/>
          <p:cNvSpPr>
            <a:spLocks noChangeArrowheads="1"/>
          </p:cNvSpPr>
          <p:nvPr/>
        </p:nvSpPr>
        <p:spPr bwMode="auto">
          <a:xfrm>
            <a:off x="1214737" y="4509120"/>
            <a:ext cx="9505951"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a:t>
            </a:r>
            <a:r>
              <a:rPr lang="en-US" altLang="zh-CN" b="1">
                <a:solidFill>
                  <a:srgbClr val="000000"/>
                </a:solidFill>
                <a:sym typeface="Times New Roman" pitchFamily="18" charset="0"/>
              </a:rPr>
              <a:t>~</a:t>
            </a:r>
            <a:r>
              <a:rPr lang="en-US" altLang="zh-CN">
                <a:solidFill>
                  <a:srgbClr val="000000"/>
                </a:solidFill>
                <a:sym typeface="Times New Roman" pitchFamily="18" charset="0"/>
              </a:rPr>
              <a:t>$ </a:t>
            </a:r>
            <a:r>
              <a:rPr lang="en-US" altLang="zh-CN" b="1">
                <a:solidFill>
                  <a:srgbClr val="000000"/>
                </a:solidFill>
                <a:sym typeface="Times New Roman" pitchFamily="18" charset="0"/>
              </a:rPr>
              <a:t>pwd</a:t>
            </a:r>
            <a:endParaRPr lang="en-US" altLang="zh-CN">
              <a:solidFill>
                <a:srgbClr val="000000"/>
              </a:solidFill>
              <a:sym typeface="Times New Roman" pitchFamily="18" charset="0"/>
            </a:endParaRPr>
          </a:p>
          <a:p>
            <a:pPr eaLnBrk="0" hangingPunct="0"/>
            <a:r>
              <a:rPr lang="en-US" altLang="zh-CN">
                <a:solidFill>
                  <a:srgbClr val="000000"/>
                </a:solidFill>
                <a:sym typeface="Times New Roman" pitchFamily="18" charset="0"/>
              </a:rPr>
              <a:t>/home/wdl</a:t>
            </a:r>
            <a:endParaRPr lang="zh-CN" altLang="en-US"/>
          </a:p>
        </p:txBody>
      </p:sp>
    </p:spTree>
    <p:extLst>
      <p:ext uri="{BB962C8B-B14F-4D97-AF65-F5344CB8AC3E}">
        <p14:creationId xmlns:p14="http://schemas.microsoft.com/office/powerpoint/2010/main" val="242144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algn="ctr" eaLnBrk="1" hangingPunct="1"/>
            <a:r>
              <a:rPr lang="zh-CN" altLang="en-US" dirty="0"/>
              <a:t>操作系统组件</a:t>
            </a:r>
          </a:p>
        </p:txBody>
      </p:sp>
      <p:sp>
        <p:nvSpPr>
          <p:cNvPr id="29700" name="Rectangle 3"/>
          <p:cNvSpPr>
            <a:spLocks noGrp="1" noChangeArrowheads="1"/>
          </p:cNvSpPr>
          <p:nvPr>
            <p:ph idx="1"/>
          </p:nvPr>
        </p:nvSpPr>
        <p:spPr>
          <a:prstGeom prst="rect">
            <a:avLst/>
          </a:prstGeom>
        </p:spPr>
        <p:txBody>
          <a:bodyPr/>
          <a:lstStyle/>
          <a:p>
            <a:pPr lvl="1" eaLnBrk="1" hangingPunct="1"/>
            <a:r>
              <a:rPr lang="en-US" altLang="zh-CN" dirty="0"/>
              <a:t>Linux</a:t>
            </a:r>
            <a:r>
              <a:rPr lang="zh-CN" altLang="en-US" dirty="0"/>
              <a:t>内核</a:t>
            </a:r>
          </a:p>
          <a:p>
            <a:pPr lvl="2" eaLnBrk="1" hangingPunct="1"/>
            <a:r>
              <a:rPr lang="zh-CN" altLang="en-US" dirty="0"/>
              <a:t>内核是</a:t>
            </a:r>
            <a:r>
              <a:rPr lang="en-US" altLang="zh-CN" dirty="0"/>
              <a:t>Linux</a:t>
            </a:r>
            <a:r>
              <a:rPr lang="zh-CN" altLang="en-US" dirty="0"/>
              <a:t>系统的最底层，提供了系统的核心功能并允许进程以一种有序的方式访问硬件。</a:t>
            </a:r>
          </a:p>
          <a:p>
            <a:pPr lvl="2" eaLnBrk="1" hangingPunct="1"/>
            <a:r>
              <a:rPr lang="zh-CN" altLang="en-US" dirty="0"/>
              <a:t>用于控制进程、输入、输出设备、文件系统操作、管理内存。</a:t>
            </a:r>
          </a:p>
          <a:p>
            <a:pPr lvl="2" eaLnBrk="1" hangingPunct="1"/>
            <a:r>
              <a:rPr lang="en-US" altLang="zh-CN" dirty="0">
                <a:sym typeface="Arial" pitchFamily="34" charset="0"/>
              </a:rPr>
              <a:t>——</a:t>
            </a:r>
            <a:r>
              <a:rPr lang="zh-CN" altLang="en-US" dirty="0"/>
              <a:t>这些都不需要用户参与，系统自行完成</a:t>
            </a:r>
          </a:p>
          <a:p>
            <a:pPr lvl="2" eaLnBrk="1" hangingPunct="1"/>
            <a:r>
              <a:rPr lang="en-US" altLang="zh-CN" dirty="0"/>
              <a:t>Linux</a:t>
            </a:r>
            <a:r>
              <a:rPr lang="zh-CN" altLang="en-US" dirty="0"/>
              <a:t>内核支持</a:t>
            </a:r>
            <a:r>
              <a:rPr lang="zh-CN" altLang="en-US" b="1" dirty="0">
                <a:solidFill>
                  <a:srgbClr val="3333FF"/>
                </a:solidFill>
              </a:rPr>
              <a:t>多用户、多任务</a:t>
            </a:r>
            <a:r>
              <a:rPr lang="zh-CN" altLang="en-US" dirty="0"/>
              <a:t>模式运行</a:t>
            </a:r>
          </a:p>
          <a:p>
            <a:pPr lvl="3" eaLnBrk="1" hangingPunct="1"/>
            <a:r>
              <a:rPr lang="zh-CN" altLang="en-US" sz="2400" b="1" dirty="0">
                <a:solidFill>
                  <a:srgbClr val="3333FF"/>
                </a:solidFill>
              </a:rPr>
              <a:t>多用户</a:t>
            </a:r>
            <a:r>
              <a:rPr lang="zh-CN" altLang="en-US" dirty="0"/>
              <a:t>：同时有多个用户访问系统</a:t>
            </a:r>
          </a:p>
          <a:p>
            <a:pPr lvl="3" eaLnBrk="1" hangingPunct="1"/>
            <a:r>
              <a:rPr lang="zh-CN" altLang="en-US" sz="2400" b="1" dirty="0">
                <a:solidFill>
                  <a:srgbClr val="3333FF"/>
                </a:solidFill>
              </a:rPr>
              <a:t>多任务</a:t>
            </a:r>
            <a:r>
              <a:rPr lang="zh-CN" altLang="en-US" dirty="0"/>
              <a:t>：某个时刻有多个程序运行</a:t>
            </a:r>
          </a:p>
          <a:p>
            <a:pPr eaLnBrk="1" hangingPunct="1"/>
            <a:endParaRPr lang="zh-CN" altLang="en-US" dirty="0"/>
          </a:p>
        </p:txBody>
      </p:sp>
    </p:spTree>
    <p:extLst>
      <p:ext uri="{BB962C8B-B14F-4D97-AF65-F5344CB8AC3E}">
        <p14:creationId xmlns:p14="http://schemas.microsoft.com/office/powerpoint/2010/main" val="38709871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pPr algn="ctr" eaLnBrk="1" hangingPunct="1"/>
            <a:r>
              <a:rPr lang="zh-CN" altLang="en-US" dirty="0"/>
              <a:t>浏览目录</a:t>
            </a:r>
          </a:p>
        </p:txBody>
      </p:sp>
      <p:sp>
        <p:nvSpPr>
          <p:cNvPr id="179204" name="Rectangle 3"/>
          <p:cNvSpPr>
            <a:spLocks noGrp="1" noChangeArrowheads="1"/>
          </p:cNvSpPr>
          <p:nvPr>
            <p:ph idx="1"/>
          </p:nvPr>
        </p:nvSpPr>
        <p:spPr>
          <a:prstGeom prst="rect">
            <a:avLst/>
          </a:prstGeom>
        </p:spPr>
        <p:txBody>
          <a:bodyPr/>
          <a:lstStyle/>
          <a:p>
            <a:pPr eaLnBrk="1" hangingPunct="1"/>
            <a:r>
              <a:rPr lang="en-US" altLang="zh-CN" sz="3200" dirty="0">
                <a:solidFill>
                  <a:srgbClr val="3333FF"/>
                </a:solidFill>
                <a:latin typeface="Arial Black" pitchFamily="34" charset="0"/>
                <a:sym typeface="Arial Black" pitchFamily="34" charset="0"/>
              </a:rPr>
              <a:t>ls</a:t>
            </a:r>
            <a:endParaRPr lang="zh-CN" altLang="en-US" sz="3200" dirty="0">
              <a:solidFill>
                <a:srgbClr val="3333FF"/>
              </a:solidFill>
              <a:latin typeface="Arial Black" pitchFamily="34" charset="0"/>
              <a:sym typeface="Arial Black" pitchFamily="34" charset="0"/>
            </a:endParaRPr>
          </a:p>
          <a:p>
            <a:pPr eaLnBrk="1" hangingPunct="1"/>
            <a:r>
              <a:rPr lang="en-US" altLang="zh-CN" sz="2400" dirty="0"/>
              <a:t>ls</a:t>
            </a:r>
            <a:r>
              <a:rPr lang="zh-CN" altLang="en-US" sz="2400" dirty="0"/>
              <a:t>命令用于列出用户有权访问的任何目录的内容。</a:t>
            </a:r>
            <a:r>
              <a:rPr lang="en-US" altLang="zh-CN" sz="2400" dirty="0"/>
              <a:t>ls</a:t>
            </a:r>
            <a:r>
              <a:rPr lang="zh-CN" altLang="en-US" sz="2400" dirty="0"/>
              <a:t>命令一般语法格式为：</a:t>
            </a:r>
            <a:endParaRPr lang="zh-CN" altLang="en-US" dirty="0"/>
          </a:p>
        </p:txBody>
      </p:sp>
      <p:graphicFrame>
        <p:nvGraphicFramePr>
          <p:cNvPr id="182278" name="表格 182277"/>
          <p:cNvGraphicFramePr/>
          <p:nvPr>
            <p:extLst>
              <p:ext uri="{D42A27DB-BD31-4B8C-83A1-F6EECF244321}">
                <p14:modId xmlns:p14="http://schemas.microsoft.com/office/powerpoint/2010/main" val="3821552546"/>
              </p:ext>
            </p:extLst>
          </p:nvPr>
        </p:nvGraphicFramePr>
        <p:xfrm>
          <a:off x="407368" y="2815642"/>
          <a:ext cx="10972800" cy="3752850"/>
        </p:xfrm>
        <a:graphic>
          <a:graphicData uri="http://schemas.openxmlformats.org/drawingml/2006/table">
            <a:tbl>
              <a:tblPr/>
              <a:tblGrid>
                <a:gridCol w="1409700">
                  <a:extLst>
                    <a:ext uri="{9D8B030D-6E8A-4147-A177-3AD203B41FA5}">
                      <a16:colId xmlns:a16="http://schemas.microsoft.com/office/drawing/2014/main" val="20000"/>
                    </a:ext>
                  </a:extLst>
                </a:gridCol>
                <a:gridCol w="9563100">
                  <a:extLst>
                    <a:ext uri="{9D8B030D-6E8A-4147-A177-3AD203B41FA5}">
                      <a16:colId xmlns:a16="http://schemas.microsoft.com/office/drawing/2014/main" val="20001"/>
                    </a:ext>
                  </a:extLst>
                </a:gridCol>
              </a:tblGrid>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选项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-a</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显示指定目录下所有子目录与文件，包括隐藏文件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-A</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显示指定目录下所有子目录与文件，包括隐藏文件，但不列出“</a:t>
                      </a:r>
                      <a:r>
                        <a:rPr lang="en-US" altLang="x-none" sz="1200" dirty="0">
                          <a:latin typeface="Times New Roman" pitchFamily="18" charset="0"/>
                          <a:sym typeface="Times New Roman" pitchFamily="18" charset="0"/>
                        </a:rPr>
                        <a:t>.”</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-c</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按文件的修改时间排列</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-F</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在目录名后面标记“</a:t>
                      </a:r>
                      <a:r>
                        <a:rPr lang="en-US" altLang="x-none" sz="1200" dirty="0">
                          <a:latin typeface="Times New Roman" pitchFamily="18" charset="0"/>
                          <a:sym typeface="Times New Roman" pitchFamily="18" charset="0"/>
                        </a:rPr>
                        <a:t>/”</a:t>
                      </a:r>
                      <a:r>
                        <a:rPr lang="zh-CN" altLang="en-US" sz="1200" dirty="0">
                          <a:latin typeface="Times New Roman" pitchFamily="18" charset="0"/>
                          <a:sym typeface="Times New Roman" pitchFamily="18" charset="0"/>
                        </a:rPr>
                        <a:t>，可执行文件后面标记“*”，符号链接后面标记“</a:t>
                      </a:r>
                      <a:r>
                        <a:rPr lang="en-US" altLang="x-none" sz="1200" dirty="0">
                          <a:latin typeface="Times New Roman" pitchFamily="18" charset="0"/>
                          <a:sym typeface="Times New Roman" pitchFamily="18" charset="0"/>
                        </a:rPr>
                        <a:t>@”</a:t>
                      </a:r>
                      <a:r>
                        <a:rPr lang="zh-CN" altLang="en-US" sz="1200" dirty="0">
                          <a:latin typeface="Times New Roman" pitchFamily="18" charset="0"/>
                          <a:sym typeface="Times New Roman" pitchFamily="18" charset="0"/>
                        </a:rPr>
                        <a:t>，管道后面标记“</a:t>
                      </a:r>
                      <a:r>
                        <a:rPr lang="en-US" altLang="x-none" sz="1200" dirty="0">
                          <a:latin typeface="Times New Roman" pitchFamily="18" charset="0"/>
                          <a:sym typeface="Times New Roman" pitchFamily="18" charset="0"/>
                        </a:rPr>
                        <a:t>|”</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socket</a:t>
                      </a:r>
                      <a:r>
                        <a:rPr lang="zh-CN" altLang="en-US" sz="1200" dirty="0">
                          <a:latin typeface="Times New Roman" pitchFamily="18" charset="0"/>
                          <a:sym typeface="Times New Roman" pitchFamily="18" charset="0"/>
                        </a:rPr>
                        <a:t>文件后面标记“</a:t>
                      </a:r>
                      <a:r>
                        <a:rPr lang="en-US" altLang="x-none" sz="1200"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以列表格式来显示文件的详细信息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若指定文件为一个符号链接文件，则显示链接所指向的文件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-o</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与</a:t>
                      </a:r>
                      <a:r>
                        <a:rPr lang="en-US" altLang="x-none" sz="1200" dirty="0">
                          <a:latin typeface="Times New Roman" pitchFamily="18" charset="0"/>
                          <a:sym typeface="Times New Roman" pitchFamily="18" charset="0"/>
                        </a:rPr>
                        <a:t>-l</a:t>
                      </a:r>
                      <a:r>
                        <a:rPr lang="zh-CN" altLang="en-US" sz="1200" dirty="0">
                          <a:latin typeface="Times New Roman" pitchFamily="18" charset="0"/>
                          <a:sym typeface="Times New Roman" pitchFamily="18" charset="0"/>
                        </a:rPr>
                        <a:t>选项相同，只是不显示拥有者的信息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-r</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按字母逆序或最早优先的顺序显示输出结果</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-R</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递归式地显示指定目录的各个子目录中的文件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按修改时间顺序显示输出结果</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6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-u</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a:latin typeface="Times New Roman" pitchFamily="18" charset="0"/>
                          <a:sym typeface="Times New Roman" pitchFamily="18" charset="0"/>
                        </a:rPr>
                        <a:t>按文件上次存取的时间显示输出结果</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6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200" b="1" dirty="0">
                          <a:latin typeface="Times New Roman" pitchFamily="18" charset="0"/>
                          <a:sym typeface="Times New Roman" pitchFamily="18" charset="0"/>
                        </a:rPr>
                        <a:t>-h</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200" dirty="0">
                          <a:latin typeface="Times New Roman" pitchFamily="18" charset="0"/>
                          <a:sym typeface="Times New Roman" pitchFamily="18" charset="0"/>
                        </a:rPr>
                        <a:t>文件大小按</a:t>
                      </a:r>
                      <a:r>
                        <a:rPr lang="en-US" altLang="x-none" sz="1200" dirty="0">
                          <a:latin typeface="Times New Roman" pitchFamily="18" charset="0"/>
                          <a:sym typeface="Times New Roman" pitchFamily="18" charset="0"/>
                        </a:rPr>
                        <a:t>k</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M</a:t>
                      </a:r>
                      <a:r>
                        <a:rPr lang="zh-CN" altLang="en-US" sz="1200" dirty="0">
                          <a:latin typeface="Times New Roman" pitchFamily="18" charset="0"/>
                          <a:sym typeface="Times New Roman" pitchFamily="18" charset="0"/>
                        </a:rPr>
                        <a:t>、</a:t>
                      </a:r>
                      <a:r>
                        <a:rPr lang="en-US" altLang="x-none" sz="1200" dirty="0">
                          <a:latin typeface="Times New Roman" pitchFamily="18" charset="0"/>
                          <a:sym typeface="Times New Roman" pitchFamily="18" charset="0"/>
                        </a:rPr>
                        <a:t>G</a:t>
                      </a:r>
                      <a:r>
                        <a:rPr lang="zh-CN" altLang="en-US" sz="1200" dirty="0">
                          <a:latin typeface="Times New Roman" pitchFamily="18" charset="0"/>
                          <a:sym typeface="Times New Roman" pitchFamily="18" charset="0"/>
                        </a:rPr>
                        <a:t>为单位显示，与</a:t>
                      </a:r>
                      <a:r>
                        <a:rPr lang="en-US" altLang="x-none" sz="1200" dirty="0">
                          <a:latin typeface="Times New Roman" pitchFamily="18" charset="0"/>
                          <a:sym typeface="Times New Roman" pitchFamily="18" charset="0"/>
                        </a:rPr>
                        <a:t>-l</a:t>
                      </a:r>
                      <a:r>
                        <a:rPr lang="zh-CN" altLang="en-US" sz="1200" dirty="0">
                          <a:latin typeface="Times New Roman" pitchFamily="18" charset="0"/>
                          <a:sym typeface="Times New Roman" pitchFamily="18" charset="0"/>
                        </a:rPr>
                        <a:t>一起使用</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79249" name="Rectangle 48"/>
          <p:cNvSpPr>
            <a:spLocks noChangeArrowheads="1"/>
          </p:cNvSpPr>
          <p:nvPr/>
        </p:nvSpPr>
        <p:spPr bwMode="auto">
          <a:xfrm>
            <a:off x="719667" y="2420938"/>
            <a:ext cx="10945284" cy="3667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ls  [ -a | -A | -c | -F | -l | -L | -o | -r | -R | -t | -u ]  [ filename | directory ]</a:t>
            </a:r>
            <a:endParaRPr lang="zh-CN" altLang="en-US"/>
          </a:p>
        </p:txBody>
      </p:sp>
    </p:spTree>
    <p:extLst>
      <p:ext uri="{BB962C8B-B14F-4D97-AF65-F5344CB8AC3E}">
        <p14:creationId xmlns:p14="http://schemas.microsoft.com/office/powerpoint/2010/main" val="25406353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8" name="Rectangle 3"/>
          <p:cNvSpPr>
            <a:spLocks noGrp="1" noChangeArrowheads="1"/>
          </p:cNvSpPr>
          <p:nvPr>
            <p:ph idx="1"/>
          </p:nvPr>
        </p:nvSpPr>
        <p:spPr>
          <a:prstGeom prst="rect">
            <a:avLst/>
          </a:prstGeom>
        </p:spPr>
        <p:txBody>
          <a:bodyPr/>
          <a:lstStyle/>
          <a:p>
            <a:pPr eaLnBrk="1" hangingPunct="1">
              <a:lnSpc>
                <a:spcPct val="90000"/>
              </a:lnSpc>
            </a:pPr>
            <a:r>
              <a:rPr lang="en-US" altLang="zh-CN" sz="2400"/>
              <a:t>ls</a:t>
            </a:r>
            <a:r>
              <a:rPr lang="zh-CN" altLang="en-US" sz="2400"/>
              <a:t>命令的参数：</a:t>
            </a:r>
            <a:r>
              <a:rPr lang="en-US" altLang="zh-CN" sz="2400"/>
              <a:t>filename</a:t>
            </a:r>
            <a:r>
              <a:rPr lang="zh-CN" altLang="en-US" sz="2400"/>
              <a:t>表示文件名，</a:t>
            </a:r>
            <a:r>
              <a:rPr lang="en-US" altLang="zh-CN" sz="2400"/>
              <a:t>directory</a:t>
            </a:r>
            <a:r>
              <a:rPr lang="zh-CN" altLang="en-US" sz="2400"/>
              <a:t>表示目录名。</a:t>
            </a:r>
            <a:r>
              <a:rPr lang="en-US" altLang="zh-CN" sz="2400"/>
              <a:t>ls</a:t>
            </a:r>
            <a:r>
              <a:rPr lang="zh-CN" altLang="en-US" sz="2400"/>
              <a:t>命令的参数为文件名时，将显示文件名以及所要求的信息，包括文件格式、大小、访问权限等；若为目录名时，将列出该目录的所有子目录和文件。</a:t>
            </a:r>
          </a:p>
          <a:p>
            <a:pPr eaLnBrk="1" hangingPunct="1">
              <a:lnSpc>
                <a:spcPct val="90000"/>
              </a:lnSpc>
            </a:pPr>
            <a:r>
              <a:rPr lang="zh-CN" altLang="en-US" sz="2400"/>
              <a:t>单独使用</a:t>
            </a:r>
            <a:r>
              <a:rPr lang="en-US" altLang="zh-CN" sz="2400"/>
              <a:t>ls</a:t>
            </a:r>
            <a:r>
              <a:rPr lang="zh-CN" altLang="en-US" sz="2400"/>
              <a:t>命令时，只显示当前目录中包含的文件名和子目录名。结果显示方式非常简洁，通常是在刚进入某目录时，用这个方式先初步了解该目录中存放了哪些内容。</a:t>
            </a:r>
            <a:endParaRPr lang="zh-CN" altLang="en-US"/>
          </a:p>
        </p:txBody>
      </p:sp>
      <p:sp>
        <p:nvSpPr>
          <p:cNvPr id="180229" name="Rectangle 4"/>
          <p:cNvSpPr>
            <a:spLocks noChangeArrowheads="1"/>
          </p:cNvSpPr>
          <p:nvPr/>
        </p:nvSpPr>
        <p:spPr bwMode="auto">
          <a:xfrm>
            <a:off x="814917" y="4149725"/>
            <a:ext cx="10945283"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ls</a:t>
            </a:r>
            <a:endParaRPr lang="en-US" altLang="zh-CN">
              <a:solidFill>
                <a:srgbClr val="000000"/>
              </a:solidFill>
              <a:sym typeface="Times New Roman" pitchFamily="18" charset="0"/>
            </a:endParaRPr>
          </a:p>
          <a:p>
            <a:pPr eaLnBrk="0" hangingPunct="0"/>
            <a:r>
              <a:rPr lang="en-US" altLang="zh-CN">
                <a:solidFill>
                  <a:srgbClr val="000000"/>
                </a:solidFill>
                <a:sym typeface="Times New Roman" pitchFamily="18" charset="0"/>
              </a:rPr>
              <a:t>Desktop   Examples   mywork   Templates  Textfile.txt</a:t>
            </a:r>
            <a:endParaRPr lang="zh-CN" altLang="en-US"/>
          </a:p>
        </p:txBody>
      </p:sp>
      <p:sp>
        <p:nvSpPr>
          <p:cNvPr id="180230" name="文本框 1"/>
          <p:cNvSpPr txBox="1">
            <a:spLocks noChangeArrowheads="1"/>
          </p:cNvSpPr>
          <p:nvPr/>
        </p:nvSpPr>
        <p:spPr bwMode="auto">
          <a:xfrm>
            <a:off x="740834" y="4975226"/>
            <a:ext cx="1104476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pPr>
            <a:r>
              <a:rPr lang="zh-CN" altLang="en-US">
                <a:sym typeface="Arial" pitchFamily="34" charset="0"/>
              </a:rPr>
              <a:t>若需进一步了解每个文件的详细情况，可以使用“</a:t>
            </a:r>
            <a:r>
              <a:rPr lang="en-US" altLang="zh-CN">
                <a:sym typeface="Arial" pitchFamily="34" charset="0"/>
              </a:rPr>
              <a:t>-l”</a:t>
            </a:r>
            <a:r>
              <a:rPr lang="zh-CN" altLang="en-US">
                <a:sym typeface="Arial" pitchFamily="34" charset="0"/>
              </a:rPr>
              <a:t>选项。</a:t>
            </a:r>
            <a:endParaRPr lang="zh-CN" altLang="en-US"/>
          </a:p>
          <a:p>
            <a:pPr eaLnBrk="0" hangingPunct="0">
              <a:lnSpc>
                <a:spcPct val="80000"/>
              </a:lnSpc>
            </a:pPr>
            <a:r>
              <a:rPr lang="zh-CN" altLang="en-US">
                <a:sym typeface="Arial" pitchFamily="34" charset="0"/>
              </a:rPr>
              <a:t>可以发现，“</a:t>
            </a:r>
            <a:r>
              <a:rPr lang="en-US" altLang="zh-CN" b="1">
                <a:sym typeface="Arial" pitchFamily="34" charset="0"/>
              </a:rPr>
              <a:t>ls  –l”</a:t>
            </a:r>
            <a:r>
              <a:rPr lang="zh-CN" altLang="en-US">
                <a:sym typeface="Arial" pitchFamily="34" charset="0"/>
              </a:rPr>
              <a:t>命令以列表形式显示了当前目录中所有内容的详细信息。列表中每条记录显示一个文件或目录，包含</a:t>
            </a:r>
            <a:r>
              <a:rPr lang="en-US" altLang="zh-CN">
                <a:sym typeface="Arial" pitchFamily="34" charset="0"/>
              </a:rPr>
              <a:t>7</a:t>
            </a:r>
            <a:r>
              <a:rPr lang="zh-CN" altLang="en-US">
                <a:sym typeface="Arial" pitchFamily="34" charset="0"/>
              </a:rPr>
              <a:t>项。</a:t>
            </a:r>
            <a:endParaRPr lang="zh-CN" altLang="en-US"/>
          </a:p>
        </p:txBody>
      </p:sp>
    </p:spTree>
    <p:extLst>
      <p:ext uri="{BB962C8B-B14F-4D97-AF65-F5344CB8AC3E}">
        <p14:creationId xmlns:p14="http://schemas.microsoft.com/office/powerpoint/2010/main" val="28110923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1" name="Rectangle 2"/>
          <p:cNvSpPr>
            <a:spLocks noGrp="1" noChangeArrowheads="1"/>
          </p:cNvSpPr>
          <p:nvPr>
            <p:ph idx="1"/>
          </p:nvPr>
        </p:nvSpPr>
        <p:spPr>
          <a:prstGeom prst="rect">
            <a:avLst/>
          </a:prstGeom>
        </p:spPr>
        <p:txBody>
          <a:bodyPr/>
          <a:lstStyle/>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zh-CN" altLang="en-US" sz="1800" dirty="0"/>
          </a:p>
          <a:p>
            <a:pPr eaLnBrk="1" hangingPunct="1">
              <a:lnSpc>
                <a:spcPct val="80000"/>
              </a:lnSpc>
            </a:pPr>
            <a:endParaRPr lang="en-US" altLang="zh-CN" sz="1800" dirty="0"/>
          </a:p>
          <a:p>
            <a:pPr eaLnBrk="1" hangingPunct="1">
              <a:lnSpc>
                <a:spcPct val="80000"/>
              </a:lnSpc>
            </a:pPr>
            <a:r>
              <a:rPr lang="zh-CN" altLang="en-US" sz="1800" dirty="0"/>
              <a:t>以第一条记录为例，对各字段含义进行了说明。 </a:t>
            </a:r>
            <a:endParaRPr lang="zh-CN" altLang="en-US" dirty="0"/>
          </a:p>
        </p:txBody>
      </p:sp>
      <p:sp>
        <p:nvSpPr>
          <p:cNvPr id="181252" name="Rectangle 3"/>
          <p:cNvSpPr>
            <a:spLocks noChangeArrowheads="1"/>
          </p:cNvSpPr>
          <p:nvPr/>
        </p:nvSpPr>
        <p:spPr bwMode="auto">
          <a:xfrm>
            <a:off x="0" y="1219200"/>
            <a:ext cx="12310533" cy="201453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ls  –l</a:t>
            </a:r>
            <a:endParaRPr lang="en-US" altLang="zh-CN" dirty="0">
              <a:solidFill>
                <a:srgbClr val="000000"/>
              </a:solidFill>
              <a:sym typeface="Times New Roman" pitchFamily="18" charset="0"/>
            </a:endParaRPr>
          </a:p>
          <a:p>
            <a:pPr eaLnBrk="0" hangingPunct="0"/>
            <a:r>
              <a:rPr lang="zh-CN" altLang="en-US" dirty="0">
                <a:solidFill>
                  <a:srgbClr val="000000"/>
                </a:solidFill>
                <a:sym typeface="Times New Roman" pitchFamily="18" charset="0"/>
              </a:rPr>
              <a:t>总用量 </a:t>
            </a:r>
            <a:r>
              <a:rPr lang="en-US" altLang="zh-CN" dirty="0">
                <a:solidFill>
                  <a:srgbClr val="000000"/>
                </a:solidFill>
                <a:sym typeface="Times New Roman" pitchFamily="18" charset="0"/>
              </a:rPr>
              <a:t>24</a:t>
            </a:r>
            <a:endParaRPr lang="zh-CN" altLang="en-US"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drwxr</a:t>
            </a:r>
            <a:r>
              <a:rPr lang="en-US" altLang="zh-CN" b="1" dirty="0">
                <a:solidFill>
                  <a:srgbClr val="000000"/>
                </a:solidFill>
                <a:sym typeface="Times New Roman" pitchFamily="18" charset="0"/>
              </a:rPr>
              <a:t>-</a:t>
            </a:r>
            <a:r>
              <a:rPr lang="en-US" altLang="zh-CN" b="1" dirty="0" err="1">
                <a:solidFill>
                  <a:srgbClr val="000000"/>
                </a:solidFill>
                <a:sym typeface="Times New Roman" pitchFamily="18" charset="0"/>
              </a:rPr>
              <a:t>xr</a:t>
            </a:r>
            <a:r>
              <a:rPr lang="en-US" altLang="zh-CN" b="1" dirty="0">
                <a:solidFill>
                  <a:srgbClr val="000000"/>
                </a:solidFill>
                <a:sym typeface="Times New Roman" pitchFamily="18" charset="0"/>
              </a:rPr>
              <a:t>--   2  </a:t>
            </a:r>
            <a:r>
              <a:rPr lang="en-US" altLang="zh-CN" b="1" dirty="0" err="1">
                <a:solidFill>
                  <a:srgbClr val="000000"/>
                </a:solidFill>
                <a:sym typeface="Times New Roman" pitchFamily="18" charset="0"/>
              </a:rPr>
              <a:t>wdl</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wdl</a:t>
            </a:r>
            <a:r>
              <a:rPr lang="en-US" altLang="zh-CN" b="1" dirty="0">
                <a:solidFill>
                  <a:srgbClr val="000000"/>
                </a:solidFill>
                <a:sym typeface="Times New Roman" pitchFamily="18" charset="0"/>
              </a:rPr>
              <a:t>  4096  2007-09-17  2:23   Desktop</a:t>
            </a:r>
            <a:endParaRPr lang="zh-CN" altLang="en-US" b="1"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lrwxrwxrwx</a:t>
            </a:r>
            <a:r>
              <a:rPr lang="en-US" altLang="zh-CN" dirty="0">
                <a:solidFill>
                  <a:srgbClr val="000000"/>
                </a:solidFill>
                <a:sym typeface="Times New Roman" pitchFamily="18" charset="0"/>
              </a:rPr>
              <a:t>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26  2007-07-20  05:03  Examples -&gt; /</a:t>
            </a:r>
            <a:r>
              <a:rPr lang="en-US" altLang="zh-CN" dirty="0" err="1">
                <a:solidFill>
                  <a:srgbClr val="000000"/>
                </a:solidFill>
                <a:sym typeface="Times New Roman" pitchFamily="18" charset="0"/>
              </a:rPr>
              <a:t>usr</a:t>
            </a:r>
            <a:r>
              <a:rPr lang="en-US" altLang="zh-CN" dirty="0">
                <a:solidFill>
                  <a:srgbClr val="000000"/>
                </a:solidFill>
                <a:sym typeface="Times New Roman" pitchFamily="18" charset="0"/>
              </a:rPr>
              <a:t>/share/example-content</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drwxr</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xr</a:t>
            </a:r>
            <a:r>
              <a:rPr lang="en-US" altLang="zh-CN" dirty="0">
                <a:solidFill>
                  <a:srgbClr val="000000"/>
                </a:solidFill>
                <a:sym typeface="Times New Roman" pitchFamily="18" charset="0"/>
              </a:rPr>
              <a:t>-x   2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4096  2007-09-17  13:42  </a:t>
            </a:r>
            <a:r>
              <a:rPr lang="en-US" altLang="zh-CN" dirty="0" err="1">
                <a:solidFill>
                  <a:srgbClr val="000000"/>
                </a:solidFill>
                <a:sym typeface="Times New Roman" pitchFamily="18" charset="0"/>
              </a:rPr>
              <a:t>mywork</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drwxr</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xr</a:t>
            </a:r>
            <a:r>
              <a:rPr lang="en-US" altLang="zh-CN" dirty="0">
                <a:solidFill>
                  <a:srgbClr val="000000"/>
                </a:solidFill>
                <a:sym typeface="Times New Roman" pitchFamily="18" charset="0"/>
              </a:rPr>
              <a:t>-x   2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4096  2007-09-17  12:24  Templates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rw</a:t>
            </a:r>
            <a:r>
              <a:rPr lang="en-US" altLang="zh-CN" dirty="0">
                <a:solidFill>
                  <a:srgbClr val="000000"/>
                </a:solidFill>
                <a:sym typeface="Times New Roman" pitchFamily="18" charset="0"/>
              </a:rPr>
              <a:t>-r--r--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8755  2007-09-19   17:11  Textfile.txt</a:t>
            </a:r>
            <a:endParaRPr lang="zh-CN" altLang="en-US" dirty="0"/>
          </a:p>
        </p:txBody>
      </p:sp>
      <p:sp>
        <p:nvSpPr>
          <p:cNvPr id="184327" name="AutoShape 5"/>
          <p:cNvSpPr>
            <a:spLocks/>
          </p:cNvSpPr>
          <p:nvPr/>
        </p:nvSpPr>
        <p:spPr bwMode="auto">
          <a:xfrm>
            <a:off x="508000" y="3962400"/>
            <a:ext cx="2133600" cy="609600"/>
          </a:xfrm>
          <a:prstGeom prst="accentCallout1">
            <a:avLst>
              <a:gd name="adj1" fmla="val 18750"/>
              <a:gd name="adj2" fmla="val -4764"/>
              <a:gd name="adj3" fmla="val -318750"/>
              <a:gd name="adj4" fmla="val -4764"/>
            </a:avLst>
          </a:prstGeom>
          <a:solidFill>
            <a:schemeClr val="accent1"/>
          </a:solidFill>
          <a:ln w="9525">
            <a:solidFill>
              <a:schemeClr val="tx1"/>
            </a:solidFill>
            <a:miter lim="800000"/>
            <a:headEnd/>
            <a:tailEnd/>
          </a:ln>
        </p:spPr>
        <p:txBody>
          <a:bodyPr/>
          <a:lstStyle/>
          <a:p>
            <a:pPr algn="ctr" eaLnBrk="0" hangingPunct="0"/>
            <a:r>
              <a:rPr lang="zh-CN" altLang="en-US" b="1">
                <a:solidFill>
                  <a:srgbClr val="FFFF00"/>
                </a:solidFill>
                <a:ea typeface="华文仿宋" pitchFamily="2" charset="-122"/>
              </a:rPr>
              <a:t>文件类型、文件访问权限</a:t>
            </a:r>
            <a:endParaRPr lang="zh-CN" altLang="en-US"/>
          </a:p>
        </p:txBody>
      </p:sp>
      <p:sp>
        <p:nvSpPr>
          <p:cNvPr id="184328" name="AutoShape 6"/>
          <p:cNvSpPr>
            <a:spLocks/>
          </p:cNvSpPr>
          <p:nvPr/>
        </p:nvSpPr>
        <p:spPr bwMode="auto">
          <a:xfrm>
            <a:off x="1968501" y="4938713"/>
            <a:ext cx="2197100" cy="609600"/>
          </a:xfrm>
          <a:prstGeom prst="accentCallout1">
            <a:avLst>
              <a:gd name="adj1" fmla="val 18750"/>
              <a:gd name="adj2" fmla="val -4625"/>
              <a:gd name="adj3" fmla="val -474218"/>
              <a:gd name="adj4" fmla="val -4625"/>
            </a:avLst>
          </a:prstGeom>
          <a:solidFill>
            <a:schemeClr val="accent1"/>
          </a:solidFill>
          <a:ln w="9525">
            <a:solidFill>
              <a:schemeClr val="tx1"/>
            </a:solidFill>
            <a:miter lim="800000"/>
            <a:headEnd/>
            <a:tailEnd/>
          </a:ln>
        </p:spPr>
        <p:txBody>
          <a:bodyPr/>
          <a:lstStyle/>
          <a:p>
            <a:pPr algn="ctr" eaLnBrk="0" hangingPunct="0"/>
            <a:r>
              <a:rPr lang="zh-CN" altLang="en-US" b="1">
                <a:solidFill>
                  <a:srgbClr val="FFFF00"/>
                </a:solidFill>
                <a:ea typeface="华文仿宋" pitchFamily="2" charset="-122"/>
              </a:rPr>
              <a:t>文件链接数目</a:t>
            </a:r>
            <a:endParaRPr lang="zh-CN" altLang="en-US"/>
          </a:p>
        </p:txBody>
      </p:sp>
      <p:sp>
        <p:nvSpPr>
          <p:cNvPr id="184329" name="AutoShape 7"/>
          <p:cNvSpPr>
            <a:spLocks/>
          </p:cNvSpPr>
          <p:nvPr/>
        </p:nvSpPr>
        <p:spPr bwMode="auto">
          <a:xfrm>
            <a:off x="3041651" y="3948113"/>
            <a:ext cx="1841500" cy="609600"/>
          </a:xfrm>
          <a:prstGeom prst="accentCallout1">
            <a:avLst>
              <a:gd name="adj1" fmla="val 18750"/>
              <a:gd name="adj2" fmla="val -5519"/>
              <a:gd name="adj3" fmla="val -312500"/>
              <a:gd name="adj4" fmla="val -35856"/>
            </a:avLst>
          </a:prstGeom>
          <a:solidFill>
            <a:schemeClr val="accent1"/>
          </a:solidFill>
          <a:ln w="9525">
            <a:solidFill>
              <a:schemeClr val="tx1"/>
            </a:solidFill>
            <a:miter lim="800000"/>
            <a:headEnd/>
            <a:tailEnd/>
          </a:ln>
        </p:spPr>
        <p:txBody>
          <a:bodyPr/>
          <a:lstStyle/>
          <a:p>
            <a:pPr eaLnBrk="0" hangingPunct="0">
              <a:buClr>
                <a:schemeClr val="accent1"/>
              </a:buClr>
              <a:buSzPct val="76000"/>
              <a:buFont typeface="Wingdings 3" pitchFamily="18" charset="2"/>
              <a:buNone/>
            </a:pPr>
            <a:r>
              <a:rPr lang="zh-CN" altLang="en-US" b="1">
                <a:solidFill>
                  <a:srgbClr val="FFFF00"/>
                </a:solidFill>
                <a:ea typeface="华文仿宋" pitchFamily="2" charset="-122"/>
              </a:rPr>
              <a:t>文件所有者</a:t>
            </a:r>
          </a:p>
          <a:p>
            <a:pPr eaLnBrk="0" hangingPunct="0">
              <a:buClr>
                <a:schemeClr val="accent1"/>
              </a:buClr>
              <a:buSzPct val="76000"/>
              <a:buFont typeface="Wingdings 3" pitchFamily="18" charset="2"/>
              <a:buNone/>
            </a:pPr>
            <a:endParaRPr lang="zh-CN" altLang="en-US" b="1">
              <a:solidFill>
                <a:srgbClr val="FFFF00"/>
              </a:solidFill>
              <a:ea typeface="华文仿宋" pitchFamily="2" charset="-122"/>
            </a:endParaRPr>
          </a:p>
        </p:txBody>
      </p:sp>
      <p:sp>
        <p:nvSpPr>
          <p:cNvPr id="184330" name="AutoShape 8"/>
          <p:cNvSpPr>
            <a:spLocks/>
          </p:cNvSpPr>
          <p:nvPr/>
        </p:nvSpPr>
        <p:spPr bwMode="auto">
          <a:xfrm>
            <a:off x="4470400" y="4953000"/>
            <a:ext cx="1828800" cy="609600"/>
          </a:xfrm>
          <a:prstGeom prst="accentCallout1">
            <a:avLst>
              <a:gd name="adj1" fmla="val 18750"/>
              <a:gd name="adj2" fmla="val -5556"/>
              <a:gd name="adj3" fmla="val -473440"/>
              <a:gd name="adj4" fmla="val -77079"/>
            </a:avLst>
          </a:prstGeom>
          <a:solidFill>
            <a:schemeClr val="accent1"/>
          </a:solidFill>
          <a:ln w="9525">
            <a:solidFill>
              <a:schemeClr val="tx1"/>
            </a:solidFill>
            <a:miter lim="800000"/>
            <a:headEnd/>
            <a:tailEnd/>
          </a:ln>
        </p:spPr>
        <p:txBody>
          <a:bodyPr/>
          <a:lstStyle/>
          <a:p>
            <a:pPr algn="ctr" eaLnBrk="0" hangingPunct="0"/>
            <a:r>
              <a:rPr lang="zh-CN" altLang="en-US" b="1">
                <a:solidFill>
                  <a:srgbClr val="FFFF00"/>
                </a:solidFill>
                <a:ea typeface="华文仿宋" pitchFamily="2" charset="-122"/>
              </a:rPr>
              <a:t>文件所属组</a:t>
            </a:r>
            <a:endParaRPr lang="zh-CN" altLang="en-US"/>
          </a:p>
        </p:txBody>
      </p:sp>
      <p:sp>
        <p:nvSpPr>
          <p:cNvPr id="184331" name="AutoShape 9"/>
          <p:cNvSpPr>
            <a:spLocks/>
          </p:cNvSpPr>
          <p:nvPr/>
        </p:nvSpPr>
        <p:spPr bwMode="auto">
          <a:xfrm>
            <a:off x="5283200" y="3962400"/>
            <a:ext cx="2133600" cy="609600"/>
          </a:xfrm>
          <a:prstGeom prst="accentCallout1">
            <a:avLst>
              <a:gd name="adj1" fmla="val 18750"/>
              <a:gd name="adj2" fmla="val -4764"/>
              <a:gd name="adj3" fmla="val -314065"/>
              <a:gd name="adj4" fmla="val -67852"/>
            </a:avLst>
          </a:prstGeom>
          <a:solidFill>
            <a:schemeClr val="accent1"/>
          </a:solidFill>
          <a:ln w="9525">
            <a:solidFill>
              <a:schemeClr val="tx1"/>
            </a:solidFill>
            <a:miter lim="800000"/>
            <a:headEnd/>
            <a:tailEnd/>
          </a:ln>
        </p:spPr>
        <p:txBody>
          <a:bodyPr/>
          <a:lstStyle/>
          <a:p>
            <a:pPr algn="ctr" eaLnBrk="0" hangingPunct="0"/>
            <a:r>
              <a:rPr lang="zh-CN" altLang="en-US" b="1">
                <a:solidFill>
                  <a:srgbClr val="FFFF00"/>
                </a:solidFill>
                <a:ea typeface="华文仿宋" pitchFamily="2" charset="-122"/>
              </a:rPr>
              <a:t>文件大小，以字符为单位</a:t>
            </a:r>
            <a:endParaRPr lang="zh-CN" altLang="en-US"/>
          </a:p>
        </p:txBody>
      </p:sp>
      <p:sp>
        <p:nvSpPr>
          <p:cNvPr id="184332" name="AutoShape 10"/>
          <p:cNvSpPr>
            <a:spLocks/>
          </p:cNvSpPr>
          <p:nvPr/>
        </p:nvSpPr>
        <p:spPr bwMode="auto">
          <a:xfrm>
            <a:off x="7010400" y="4948238"/>
            <a:ext cx="2133600" cy="609600"/>
          </a:xfrm>
          <a:prstGeom prst="accentCallout1">
            <a:avLst>
              <a:gd name="adj1" fmla="val 18750"/>
              <a:gd name="adj2" fmla="val -4764"/>
              <a:gd name="adj3" fmla="val -477343"/>
              <a:gd name="adj4" fmla="val -54463"/>
            </a:avLst>
          </a:prstGeom>
          <a:solidFill>
            <a:schemeClr val="accent1"/>
          </a:solidFill>
          <a:ln w="9525">
            <a:solidFill>
              <a:schemeClr val="tx1"/>
            </a:solidFill>
            <a:miter lim="800000"/>
            <a:headEnd/>
            <a:tailEnd/>
          </a:ln>
        </p:spPr>
        <p:txBody>
          <a:bodyPr/>
          <a:lstStyle/>
          <a:p>
            <a:pPr algn="ctr" eaLnBrk="0" hangingPunct="0"/>
            <a:r>
              <a:rPr lang="zh-CN" altLang="en-US" b="1">
                <a:solidFill>
                  <a:srgbClr val="FFFF00"/>
                </a:solidFill>
                <a:ea typeface="华文仿宋" pitchFamily="2" charset="-122"/>
              </a:rPr>
              <a:t>上次修改文件或目录的时间</a:t>
            </a:r>
            <a:endParaRPr lang="zh-CN" altLang="en-US"/>
          </a:p>
        </p:txBody>
      </p:sp>
      <p:sp>
        <p:nvSpPr>
          <p:cNvPr id="184333" name="AutoShape 11"/>
          <p:cNvSpPr>
            <a:spLocks/>
          </p:cNvSpPr>
          <p:nvPr/>
        </p:nvSpPr>
        <p:spPr bwMode="auto">
          <a:xfrm>
            <a:off x="8229600" y="3962400"/>
            <a:ext cx="2133600" cy="609600"/>
          </a:xfrm>
          <a:prstGeom prst="accentCallout1">
            <a:avLst>
              <a:gd name="adj1" fmla="val 18750"/>
              <a:gd name="adj2" fmla="val -4764"/>
              <a:gd name="adj3" fmla="val -313278"/>
              <a:gd name="adj4" fmla="val -39282"/>
            </a:avLst>
          </a:prstGeom>
          <a:solidFill>
            <a:schemeClr val="accent1"/>
          </a:solidFill>
          <a:ln w="9525">
            <a:solidFill>
              <a:schemeClr val="tx1"/>
            </a:solidFill>
            <a:miter lim="800000"/>
            <a:headEnd/>
            <a:tailEnd/>
          </a:ln>
        </p:spPr>
        <p:txBody>
          <a:bodyPr/>
          <a:lstStyle/>
          <a:p>
            <a:pPr eaLnBrk="0" hangingPunct="0">
              <a:buClr>
                <a:schemeClr val="accent1"/>
              </a:buClr>
              <a:buSzPct val="76000"/>
              <a:buFont typeface="Wingdings 3" pitchFamily="18" charset="2"/>
              <a:buNone/>
            </a:pPr>
            <a:r>
              <a:rPr lang="zh-CN" altLang="en-US" b="1">
                <a:solidFill>
                  <a:srgbClr val="FFFF00"/>
                </a:solidFill>
                <a:ea typeface="华文仿宋" pitchFamily="2" charset="-122"/>
              </a:rPr>
              <a:t>文件或目录名称</a:t>
            </a:r>
            <a:endParaRPr lang="zh-CN" altLang="en-US"/>
          </a:p>
        </p:txBody>
      </p:sp>
    </p:spTree>
    <p:extLst>
      <p:ext uri="{BB962C8B-B14F-4D97-AF65-F5344CB8AC3E}">
        <p14:creationId xmlns:p14="http://schemas.microsoft.com/office/powerpoint/2010/main" val="3166214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4327"/>
                                        </p:tgtEl>
                                        <p:attrNameLst>
                                          <p:attrName>style.visibility</p:attrName>
                                        </p:attrNameLst>
                                      </p:cBhvr>
                                      <p:to>
                                        <p:strVal val="visible"/>
                                      </p:to>
                                    </p:set>
                                    <p:animEffect filter="slide(fromBottom)">
                                      <p:cBhvr>
                                        <p:cTn id="7" dur="500"/>
                                        <p:tgtEl>
                                          <p:spTgt spid="1843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84328"/>
                                        </p:tgtEl>
                                        <p:attrNameLst>
                                          <p:attrName>style.visibility</p:attrName>
                                        </p:attrNameLst>
                                      </p:cBhvr>
                                      <p:to>
                                        <p:strVal val="visible"/>
                                      </p:to>
                                    </p:set>
                                    <p:animEffect filter="slide(fromBottom)">
                                      <p:cBhvr>
                                        <p:cTn id="12" dur="500"/>
                                        <p:tgtEl>
                                          <p:spTgt spid="1843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84329"/>
                                        </p:tgtEl>
                                        <p:attrNameLst>
                                          <p:attrName>style.visibility</p:attrName>
                                        </p:attrNameLst>
                                      </p:cBhvr>
                                      <p:to>
                                        <p:strVal val="visible"/>
                                      </p:to>
                                    </p:set>
                                    <p:animEffect filter="slide(fromBottom)">
                                      <p:cBhvr>
                                        <p:cTn id="17" dur="500"/>
                                        <p:tgtEl>
                                          <p:spTgt spid="1843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4330"/>
                                        </p:tgtEl>
                                        <p:attrNameLst>
                                          <p:attrName>style.visibility</p:attrName>
                                        </p:attrNameLst>
                                      </p:cBhvr>
                                      <p:to>
                                        <p:strVal val="visible"/>
                                      </p:to>
                                    </p:set>
                                    <p:animEffect filter="slide(fromBottom)">
                                      <p:cBhvr>
                                        <p:cTn id="22" dur="500"/>
                                        <p:tgtEl>
                                          <p:spTgt spid="184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4331"/>
                                        </p:tgtEl>
                                        <p:attrNameLst>
                                          <p:attrName>style.visibility</p:attrName>
                                        </p:attrNameLst>
                                      </p:cBhvr>
                                      <p:to>
                                        <p:strVal val="visible"/>
                                      </p:to>
                                    </p:set>
                                    <p:animEffect filter="slide(fromBottom)">
                                      <p:cBhvr>
                                        <p:cTn id="27" dur="500"/>
                                        <p:tgtEl>
                                          <p:spTgt spid="1843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4332"/>
                                        </p:tgtEl>
                                        <p:attrNameLst>
                                          <p:attrName>style.visibility</p:attrName>
                                        </p:attrNameLst>
                                      </p:cBhvr>
                                      <p:to>
                                        <p:strVal val="visible"/>
                                      </p:to>
                                    </p:set>
                                    <p:animEffect filter="slide(fromBottom)">
                                      <p:cBhvr>
                                        <p:cTn id="32" dur="500"/>
                                        <p:tgtEl>
                                          <p:spTgt spid="18433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84333"/>
                                        </p:tgtEl>
                                        <p:attrNameLst>
                                          <p:attrName>style.visibility</p:attrName>
                                        </p:attrNameLst>
                                      </p:cBhvr>
                                      <p:to>
                                        <p:strVal val="visible"/>
                                      </p:to>
                                    </p:set>
                                    <p:animEffect filter="slide(fromBottom)">
                                      <p:cBhvr>
                                        <p:cTn id="37" dur="500"/>
                                        <p:tgtEl>
                                          <p:spTgt spid="184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bldLvl="0" animBg="1"/>
      <p:bldP spid="184328" grpId="0" bldLvl="0" animBg="1"/>
      <p:bldP spid="184329" grpId="0" bldLvl="0" animBg="1"/>
      <p:bldP spid="184330" grpId="0" bldLvl="0" animBg="1"/>
      <p:bldP spid="184331" grpId="0" bldLvl="0" animBg="1"/>
      <p:bldP spid="184332" grpId="0" bldLvl="0" animBg="1"/>
      <p:bldP spid="184333"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5" name="Rectangle 2"/>
          <p:cNvSpPr>
            <a:spLocks noGrp="1" noChangeArrowheads="1"/>
          </p:cNvSpPr>
          <p:nvPr>
            <p:ph idx="1"/>
          </p:nvPr>
        </p:nvSpPr>
        <p:spPr>
          <a:prstGeom prst="rect">
            <a:avLst/>
          </a:prstGeom>
        </p:spPr>
        <p:txBody>
          <a:bodyPr/>
          <a:lstStyle/>
          <a:p>
            <a:pPr eaLnBrk="1" hangingPunct="1">
              <a:lnSpc>
                <a:spcPct val="90000"/>
              </a:lnSpc>
            </a:pPr>
            <a:r>
              <a:rPr lang="zh-CN" altLang="en-US" sz="2400"/>
              <a:t>第一项是由</a:t>
            </a:r>
            <a:r>
              <a:rPr lang="en-US" altLang="zh-CN" sz="2400"/>
              <a:t>10</a:t>
            </a:r>
            <a:r>
              <a:rPr lang="zh-CN" altLang="en-US" sz="2400"/>
              <a:t>个字符组成的字符串，例如</a:t>
            </a:r>
            <a:r>
              <a:rPr lang="zh-CN" altLang="en-US" sz="2400">
                <a:sym typeface="Arial" pitchFamily="34" charset="0"/>
              </a:rPr>
              <a:t>“</a:t>
            </a:r>
            <a:r>
              <a:rPr lang="en-US" altLang="zh-CN" sz="2400"/>
              <a:t>drwxr-xr-x</a:t>
            </a:r>
            <a:r>
              <a:rPr lang="en-US" altLang="zh-CN" sz="2400">
                <a:sym typeface="Arial" pitchFamily="34" charset="0"/>
              </a:rPr>
              <a:t>”</a:t>
            </a:r>
            <a:r>
              <a:rPr lang="zh-CN" altLang="en-US" sz="2400"/>
              <a:t>，说明了该文件</a:t>
            </a:r>
            <a:r>
              <a:rPr lang="en-US" altLang="zh-CN" sz="2400"/>
              <a:t>/</a:t>
            </a:r>
            <a:r>
              <a:rPr lang="zh-CN" altLang="en-US" sz="2400"/>
              <a:t>目录的文件类型和文件访问权限。</a:t>
            </a:r>
          </a:p>
          <a:p>
            <a:pPr eaLnBrk="1" hangingPunct="1">
              <a:lnSpc>
                <a:spcPct val="90000"/>
              </a:lnSpc>
            </a:pPr>
            <a:r>
              <a:rPr lang="zh-CN" altLang="en-US" sz="2400"/>
              <a:t>第一个字符表示文件类型。</a:t>
            </a:r>
          </a:p>
          <a:p>
            <a:pPr eaLnBrk="1" hangingPunct="1">
              <a:lnSpc>
                <a:spcPct val="90000"/>
              </a:lnSpc>
            </a:pPr>
            <a:r>
              <a:rPr lang="zh-CN" altLang="en-US" sz="2400"/>
              <a:t>从左起第</a:t>
            </a:r>
            <a:r>
              <a:rPr lang="en-US" altLang="zh-CN" sz="2400"/>
              <a:t>2</a:t>
            </a:r>
            <a:r>
              <a:rPr lang="zh-CN" altLang="en-US" sz="2400"/>
              <a:t>个字符到第</a:t>
            </a:r>
            <a:r>
              <a:rPr lang="en-US" altLang="zh-CN" sz="2400"/>
              <a:t>10</a:t>
            </a:r>
            <a:r>
              <a:rPr lang="zh-CN" altLang="en-US" sz="2400"/>
              <a:t>个字符表示文件访问权限。并且以</a:t>
            </a:r>
            <a:r>
              <a:rPr lang="en-US" altLang="zh-CN" sz="2400"/>
              <a:t>3</a:t>
            </a:r>
            <a:r>
              <a:rPr lang="zh-CN" altLang="en-US" sz="2400"/>
              <a:t>个字符为一组，分为</a:t>
            </a:r>
            <a:r>
              <a:rPr lang="en-US" altLang="zh-CN" sz="2400"/>
              <a:t>3</a:t>
            </a:r>
            <a:r>
              <a:rPr lang="zh-CN" altLang="en-US" sz="2400"/>
              <a:t>组。组中的每个位置对应一个指定的权限，其顺序为：读、写、执行。</a:t>
            </a:r>
          </a:p>
          <a:p>
            <a:pPr eaLnBrk="1" hangingPunct="1">
              <a:lnSpc>
                <a:spcPct val="90000"/>
              </a:lnSpc>
            </a:pPr>
            <a:r>
              <a:rPr lang="en-US" altLang="zh-CN" sz="2400"/>
              <a:t>3</a:t>
            </a:r>
            <a:r>
              <a:rPr lang="zh-CN" altLang="en-US" sz="2400"/>
              <a:t>组字符又分别代表文件所有者权限、文件从属组权限以及其他用户权限。</a:t>
            </a:r>
          </a:p>
          <a:p>
            <a:pPr eaLnBrk="1" hangingPunct="1">
              <a:lnSpc>
                <a:spcPct val="90000"/>
              </a:lnSpc>
            </a:pPr>
            <a:r>
              <a:rPr lang="zh-CN" altLang="en-US" sz="2400"/>
              <a:t>下面先分别介绍文件类型和访问权限。</a:t>
            </a:r>
          </a:p>
          <a:p>
            <a:pPr eaLnBrk="1" hangingPunct="1">
              <a:lnSpc>
                <a:spcPct val="90000"/>
              </a:lnSpc>
            </a:pPr>
            <a:endParaRPr lang="zh-CN" altLang="en-US" sz="2400"/>
          </a:p>
        </p:txBody>
      </p:sp>
    </p:spTree>
    <p:extLst>
      <p:ext uri="{BB962C8B-B14F-4D97-AF65-F5344CB8AC3E}">
        <p14:creationId xmlns:p14="http://schemas.microsoft.com/office/powerpoint/2010/main" val="4066009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pPr algn="ctr" eaLnBrk="1" hangingPunct="1"/>
            <a:r>
              <a:rPr lang="zh-CN" altLang="en-US" dirty="0"/>
              <a:t>文件类型</a:t>
            </a:r>
          </a:p>
        </p:txBody>
      </p:sp>
      <p:graphicFrame>
        <p:nvGraphicFramePr>
          <p:cNvPr id="186373" name="表格 186372"/>
          <p:cNvGraphicFramePr/>
          <p:nvPr>
            <p:extLst>
              <p:ext uri="{D42A27DB-BD31-4B8C-83A1-F6EECF244321}">
                <p14:modId xmlns:p14="http://schemas.microsoft.com/office/powerpoint/2010/main" val="2720173676"/>
              </p:ext>
            </p:extLst>
          </p:nvPr>
        </p:nvGraphicFramePr>
        <p:xfrm>
          <a:off x="623392" y="1340768"/>
          <a:ext cx="10972801" cy="4681538"/>
        </p:xfrm>
        <a:graphic>
          <a:graphicData uri="http://schemas.openxmlformats.org/drawingml/2006/table">
            <a:tbl>
              <a:tblPr/>
              <a:tblGrid>
                <a:gridCol w="2139951">
                  <a:extLst>
                    <a:ext uri="{9D8B030D-6E8A-4147-A177-3AD203B41FA5}">
                      <a16:colId xmlns:a16="http://schemas.microsoft.com/office/drawing/2014/main" val="20000"/>
                    </a:ext>
                  </a:extLst>
                </a:gridCol>
                <a:gridCol w="1521883">
                  <a:extLst>
                    <a:ext uri="{9D8B030D-6E8A-4147-A177-3AD203B41FA5}">
                      <a16:colId xmlns:a16="http://schemas.microsoft.com/office/drawing/2014/main" val="20001"/>
                    </a:ext>
                  </a:extLst>
                </a:gridCol>
                <a:gridCol w="7310967">
                  <a:extLst>
                    <a:ext uri="{9D8B030D-6E8A-4147-A177-3AD203B41FA5}">
                      <a16:colId xmlns:a16="http://schemas.microsoft.com/office/drawing/2014/main" val="20002"/>
                    </a:ext>
                  </a:extLst>
                </a:gridCol>
              </a:tblGrid>
              <a:tr h="4508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文件类型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类型符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43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普通文件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指</a:t>
                      </a:r>
                      <a:r>
                        <a:rPr lang="en-US" altLang="x-none" sz="1600" dirty="0">
                          <a:latin typeface="Times New Roman" pitchFamily="18" charset="0"/>
                          <a:sym typeface="Times New Roman" pitchFamily="18" charset="0"/>
                        </a:rPr>
                        <a:t>ASCII</a:t>
                      </a:r>
                      <a:r>
                        <a:rPr lang="zh-CN" altLang="en-US" sz="1600" dirty="0">
                          <a:latin typeface="Times New Roman" pitchFamily="18" charset="0"/>
                          <a:sym typeface="Times New Roman" pitchFamily="18" charset="0"/>
                        </a:rPr>
                        <a:t>文本文件、二进制可执行文件，以及硬件链接</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94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块设备文件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b</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块输入</a:t>
                      </a:r>
                      <a:r>
                        <a:rPr lang="en-US" altLang="x-none" sz="1600" dirty="0">
                          <a:latin typeface="Times New Roman" pitchFamily="18" charset="0"/>
                          <a:sym typeface="Times New Roman" pitchFamily="18" charset="0"/>
                        </a:rPr>
                        <a:t>/</a:t>
                      </a:r>
                      <a:r>
                        <a:rPr lang="zh-CN" altLang="en-US" sz="1600" dirty="0">
                          <a:latin typeface="Times New Roman" pitchFamily="18" charset="0"/>
                          <a:sym typeface="Times New Roman" pitchFamily="18" charset="0"/>
                        </a:rPr>
                        <a:t>输出设备文件</a:t>
                      </a:r>
                      <a:endParaRPr lang="zh-CN" altLang="en-US" sz="2400" b="1" dirty="0">
                        <a:latin typeface="华文中宋" pitchFamily="2" charset="-122"/>
                        <a:sym typeface="华文中宋" pitchFamily="2" charset="-122"/>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91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字符设备文件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c</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原始输入</a:t>
                      </a:r>
                      <a:r>
                        <a:rPr lang="en-US" altLang="x-none" sz="1600" dirty="0">
                          <a:latin typeface="Times New Roman" pitchFamily="18" charset="0"/>
                          <a:sym typeface="Times New Roman" pitchFamily="18" charset="0"/>
                        </a:rPr>
                        <a:t>/</a:t>
                      </a:r>
                      <a:r>
                        <a:rPr lang="zh-CN" altLang="en-US" sz="1600" dirty="0">
                          <a:latin typeface="Times New Roman" pitchFamily="18" charset="0"/>
                          <a:sym typeface="Times New Roman" pitchFamily="18" charset="0"/>
                        </a:rPr>
                        <a:t>输出设备文件</a:t>
                      </a:r>
                      <a:r>
                        <a:rPr lang="en-US" altLang="x-none" sz="1600" dirty="0">
                          <a:latin typeface="Times New Roman" pitchFamily="18" charset="0"/>
                          <a:sym typeface="Times New Roman" pitchFamily="18" charset="0"/>
                        </a:rPr>
                        <a:t>,</a:t>
                      </a:r>
                      <a:r>
                        <a:rPr lang="zh-CN" altLang="en-US" sz="1600" b="1" dirty="0">
                          <a:latin typeface="华文中宋" pitchFamily="2" charset="-122"/>
                          <a:sym typeface="华文中宋" pitchFamily="2" charset="-122"/>
                        </a:rPr>
                        <a:t>每次</a:t>
                      </a:r>
                      <a:r>
                        <a:rPr lang="en-US" altLang="x-none" sz="1600" b="1" dirty="0">
                          <a:latin typeface="华文中宋" pitchFamily="2" charset="-122"/>
                          <a:sym typeface="华文中宋" pitchFamily="2" charset="-122"/>
                        </a:rPr>
                        <a:t>I/O</a:t>
                      </a:r>
                      <a:r>
                        <a:rPr lang="zh-CN" altLang="en-US" sz="1600" b="1" dirty="0">
                          <a:latin typeface="华文中宋" pitchFamily="2" charset="-122"/>
                          <a:sym typeface="华文中宋" pitchFamily="2" charset="-122"/>
                        </a:rPr>
                        <a:t>操作仅传送一个字符</a:t>
                      </a:r>
                      <a:endParaRPr lang="zh-CN" altLang="en-US" sz="24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94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目录文件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d</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包含若干文件或子目录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4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符号链接文件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只保留了文件地址，而不是文件本身</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94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命名管道</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一种进程间通信的机制</a:t>
                      </a:r>
                      <a:r>
                        <a:rPr lang="en-US" altLang="x-none" sz="1600" dirty="0">
                          <a:latin typeface="Times New Roman" pitchFamily="18" charset="0"/>
                          <a:sym typeface="Times New Roman" pitchFamily="18" charset="0"/>
                        </a:rPr>
                        <a:t>,</a:t>
                      </a:r>
                      <a:r>
                        <a:rPr lang="zh-CN" altLang="en-US" sz="1600" b="1" dirty="0">
                          <a:latin typeface="华文中宋" pitchFamily="2" charset="-122"/>
                          <a:sym typeface="华文中宋" pitchFamily="2" charset="-122"/>
                        </a:rPr>
                        <a:t>用于进程间通讯的暂时文件</a:t>
                      </a:r>
                      <a:endParaRPr lang="zh-CN" altLang="en-US" sz="24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94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套接字</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3200" dirty="0">
                          <a:solidFill>
                            <a:srgbClr val="FF0000"/>
                          </a:solidFill>
                          <a:latin typeface="Times New Roman" pitchFamily="18" charset="0"/>
                          <a:sym typeface="Times New Roman" pitchFamily="18" charset="0"/>
                        </a:rPr>
                        <a:t>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用于进程间通信</a:t>
                      </a:r>
                      <a:r>
                        <a:rPr lang="en-US" altLang="x-none" sz="1600" dirty="0">
                          <a:latin typeface="Times New Roman" pitchFamily="18" charset="0"/>
                          <a:sym typeface="Times New Roman" pitchFamily="18" charset="0"/>
                        </a:rPr>
                        <a:t>,</a:t>
                      </a:r>
                      <a:r>
                        <a:rPr lang="zh-CN" altLang="en-US" sz="1600" dirty="0">
                          <a:latin typeface="Times New Roman" pitchFamily="18" charset="0"/>
                          <a:sym typeface="Times New Roman" pitchFamily="18" charset="0"/>
                        </a:rPr>
                        <a:t>两台计算机间通讯的应用程序接口</a:t>
                      </a:r>
                      <a:r>
                        <a:rPr lang="en-US" altLang="x-none" sz="1600" dirty="0">
                          <a:latin typeface="Times New Roman" pitchFamily="18" charset="0"/>
                          <a:sym typeface="Times New Roman" pitchFamily="18" charset="0"/>
                        </a:rPr>
                        <a:t>(API)</a:t>
                      </a:r>
                      <a:endParaRPr lang="zh-CN" altLang="en-US" sz="24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073111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lstStyle/>
          <a:p>
            <a:pPr algn="ctr" eaLnBrk="1" hangingPunct="1"/>
            <a:r>
              <a:rPr lang="zh-CN" altLang="en-US" dirty="0"/>
              <a:t>文件和目录权限</a:t>
            </a:r>
          </a:p>
        </p:txBody>
      </p:sp>
      <p:graphicFrame>
        <p:nvGraphicFramePr>
          <p:cNvPr id="187397" name="表格 187396"/>
          <p:cNvGraphicFramePr/>
          <p:nvPr/>
        </p:nvGraphicFramePr>
        <p:xfrm>
          <a:off x="609600" y="1714501"/>
          <a:ext cx="10972800" cy="2257425"/>
        </p:xfrm>
        <a:graphic>
          <a:graphicData uri="http://schemas.openxmlformats.org/drawingml/2006/table">
            <a:tbl>
              <a:tblPr/>
              <a:tblGrid>
                <a:gridCol w="2015067">
                  <a:extLst>
                    <a:ext uri="{9D8B030D-6E8A-4147-A177-3AD203B41FA5}">
                      <a16:colId xmlns:a16="http://schemas.microsoft.com/office/drawing/2014/main" val="20000"/>
                    </a:ext>
                  </a:extLst>
                </a:gridCol>
                <a:gridCol w="5092700">
                  <a:extLst>
                    <a:ext uri="{9D8B030D-6E8A-4147-A177-3AD203B41FA5}">
                      <a16:colId xmlns:a16="http://schemas.microsoft.com/office/drawing/2014/main" val="20001"/>
                    </a:ext>
                  </a:extLst>
                </a:gridCol>
                <a:gridCol w="3865033">
                  <a:extLst>
                    <a:ext uri="{9D8B030D-6E8A-4147-A177-3AD203B41FA5}">
                      <a16:colId xmlns:a16="http://schemas.microsoft.com/office/drawing/2014/main" val="20002"/>
                    </a:ext>
                  </a:extLst>
                </a:gridCol>
              </a:tblGrid>
              <a:tr h="4730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权限类型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应用于目录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应用于任何其他类型的文件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148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800" b="1" dirty="0">
                          <a:solidFill>
                            <a:srgbClr val="FF0000"/>
                          </a:solidFill>
                          <a:latin typeface="Times New Roman" pitchFamily="18" charset="0"/>
                          <a:sym typeface="Times New Roman" pitchFamily="18" charset="0"/>
                        </a:rPr>
                        <a:t>读（</a:t>
                      </a:r>
                      <a:r>
                        <a:rPr lang="en-US" altLang="x-none" sz="1800" b="1" dirty="0">
                          <a:solidFill>
                            <a:srgbClr val="FF0000"/>
                          </a:solidFill>
                          <a:latin typeface="Times New Roman" pitchFamily="18" charset="0"/>
                          <a:sym typeface="Times New Roman" pitchFamily="18" charset="0"/>
                        </a:rPr>
                        <a:t>r</a:t>
                      </a:r>
                      <a:r>
                        <a:rPr lang="zh-CN" altLang="en-US" sz="1800" b="1" dirty="0">
                          <a:solidFill>
                            <a:srgbClr val="FF0000"/>
                          </a:solidFill>
                          <a:latin typeface="Times New Roman" pitchFamily="18" charset="0"/>
                          <a:sym typeface="Times New Roman" pitchFamily="18" charset="0"/>
                        </a:rPr>
                        <a:t>）</a:t>
                      </a:r>
                      <a:endParaRPr lang="zh-CN" altLang="en-US" b="1" dirty="0">
                        <a:solidFill>
                          <a:srgbClr val="FF0000"/>
                        </a:solidFill>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授予读取目录或子目录内容的权限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授予查看文件的权限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800" b="1" dirty="0">
                          <a:solidFill>
                            <a:srgbClr val="FF0000"/>
                          </a:solidFill>
                          <a:latin typeface="Times New Roman" pitchFamily="18" charset="0"/>
                          <a:sym typeface="Times New Roman" pitchFamily="18" charset="0"/>
                        </a:rPr>
                        <a:t>写（</a:t>
                      </a:r>
                      <a:r>
                        <a:rPr lang="en-US" altLang="x-none" sz="1800" b="1" dirty="0">
                          <a:solidFill>
                            <a:srgbClr val="FF0000"/>
                          </a:solidFill>
                          <a:latin typeface="Times New Roman" pitchFamily="18" charset="0"/>
                          <a:sym typeface="Times New Roman" pitchFamily="18" charset="0"/>
                        </a:rPr>
                        <a:t>w</a:t>
                      </a:r>
                      <a:r>
                        <a:rPr lang="zh-CN" altLang="en-US" sz="1800" b="1" dirty="0">
                          <a:solidFill>
                            <a:srgbClr val="FF0000"/>
                          </a:solidFill>
                          <a:latin typeface="Times New Roman" pitchFamily="18" charset="0"/>
                          <a:sym typeface="Times New Roman" pitchFamily="18" charset="0"/>
                        </a:rPr>
                        <a:t>）</a:t>
                      </a:r>
                      <a:endParaRPr lang="zh-CN" altLang="en-US" b="1" dirty="0">
                        <a:solidFill>
                          <a:srgbClr val="FF0000"/>
                        </a:solidFill>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授予创建、修改或删除文件或子目录的权限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授予写入权限，允许修改文件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30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800" b="1" dirty="0">
                          <a:solidFill>
                            <a:srgbClr val="FF0000"/>
                          </a:solidFill>
                          <a:latin typeface="Times New Roman" pitchFamily="18" charset="0"/>
                          <a:sym typeface="Times New Roman" pitchFamily="18" charset="0"/>
                        </a:rPr>
                        <a:t>执行（</a:t>
                      </a:r>
                      <a:r>
                        <a:rPr lang="en-US" altLang="x-none" sz="1800" b="1" dirty="0">
                          <a:solidFill>
                            <a:srgbClr val="FF0000"/>
                          </a:solidFill>
                          <a:latin typeface="Times New Roman" pitchFamily="18" charset="0"/>
                          <a:sym typeface="Times New Roman" pitchFamily="18" charset="0"/>
                        </a:rPr>
                        <a:t>x</a:t>
                      </a:r>
                      <a:r>
                        <a:rPr lang="zh-CN" altLang="en-US" sz="1800" b="1" dirty="0">
                          <a:solidFill>
                            <a:srgbClr val="FF0000"/>
                          </a:solidFill>
                          <a:latin typeface="Times New Roman" pitchFamily="18" charset="0"/>
                          <a:sym typeface="Times New Roman" pitchFamily="18" charset="0"/>
                        </a:rPr>
                        <a:t>）</a:t>
                      </a:r>
                      <a:endParaRPr lang="zh-CN" altLang="en-US" b="1" dirty="0">
                        <a:solidFill>
                          <a:srgbClr val="FF0000"/>
                        </a:solidFill>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授予进入目录的权限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允许用户运行程序</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7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FF0000"/>
                          </a:solidFill>
                          <a:latin typeface="Times New Roman" pitchFamily="18" charset="0"/>
                          <a:sym typeface="Times New Roman" pitchFamily="18" charset="0"/>
                        </a:rPr>
                        <a:t>-</a:t>
                      </a:r>
                      <a:endParaRPr lang="en-US" altLang="x-none" b="1" dirty="0">
                        <a:solidFill>
                          <a:srgbClr val="FF0000"/>
                        </a:solidFill>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无权限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无权限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552348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7" name="Rectangle 2"/>
          <p:cNvSpPr>
            <a:spLocks noGrp="1" noChangeArrowheads="1"/>
          </p:cNvSpPr>
          <p:nvPr>
            <p:ph idx="1"/>
          </p:nvPr>
        </p:nvSpPr>
        <p:spPr>
          <a:prstGeom prst="rect">
            <a:avLst/>
          </a:prstGeom>
        </p:spPr>
        <p:txBody>
          <a:bodyPr/>
          <a:lstStyle/>
          <a:p>
            <a:pPr eaLnBrk="1" hangingPunct="1"/>
            <a:r>
              <a:rPr lang="zh-CN" altLang="en-US" sz="2000"/>
              <a:t>仍然以第</a:t>
            </a:r>
            <a:r>
              <a:rPr lang="en-US" altLang="zh-CN" sz="2000"/>
              <a:t>1</a:t>
            </a:r>
            <a:r>
              <a:rPr lang="zh-CN" altLang="en-US" sz="2000"/>
              <a:t>条记录为例，解释文件</a:t>
            </a:r>
            <a:r>
              <a:rPr lang="en-US" altLang="zh-CN" sz="2000"/>
              <a:t>/</a:t>
            </a:r>
            <a:r>
              <a:rPr lang="zh-CN" altLang="en-US" sz="2000"/>
              <a:t>目录的文件类型和访问权限。</a:t>
            </a:r>
          </a:p>
          <a:p>
            <a:pPr eaLnBrk="1" hangingPunct="1"/>
            <a:endParaRPr lang="zh-CN" altLang="en-US" sz="2000"/>
          </a:p>
          <a:p>
            <a:pPr eaLnBrk="1" hangingPunct="1"/>
            <a:r>
              <a:rPr lang="zh-CN" altLang="en-US" sz="2000"/>
              <a:t>将文件记录的第一项分组，逐项解释，如图所示。这时可以对该文件的类型、访问权限有直观、清晰的了解。</a:t>
            </a:r>
            <a:endParaRPr lang="zh-CN" altLang="en-US"/>
          </a:p>
        </p:txBody>
      </p:sp>
      <p:sp>
        <p:nvSpPr>
          <p:cNvPr id="185348" name="Rectangle 3"/>
          <p:cNvSpPr>
            <a:spLocks noChangeArrowheads="1"/>
          </p:cNvSpPr>
          <p:nvPr/>
        </p:nvSpPr>
        <p:spPr bwMode="auto">
          <a:xfrm>
            <a:off x="812801" y="1828801"/>
            <a:ext cx="10369551"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drwxr-xr--   2  wdl  wdl  4096  2007-09-17  2:23   Desktop</a:t>
            </a:r>
            <a:endParaRPr lang="zh-CN" altLang="en-US"/>
          </a:p>
        </p:txBody>
      </p:sp>
      <p:sp>
        <p:nvSpPr>
          <p:cNvPr id="185349"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grpSp>
        <p:nvGrpSpPr>
          <p:cNvPr id="185350" name="Group 5"/>
          <p:cNvGrpSpPr>
            <a:grpSpLocks/>
          </p:cNvGrpSpPr>
          <p:nvPr/>
        </p:nvGrpSpPr>
        <p:grpSpPr bwMode="auto">
          <a:xfrm>
            <a:off x="1871134" y="2924176"/>
            <a:ext cx="9793817" cy="3325813"/>
            <a:chOff x="0" y="0"/>
            <a:chExt cx="4627" cy="2095"/>
          </a:xfrm>
        </p:grpSpPr>
        <p:pic>
          <p:nvPicPr>
            <p:cNvPr id="185351"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27"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2" name="Rectangle 7"/>
            <p:cNvSpPr>
              <a:spLocks noChangeArrowheads="1"/>
            </p:cNvSpPr>
            <p:nvPr/>
          </p:nvSpPr>
          <p:spPr bwMode="auto">
            <a:xfrm>
              <a:off x="28" y="30"/>
              <a:ext cx="384" cy="432"/>
            </a:xfrm>
            <a:prstGeom prst="rect">
              <a:avLst/>
            </a:prstGeom>
            <a:solidFill>
              <a:srgbClr val="FF0000">
                <a:alpha val="43137"/>
              </a:srgbClr>
            </a:solidFill>
            <a:ln w="9525">
              <a:solidFill>
                <a:schemeClr val="tx1"/>
              </a:solidFill>
              <a:miter lim="800000"/>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3" name="Rectangle 8"/>
            <p:cNvSpPr>
              <a:spLocks noChangeArrowheads="1"/>
            </p:cNvSpPr>
            <p:nvPr/>
          </p:nvSpPr>
          <p:spPr bwMode="auto">
            <a:xfrm>
              <a:off x="412" y="30"/>
              <a:ext cx="528" cy="432"/>
            </a:xfrm>
            <a:prstGeom prst="rect">
              <a:avLst/>
            </a:prstGeom>
            <a:solidFill>
              <a:srgbClr val="008000">
                <a:alpha val="43137"/>
              </a:srgbClr>
            </a:solidFill>
            <a:ln w="9525">
              <a:solidFill>
                <a:schemeClr val="tx1"/>
              </a:solidFill>
              <a:miter lim="800000"/>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4" name="Rectangle 9"/>
            <p:cNvSpPr>
              <a:spLocks noChangeArrowheads="1"/>
            </p:cNvSpPr>
            <p:nvPr/>
          </p:nvSpPr>
          <p:spPr bwMode="auto">
            <a:xfrm>
              <a:off x="940" y="30"/>
              <a:ext cx="480" cy="432"/>
            </a:xfrm>
            <a:prstGeom prst="rect">
              <a:avLst/>
            </a:prstGeom>
            <a:solidFill>
              <a:srgbClr val="0000FF">
                <a:alpha val="43137"/>
              </a:srgbClr>
            </a:solidFill>
            <a:ln w="9525">
              <a:solidFill>
                <a:schemeClr val="tx1"/>
              </a:solidFill>
              <a:miter lim="800000"/>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5" name="Rectangle 10"/>
            <p:cNvSpPr>
              <a:spLocks noChangeArrowheads="1"/>
            </p:cNvSpPr>
            <p:nvPr/>
          </p:nvSpPr>
          <p:spPr bwMode="auto">
            <a:xfrm>
              <a:off x="1420" y="30"/>
              <a:ext cx="528" cy="432"/>
            </a:xfrm>
            <a:prstGeom prst="rect">
              <a:avLst/>
            </a:prstGeom>
            <a:solidFill>
              <a:srgbClr val="FFFF00">
                <a:alpha val="43137"/>
              </a:srgbClr>
            </a:solidFill>
            <a:ln w="9525">
              <a:solidFill>
                <a:schemeClr val="tx1"/>
              </a:solidFill>
              <a:miter lim="800000"/>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6" name="AutoShape 11"/>
            <p:cNvSpPr>
              <a:spLocks noChangeArrowheads="1"/>
            </p:cNvSpPr>
            <p:nvPr/>
          </p:nvSpPr>
          <p:spPr bwMode="auto">
            <a:xfrm>
              <a:off x="2236" y="678"/>
              <a:ext cx="2358" cy="288"/>
            </a:xfrm>
            <a:prstGeom prst="roundRect">
              <a:avLst>
                <a:gd name="adj" fmla="val 22565"/>
              </a:avLst>
            </a:prstGeom>
            <a:solidFill>
              <a:srgbClr val="FFFF00">
                <a:alpha val="38039"/>
              </a:srgbClr>
            </a:solidFill>
            <a:ln w="9525">
              <a:solidFill>
                <a:schemeClr val="tx1"/>
              </a:solidFill>
              <a:round/>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7" name="AutoShape 12"/>
            <p:cNvSpPr>
              <a:spLocks noChangeArrowheads="1"/>
            </p:cNvSpPr>
            <p:nvPr/>
          </p:nvSpPr>
          <p:spPr bwMode="auto">
            <a:xfrm>
              <a:off x="2244" y="1038"/>
              <a:ext cx="2358" cy="288"/>
            </a:xfrm>
            <a:prstGeom prst="roundRect">
              <a:avLst>
                <a:gd name="adj" fmla="val 22565"/>
              </a:avLst>
            </a:prstGeom>
            <a:solidFill>
              <a:srgbClr val="0000FF">
                <a:alpha val="38039"/>
              </a:srgbClr>
            </a:solidFill>
            <a:ln w="9525">
              <a:solidFill>
                <a:schemeClr val="tx1"/>
              </a:solidFill>
              <a:round/>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8" name="AutoShape 13"/>
            <p:cNvSpPr>
              <a:spLocks noChangeArrowheads="1"/>
            </p:cNvSpPr>
            <p:nvPr/>
          </p:nvSpPr>
          <p:spPr bwMode="auto">
            <a:xfrm>
              <a:off x="2244" y="1422"/>
              <a:ext cx="2358" cy="288"/>
            </a:xfrm>
            <a:prstGeom prst="roundRect">
              <a:avLst>
                <a:gd name="adj" fmla="val 22565"/>
              </a:avLst>
            </a:prstGeom>
            <a:solidFill>
              <a:srgbClr val="008000">
                <a:alpha val="38039"/>
              </a:srgbClr>
            </a:solidFill>
            <a:ln w="9525">
              <a:solidFill>
                <a:schemeClr val="tx1"/>
              </a:solidFill>
              <a:round/>
              <a:headEnd/>
              <a:tailEnd/>
            </a:ln>
          </p:spPr>
          <p:txBody>
            <a:bodyPr wrap="none" anchor="ctr"/>
            <a:lstStyle/>
            <a:p>
              <a:pPr eaLnBrk="0" hangingPunct="0"/>
              <a:endParaRPr lang="zh-CN" altLang="en-US">
                <a:solidFill>
                  <a:srgbClr val="000000"/>
                </a:solidFill>
                <a:sym typeface="Times New Roman" pitchFamily="18" charset="0"/>
              </a:endParaRPr>
            </a:p>
          </p:txBody>
        </p:sp>
        <p:sp>
          <p:nvSpPr>
            <p:cNvPr id="185359" name="AutoShape 14"/>
            <p:cNvSpPr>
              <a:spLocks noChangeArrowheads="1"/>
            </p:cNvSpPr>
            <p:nvPr/>
          </p:nvSpPr>
          <p:spPr bwMode="auto">
            <a:xfrm>
              <a:off x="2244" y="1782"/>
              <a:ext cx="2358" cy="288"/>
            </a:xfrm>
            <a:prstGeom prst="roundRect">
              <a:avLst>
                <a:gd name="adj" fmla="val 22565"/>
              </a:avLst>
            </a:prstGeom>
            <a:solidFill>
              <a:srgbClr val="FF0000">
                <a:alpha val="38039"/>
              </a:srgbClr>
            </a:solidFill>
            <a:ln w="9525">
              <a:solidFill>
                <a:schemeClr val="tx1"/>
              </a:solidFill>
              <a:round/>
              <a:headEnd/>
              <a:tailEnd/>
            </a:ln>
          </p:spPr>
          <p:txBody>
            <a:bodyPr wrap="none" anchor="ctr"/>
            <a:lstStyle/>
            <a:p>
              <a:pPr eaLnBrk="0" hangingPunct="0"/>
              <a:endParaRPr lang="zh-CN" altLang="en-US">
                <a:solidFill>
                  <a:srgbClr val="000000"/>
                </a:solidFill>
                <a:sym typeface="Times New Roman" pitchFamily="18" charset="0"/>
              </a:endParaRPr>
            </a:p>
          </p:txBody>
        </p:sp>
      </p:grpSp>
    </p:spTree>
    <p:extLst>
      <p:ext uri="{BB962C8B-B14F-4D97-AF65-F5344CB8AC3E}">
        <p14:creationId xmlns:p14="http://schemas.microsoft.com/office/powerpoint/2010/main" val="27134813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2" name="Rectangle 3"/>
          <p:cNvSpPr>
            <a:spLocks noGrp="1" noChangeArrowheads="1"/>
          </p:cNvSpPr>
          <p:nvPr>
            <p:ph idx="1"/>
          </p:nvPr>
        </p:nvSpPr>
        <p:spPr>
          <a:prstGeom prst="rect">
            <a:avLst/>
          </a:prstGeom>
        </p:spPr>
        <p:txBody>
          <a:bodyPr/>
          <a:lstStyle/>
          <a:p>
            <a:pPr eaLnBrk="1" hangingPunct="1"/>
            <a:r>
              <a:rPr lang="en-US" altLang="zh-CN"/>
              <a:t>ls</a:t>
            </a:r>
            <a:r>
              <a:rPr lang="zh-CN" altLang="en-US"/>
              <a:t>命令的选项还有很多，在掌握</a:t>
            </a:r>
            <a:r>
              <a:rPr lang="en-US" altLang="zh-CN"/>
              <a:t>ls</a:t>
            </a:r>
            <a:r>
              <a:rPr lang="zh-CN" altLang="en-US"/>
              <a:t>命令的基本使用方法后，逐渐挖掘需要的功能。比如，</a:t>
            </a:r>
            <a:r>
              <a:rPr lang="zh-CN" altLang="en-US">
                <a:sym typeface="Arial" pitchFamily="34" charset="0"/>
              </a:rPr>
              <a:t>“</a:t>
            </a:r>
            <a:r>
              <a:rPr lang="en-US" altLang="zh-CN"/>
              <a:t>ls  </a:t>
            </a:r>
            <a:r>
              <a:rPr lang="en-US" altLang="zh-CN">
                <a:sym typeface="Arial" pitchFamily="34" charset="0"/>
              </a:rPr>
              <a:t>–</a:t>
            </a:r>
            <a:r>
              <a:rPr lang="en-US" altLang="zh-CN"/>
              <a:t>l</a:t>
            </a:r>
            <a:r>
              <a:rPr lang="en-US" altLang="zh-CN">
                <a:sym typeface="Arial" pitchFamily="34" charset="0"/>
              </a:rPr>
              <a:t>”</a:t>
            </a:r>
            <a:r>
              <a:rPr lang="zh-CN" altLang="en-US"/>
              <a:t>以字节为计量单位显示文件大小，读起来不够直观，使用</a:t>
            </a:r>
            <a:r>
              <a:rPr lang="zh-CN" altLang="en-US">
                <a:sym typeface="Arial" pitchFamily="34" charset="0"/>
              </a:rPr>
              <a:t>“</a:t>
            </a:r>
            <a:r>
              <a:rPr lang="en-US" altLang="zh-CN">
                <a:sym typeface="Arial" pitchFamily="34" charset="0"/>
              </a:rPr>
              <a:t>–</a:t>
            </a:r>
            <a:r>
              <a:rPr lang="en-US" altLang="zh-CN"/>
              <a:t>h</a:t>
            </a:r>
            <a:r>
              <a:rPr lang="en-US" altLang="zh-CN">
                <a:sym typeface="Arial" pitchFamily="34" charset="0"/>
              </a:rPr>
              <a:t>”</a:t>
            </a:r>
            <a:r>
              <a:rPr lang="zh-CN" altLang="en-US"/>
              <a:t>选项，可以按照</a:t>
            </a:r>
            <a:r>
              <a:rPr lang="en-US" altLang="zh-CN"/>
              <a:t>k</a:t>
            </a:r>
            <a:r>
              <a:rPr lang="zh-CN" altLang="en-US"/>
              <a:t>、</a:t>
            </a:r>
            <a:r>
              <a:rPr lang="en-US" altLang="zh-CN"/>
              <a:t>M</a:t>
            </a:r>
            <a:r>
              <a:rPr lang="zh-CN" altLang="en-US"/>
              <a:t>等为计量单位显示。</a:t>
            </a:r>
          </a:p>
          <a:p>
            <a:pPr eaLnBrk="1" hangingPunct="1"/>
            <a:r>
              <a:rPr lang="zh-CN" altLang="en-US"/>
              <a:t>比较</a:t>
            </a:r>
          </a:p>
          <a:p>
            <a:pPr lvl="1" eaLnBrk="1" hangingPunct="1"/>
            <a:r>
              <a:rPr lang="en-US" altLang="zh-CN" b="1"/>
              <a:t>ls  -l</a:t>
            </a:r>
            <a:r>
              <a:rPr lang="en-US" altLang="zh-CN"/>
              <a:t> </a:t>
            </a:r>
            <a:endParaRPr lang="zh-CN" altLang="en-US"/>
          </a:p>
          <a:p>
            <a:pPr lvl="1" eaLnBrk="1" hangingPunct="1"/>
            <a:r>
              <a:rPr lang="en-US" altLang="zh-CN" b="1"/>
              <a:t>ls  -hl</a:t>
            </a:r>
            <a:r>
              <a:rPr lang="en-US" altLang="zh-CN"/>
              <a:t> </a:t>
            </a:r>
            <a:endParaRPr lang="zh-CN" altLang="en-US"/>
          </a:p>
          <a:p>
            <a:pPr eaLnBrk="1" hangingPunct="1"/>
            <a:endParaRPr lang="zh-CN" altLang="en-US"/>
          </a:p>
        </p:txBody>
      </p:sp>
    </p:spTree>
    <p:extLst>
      <p:ext uri="{BB962C8B-B14F-4D97-AF65-F5344CB8AC3E}">
        <p14:creationId xmlns:p14="http://schemas.microsoft.com/office/powerpoint/2010/main" val="15253456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5" name="Rectangle 2"/>
          <p:cNvSpPr>
            <a:spLocks noGrp="1" noChangeArrowheads="1"/>
          </p:cNvSpPr>
          <p:nvPr>
            <p:ph idx="1"/>
          </p:nvPr>
        </p:nvSpPr>
        <p:spPr>
          <a:prstGeom prst="rect">
            <a:avLst/>
          </a:prstGeom>
        </p:spPr>
        <p:txBody>
          <a:bodyPr/>
          <a:lstStyle/>
          <a:p>
            <a:pPr eaLnBrk="1" hangingPunct="1">
              <a:lnSpc>
                <a:spcPct val="80000"/>
              </a:lnSpc>
            </a:pPr>
            <a:r>
              <a:rPr lang="en-US" altLang="zh-CN" sz="3200" b="1">
                <a:solidFill>
                  <a:srgbClr val="3333FF"/>
                </a:solidFill>
                <a:latin typeface="Arial Black" pitchFamily="34" charset="0"/>
                <a:sym typeface="Arial Black" pitchFamily="34" charset="0"/>
              </a:rPr>
              <a:t>cd</a:t>
            </a:r>
            <a:endParaRPr lang="zh-CN" altLang="en-US" sz="3200" b="1">
              <a:solidFill>
                <a:srgbClr val="3333FF"/>
              </a:solidFill>
              <a:latin typeface="Arial Black" pitchFamily="34" charset="0"/>
              <a:sym typeface="Arial Black" pitchFamily="34" charset="0"/>
            </a:endParaRPr>
          </a:p>
          <a:p>
            <a:pPr eaLnBrk="1" hangingPunct="1">
              <a:lnSpc>
                <a:spcPct val="80000"/>
              </a:lnSpc>
            </a:pPr>
            <a:r>
              <a:rPr lang="en-US" altLang="zh-CN" sz="2400"/>
              <a:t>cd</a:t>
            </a:r>
            <a:r>
              <a:rPr lang="zh-CN" altLang="en-US" sz="2400"/>
              <a:t>命令用于改变工作目录。用户使用</a:t>
            </a:r>
            <a:r>
              <a:rPr lang="en-US" altLang="zh-CN" sz="2400"/>
              <a:t>cd</a:t>
            </a:r>
            <a:r>
              <a:rPr lang="zh-CN" altLang="en-US" sz="2400"/>
              <a:t>命令可以自由进入授权的任何目录中，是用户浏览文件系统的基本工具。</a:t>
            </a:r>
            <a:r>
              <a:rPr lang="en-US" altLang="zh-CN" sz="2400"/>
              <a:t>cd</a:t>
            </a:r>
            <a:r>
              <a:rPr lang="zh-CN" altLang="en-US" sz="2400"/>
              <a:t>命令一般语法格式为：</a:t>
            </a:r>
          </a:p>
          <a:p>
            <a:pPr eaLnBrk="1" hangingPunct="1">
              <a:lnSpc>
                <a:spcPct val="80000"/>
              </a:lnSpc>
            </a:pPr>
            <a:endParaRPr lang="zh-CN" altLang="en-US" sz="2400"/>
          </a:p>
          <a:p>
            <a:pPr eaLnBrk="1" hangingPunct="1">
              <a:lnSpc>
                <a:spcPct val="80000"/>
              </a:lnSpc>
            </a:pPr>
            <a:r>
              <a:rPr lang="zh-CN" altLang="en-US" sz="2400"/>
              <a:t>其中，</a:t>
            </a:r>
            <a:r>
              <a:rPr lang="en-US" altLang="zh-CN" sz="2400"/>
              <a:t>directory</a:t>
            </a:r>
            <a:r>
              <a:rPr lang="zh-CN" altLang="en-US" sz="2400"/>
              <a:t>表示目标路径名。如果单独使用</a:t>
            </a:r>
            <a:r>
              <a:rPr lang="en-US" altLang="zh-CN" sz="2400"/>
              <a:t>cd</a:t>
            </a:r>
            <a:r>
              <a:rPr lang="zh-CN" altLang="en-US" sz="2400"/>
              <a:t>命令，用户将返回到自己的主目录中。如果</a:t>
            </a:r>
            <a:r>
              <a:rPr lang="en-US" altLang="zh-CN" sz="2400"/>
              <a:t>cd</a:t>
            </a:r>
            <a:endParaRPr lang="zh-CN" altLang="en-US" sz="2400"/>
          </a:p>
          <a:p>
            <a:pPr eaLnBrk="1" hangingPunct="1">
              <a:lnSpc>
                <a:spcPct val="80000"/>
              </a:lnSpc>
            </a:pPr>
            <a:r>
              <a:rPr lang="zh-CN" altLang="en-US" sz="2400"/>
              <a:t>命令的目标路径不正确，系统会提示</a:t>
            </a:r>
            <a:r>
              <a:rPr lang="zh-CN" altLang="en-US" sz="2400">
                <a:sym typeface="Arial" pitchFamily="34" charset="0"/>
              </a:rPr>
              <a:t>“</a:t>
            </a:r>
            <a:r>
              <a:rPr lang="zh-CN" altLang="en-US" sz="2400"/>
              <a:t>没有这个文件或目录</a:t>
            </a:r>
            <a:r>
              <a:rPr lang="zh-CN" altLang="en-US" sz="2400">
                <a:sym typeface="Arial" pitchFamily="34" charset="0"/>
              </a:rPr>
              <a:t>”</a:t>
            </a:r>
            <a:r>
              <a:rPr lang="zh-CN" altLang="en-US" sz="2400"/>
              <a:t>，否则就从当前位置跳转到目标位置。目标路径名可以是绝对路径，也可以是相对路径。使用绝对路径，无论用户当前处在什么位置，只要是授权用户，就可以转移到指定目录中；使用相对路径时，</a:t>
            </a:r>
            <a:r>
              <a:rPr lang="en-US" altLang="zh-CN" sz="2400"/>
              <a:t>cd</a:t>
            </a:r>
            <a:r>
              <a:rPr lang="zh-CN" altLang="en-US" sz="2400"/>
              <a:t>命令以当前位置为起点，跳转到指定目录中。因此，这就需要用户事先明确自己所处的位置。</a:t>
            </a:r>
            <a:endParaRPr lang="zh-CN" altLang="en-US"/>
          </a:p>
        </p:txBody>
      </p:sp>
      <p:sp>
        <p:nvSpPr>
          <p:cNvPr id="187396" name="Rectangle 3"/>
          <p:cNvSpPr>
            <a:spLocks noChangeArrowheads="1"/>
          </p:cNvSpPr>
          <p:nvPr/>
        </p:nvSpPr>
        <p:spPr bwMode="auto">
          <a:xfrm>
            <a:off x="1219200" y="2741892"/>
            <a:ext cx="1697901"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cd  [ directory ]</a:t>
            </a:r>
            <a:endParaRPr lang="zh-CN" altLang="en-US"/>
          </a:p>
        </p:txBody>
      </p:sp>
    </p:spTree>
    <p:extLst>
      <p:ext uri="{BB962C8B-B14F-4D97-AF65-F5344CB8AC3E}">
        <p14:creationId xmlns:p14="http://schemas.microsoft.com/office/powerpoint/2010/main" val="2081736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9" name="Rectangle 2"/>
          <p:cNvSpPr>
            <a:spLocks noGrp="1" noChangeArrowheads="1"/>
          </p:cNvSpPr>
          <p:nvPr>
            <p:ph idx="1"/>
          </p:nvPr>
        </p:nvSpPr>
        <p:spPr>
          <a:prstGeom prst="rect">
            <a:avLst/>
          </a:prstGeom>
        </p:spPr>
        <p:txBody>
          <a:bodyPr/>
          <a:lstStyle/>
          <a:p>
            <a:pPr eaLnBrk="1" hangingPunct="1">
              <a:lnSpc>
                <a:spcPct val="90000"/>
              </a:lnSpc>
            </a:pPr>
            <a:r>
              <a:rPr lang="zh-CN" altLang="en-US" sz="2000" dirty="0"/>
              <a:t>假设有如下的目录结构：</a:t>
            </a:r>
            <a:endParaRPr lang="en-US" altLang="zh-CN"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r>
              <a:rPr lang="zh-CN" altLang="en-US" sz="2000" dirty="0"/>
              <a:t>若用户正处在</a:t>
            </a:r>
            <a:r>
              <a:rPr lang="en-US" altLang="zh-CN" sz="2000" dirty="0"/>
              <a:t>dir2</a:t>
            </a:r>
            <a:r>
              <a:rPr lang="zh-CN" altLang="en-US" sz="2000" dirty="0"/>
              <a:t>目录中，并希望进入</a:t>
            </a:r>
            <a:r>
              <a:rPr lang="en-US" altLang="zh-CN" sz="2000" dirty="0"/>
              <a:t>dir3</a:t>
            </a:r>
            <a:r>
              <a:rPr lang="zh-CN" altLang="en-US" sz="2000" dirty="0"/>
              <a:t>中，使用以下命令，此时路径为相对路径。</a:t>
            </a:r>
          </a:p>
          <a:p>
            <a:pPr eaLnBrk="1" hangingPunct="1">
              <a:lnSpc>
                <a:spcPct val="90000"/>
              </a:lnSpc>
            </a:pPr>
            <a:r>
              <a:rPr lang="en-US" altLang="zh-CN" sz="2000" dirty="0"/>
              <a:t>$cd  dir3</a:t>
            </a:r>
            <a:endParaRPr lang="zh-CN" altLang="en-US" sz="2000" dirty="0"/>
          </a:p>
          <a:p>
            <a:pPr eaLnBrk="1" hangingPunct="1">
              <a:lnSpc>
                <a:spcPct val="90000"/>
              </a:lnSpc>
            </a:pPr>
            <a:r>
              <a:rPr lang="zh-CN" altLang="en-US" sz="2000" dirty="0"/>
              <a:t>若用户正处在</a:t>
            </a:r>
            <a:r>
              <a:rPr lang="en-US" altLang="zh-CN" sz="2000" dirty="0"/>
              <a:t>dir2</a:t>
            </a:r>
            <a:r>
              <a:rPr lang="zh-CN" altLang="en-US" sz="2000" dirty="0"/>
              <a:t>目录中，并希望回退到</a:t>
            </a:r>
            <a:r>
              <a:rPr lang="en-US" altLang="zh-CN" sz="2000" dirty="0"/>
              <a:t>dir1</a:t>
            </a:r>
            <a:r>
              <a:rPr lang="zh-CN" altLang="en-US" sz="2000" dirty="0"/>
              <a:t>中，使用以下命令，此时路径为绝对路径。</a:t>
            </a:r>
          </a:p>
          <a:p>
            <a:pPr eaLnBrk="1" hangingPunct="1">
              <a:lnSpc>
                <a:spcPct val="90000"/>
              </a:lnSpc>
            </a:pPr>
            <a:r>
              <a:rPr lang="en-US" altLang="zh-CN" sz="2000" dirty="0"/>
              <a:t>$cd  /dir1</a:t>
            </a:r>
            <a:endParaRPr lang="zh-CN" altLang="en-US" sz="2000" dirty="0"/>
          </a:p>
          <a:p>
            <a:pPr eaLnBrk="1" hangingPunct="1">
              <a:lnSpc>
                <a:spcPct val="90000"/>
              </a:lnSpc>
            </a:pPr>
            <a:r>
              <a:rPr lang="zh-CN" altLang="en-US" sz="2000" dirty="0"/>
              <a:t>如果执行</a:t>
            </a:r>
            <a:r>
              <a:rPr lang="zh-CN" altLang="en-US" sz="2000" dirty="0">
                <a:sym typeface="Arial" pitchFamily="34" charset="0"/>
              </a:rPr>
              <a:t>“</a:t>
            </a:r>
            <a:r>
              <a:rPr lang="en-US" altLang="zh-CN" sz="2000" dirty="0"/>
              <a:t>cd  dir1</a:t>
            </a:r>
            <a:r>
              <a:rPr lang="en-US" altLang="zh-CN" sz="2000" dirty="0">
                <a:sym typeface="Arial" pitchFamily="34" charset="0"/>
              </a:rPr>
              <a:t>”</a:t>
            </a:r>
            <a:r>
              <a:rPr lang="zh-CN" altLang="en-US" sz="2000" dirty="0"/>
              <a:t>命令，系统就会在</a:t>
            </a:r>
            <a:r>
              <a:rPr lang="en-US" altLang="zh-CN" sz="2000" dirty="0"/>
              <a:t>dir2</a:t>
            </a:r>
            <a:r>
              <a:rPr lang="zh-CN" altLang="en-US" sz="2000" dirty="0"/>
              <a:t>下寻找</a:t>
            </a:r>
            <a:r>
              <a:rPr lang="en-US" altLang="zh-CN" sz="2000" dirty="0"/>
              <a:t>dir1</a:t>
            </a:r>
            <a:r>
              <a:rPr lang="zh-CN" altLang="en-US" sz="2000" dirty="0"/>
              <a:t>子目录，必然会导致访问失败。若用户仍处在</a:t>
            </a:r>
            <a:r>
              <a:rPr lang="en-US" altLang="zh-CN" sz="2000" dirty="0"/>
              <a:t>dir2</a:t>
            </a:r>
            <a:r>
              <a:rPr lang="zh-CN" altLang="en-US" sz="2000" dirty="0"/>
              <a:t>目录中，回退到</a:t>
            </a:r>
            <a:r>
              <a:rPr lang="en-US" altLang="zh-CN" sz="2000" dirty="0"/>
              <a:t>dir2</a:t>
            </a:r>
            <a:r>
              <a:rPr lang="zh-CN" altLang="en-US" sz="2000" dirty="0"/>
              <a:t>的上一层目录</a:t>
            </a:r>
            <a:r>
              <a:rPr lang="en-US" altLang="zh-CN" sz="2000" dirty="0"/>
              <a:t>dir1</a:t>
            </a:r>
            <a:r>
              <a:rPr lang="zh-CN" altLang="en-US" sz="2000" dirty="0"/>
              <a:t>，还可以执行以下命令。</a:t>
            </a:r>
          </a:p>
          <a:p>
            <a:pPr eaLnBrk="1" hangingPunct="1">
              <a:lnSpc>
                <a:spcPct val="90000"/>
              </a:lnSpc>
            </a:pPr>
            <a:r>
              <a:rPr lang="en-US" altLang="zh-CN" sz="2000" dirty="0"/>
              <a:t>$cd  </a:t>
            </a:r>
            <a:r>
              <a:rPr lang="en-US" altLang="zh-CN" sz="2000" b="1" dirty="0"/>
              <a:t>..</a:t>
            </a:r>
            <a:endParaRPr lang="en-US" altLang="zh-CN" sz="2000" dirty="0"/>
          </a:p>
          <a:p>
            <a:pPr eaLnBrk="1" hangingPunct="1">
              <a:lnSpc>
                <a:spcPct val="90000"/>
              </a:lnSpc>
            </a:pPr>
            <a:endParaRPr lang="zh-CN" altLang="en-US" sz="2000" dirty="0"/>
          </a:p>
        </p:txBody>
      </p:sp>
      <p:sp>
        <p:nvSpPr>
          <p:cNvPr id="188420" name="Rectangle 3"/>
          <p:cNvSpPr>
            <a:spLocks noChangeArrowheads="1"/>
          </p:cNvSpPr>
          <p:nvPr/>
        </p:nvSpPr>
        <p:spPr bwMode="auto">
          <a:xfrm>
            <a:off x="812800" y="1600201"/>
            <a:ext cx="9025467" cy="11906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/dir1/dir2/dir3</a:t>
            </a:r>
            <a:endParaRPr lang="zh-CN" altLang="en-US"/>
          </a:p>
        </p:txBody>
      </p:sp>
    </p:spTree>
    <p:extLst>
      <p:ext uri="{BB962C8B-B14F-4D97-AF65-F5344CB8AC3E}">
        <p14:creationId xmlns:p14="http://schemas.microsoft.com/office/powerpoint/2010/main" val="2849014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755015" y="467360"/>
            <a:ext cx="10681335" cy="416560"/>
          </a:xfrm>
        </p:spPr>
        <p:txBody>
          <a:bodyPr/>
          <a:lstStyle/>
          <a:p>
            <a:pPr algn="ctr" eaLnBrk="1" hangingPunct="1"/>
            <a:r>
              <a:rPr lang="en-US" altLang="zh-CN" dirty="0"/>
              <a:t>Linux</a:t>
            </a:r>
            <a:r>
              <a:rPr lang="zh-CN" altLang="en-US" dirty="0"/>
              <a:t>内核版本</a:t>
            </a:r>
          </a:p>
        </p:txBody>
      </p:sp>
      <p:pic>
        <p:nvPicPr>
          <p:cNvPr id="30725" name="图片 1" descr="QQ截图201601301609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447801"/>
            <a:ext cx="111125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05520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1"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dirty="0">
                <a:solidFill>
                  <a:schemeClr val="tx2"/>
                </a:solidFill>
                <a:sym typeface="Arial" pitchFamily="34" charset="0"/>
                <a:hlinkClick r:id="rId2"/>
              </a:rPr>
              <a:t>www.embedu.org</a:t>
            </a:r>
            <a:r>
              <a:rPr lang="zh-CN" altLang="en-US" sz="1400" dirty="0">
                <a:solidFill>
                  <a:schemeClr val="tx2"/>
                </a:solidFill>
                <a:sym typeface="Arial" pitchFamily="34" charset="0"/>
              </a:rPr>
              <a:t>、</a:t>
            </a:r>
            <a:endParaRPr lang="zh-CN" altLang="en-US" dirty="0">
              <a:sym typeface="Arial" pitchFamily="34" charset="0"/>
            </a:endParaRPr>
          </a:p>
        </p:txBody>
      </p:sp>
      <p:sp>
        <p:nvSpPr>
          <p:cNvPr id="189442"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C7119E5-509E-4F37-8AB4-8EA6535FE75E}" type="slidenum">
              <a:rPr lang="zh-CN" altLang="en-US" sz="1400" smtClean="0">
                <a:solidFill>
                  <a:schemeClr val="tx2"/>
                </a:solidFill>
                <a:sym typeface="Arial" pitchFamily="34" charset="0"/>
              </a:rPr>
              <a:pPr eaLnBrk="0" hangingPunct="0"/>
              <a:t>170</a:t>
            </a:fld>
            <a:r>
              <a:rPr lang="zh-CN" altLang="en-US" sz="1400" dirty="0">
                <a:solidFill>
                  <a:schemeClr val="tx2"/>
                </a:solidFill>
                <a:sym typeface="Arial" pitchFamily="34" charset="0"/>
              </a:rPr>
              <a:t>、</a:t>
            </a:r>
            <a:endParaRPr lang="en-US" altLang="zh-CN" sz="1400" dirty="0">
              <a:solidFill>
                <a:schemeClr val="tx2"/>
              </a:solidFill>
              <a:sym typeface="Arial" pitchFamily="34" charset="0"/>
            </a:endParaRPr>
          </a:p>
        </p:txBody>
      </p:sp>
      <p:graphicFrame>
        <p:nvGraphicFramePr>
          <p:cNvPr id="192516" name="表格 192515"/>
          <p:cNvGraphicFramePr/>
          <p:nvPr>
            <p:extLst>
              <p:ext uri="{D42A27DB-BD31-4B8C-83A1-F6EECF244321}">
                <p14:modId xmlns:p14="http://schemas.microsoft.com/office/powerpoint/2010/main" val="3439378835"/>
              </p:ext>
            </p:extLst>
          </p:nvPr>
        </p:nvGraphicFramePr>
        <p:xfrm>
          <a:off x="551384" y="2132856"/>
          <a:ext cx="10972800" cy="4116388"/>
        </p:xfrm>
        <a:graphic>
          <a:graphicData uri="http://schemas.openxmlformats.org/drawingml/2006/table">
            <a:tbl>
              <a:tblPr/>
              <a:tblGrid>
                <a:gridCol w="8534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4556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目标</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a:t>
                      </a:r>
                      <a:r>
                        <a:rPr lang="zh-CN" altLang="en-US" sz="1600" dirty="0">
                          <a:latin typeface="Times New Roman" pitchFamily="18" charset="0"/>
                          <a:sym typeface="Times New Roman" pitchFamily="18" charset="0"/>
                        </a:rPr>
                        <a:t>命令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无论何时，使用绝对路径（以根目录为起点），都可以进入授权目录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/path</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使用相对路径，都可以进入当前目录的子目录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path</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42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进入用户主目录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a:t>
                      </a:r>
                      <a:endParaRPr lang="zh-CN" altLang="en-US" sz="1600" dirty="0">
                        <a:latin typeface="Times New Roman" pitchFamily="18" charset="0"/>
                        <a:sym typeface="Times New Roman" pitchFamily="18" charset="0"/>
                      </a:endParaRPr>
                    </a:p>
                    <a:p>
                      <a:pPr marL="273050" lvl="0" indent="-273050">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进入根目录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返回上一级目录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返回上两级目录</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进入其他用户的主目录（授权用户）</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~username</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116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原地不动</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cd  </a:t>
                      </a:r>
                      <a:r>
                        <a:rPr lang="en-US" altLang="x-none" sz="1600" b="1" dirty="0">
                          <a:latin typeface="Times New Roman" pitchFamily="18" charset="0"/>
                          <a:sym typeface="Times New Roman" pitchFamily="18" charset="0"/>
                        </a:rPr>
                        <a:t>.</a:t>
                      </a:r>
                      <a:endParaRPr lang="en-US" altLang="x-none"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89475" name="Rectangle 34"/>
          <p:cNvSpPr>
            <a:spLocks noGrp="1" noChangeArrowheads="1"/>
          </p:cNvSpPr>
          <p:nvPr>
            <p:ph idx="1"/>
          </p:nvPr>
        </p:nvSpPr>
        <p:spPr>
          <a:prstGeom prst="rect">
            <a:avLst/>
          </a:prstGeom>
        </p:spPr>
        <p:txBody>
          <a:bodyPr/>
          <a:lstStyle/>
          <a:p>
            <a:pPr eaLnBrk="1" hangingPunct="1">
              <a:spcBef>
                <a:spcPct val="0"/>
              </a:spcBef>
              <a:buFont typeface="Wingdings 3" pitchFamily="18" charset="2"/>
              <a:buNone/>
            </a:pPr>
            <a:r>
              <a:rPr lang="en-US" altLang="zh-CN" sz="2000" dirty="0">
                <a:sym typeface="Arial" pitchFamily="34" charset="0"/>
              </a:rPr>
              <a:t>“</a:t>
            </a:r>
            <a:r>
              <a:rPr lang="en-US" altLang="zh-CN" sz="2000" dirty="0"/>
              <a:t>cd  .</a:t>
            </a:r>
            <a:r>
              <a:rPr lang="en-US" altLang="zh-CN" sz="2000" dirty="0">
                <a:sym typeface="Arial" pitchFamily="34" charset="0"/>
              </a:rPr>
              <a:t>”</a:t>
            </a:r>
            <a:r>
              <a:rPr lang="zh-CN" altLang="en-US" sz="2000" dirty="0"/>
              <a:t>命令执行结果为原地不动，没有什么实际意义。这里只需明确</a:t>
            </a:r>
            <a:r>
              <a:rPr lang="zh-CN" altLang="en-US" sz="2000" dirty="0">
                <a:sym typeface="Arial" pitchFamily="34" charset="0"/>
              </a:rPr>
              <a:t>“</a:t>
            </a:r>
            <a:r>
              <a:rPr lang="en-US" altLang="zh-CN" sz="2000" dirty="0"/>
              <a:t>.</a:t>
            </a:r>
            <a:r>
              <a:rPr lang="en-US" altLang="zh-CN" sz="2000" dirty="0">
                <a:sym typeface="Arial" pitchFamily="34" charset="0"/>
              </a:rPr>
              <a:t>”</a:t>
            </a:r>
            <a:r>
              <a:rPr lang="zh-CN" altLang="en-US" sz="2000" dirty="0"/>
              <a:t>表示当前目录。在遇到在文件前加</a:t>
            </a:r>
            <a:r>
              <a:rPr lang="zh-CN" altLang="en-US" sz="2000" dirty="0">
                <a:sym typeface="Arial" pitchFamily="34" charset="0"/>
              </a:rPr>
              <a:t>“</a:t>
            </a:r>
            <a:r>
              <a:rPr lang="en-US" altLang="zh-CN" sz="2000" dirty="0"/>
              <a:t>./</a:t>
            </a:r>
            <a:r>
              <a:rPr lang="en-US" altLang="zh-CN" sz="2000" dirty="0">
                <a:sym typeface="Arial" pitchFamily="34" charset="0"/>
              </a:rPr>
              <a:t>”</a:t>
            </a:r>
            <a:r>
              <a:rPr lang="zh-CN" altLang="en-US" sz="2000" dirty="0"/>
              <a:t>就表示本地文件，例如</a:t>
            </a:r>
            <a:r>
              <a:rPr lang="zh-CN" altLang="en-US" sz="2000" dirty="0">
                <a:sym typeface="Arial" pitchFamily="34" charset="0"/>
              </a:rPr>
              <a:t>“</a:t>
            </a:r>
            <a:r>
              <a:rPr lang="en-US" altLang="zh-CN" sz="2000" dirty="0"/>
              <a:t>./TextFile.txt</a:t>
            </a:r>
            <a:r>
              <a:rPr lang="en-US" altLang="zh-CN" sz="2000" dirty="0">
                <a:sym typeface="Arial" pitchFamily="34" charset="0"/>
              </a:rPr>
              <a:t>”</a:t>
            </a:r>
            <a:r>
              <a:rPr lang="zh-CN" altLang="en-US" sz="2000" dirty="0"/>
              <a:t>。</a:t>
            </a:r>
            <a:endParaRPr lang="zh-CN" altLang="en-US" dirty="0"/>
          </a:p>
        </p:txBody>
      </p:sp>
    </p:spTree>
    <p:extLst>
      <p:ext uri="{BB962C8B-B14F-4D97-AF65-F5344CB8AC3E}">
        <p14:creationId xmlns:p14="http://schemas.microsoft.com/office/powerpoint/2010/main" val="25110596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4</a:t>
            </a:r>
            <a:endParaRPr lang="zh-CN" altLang="en-US" dirty="0"/>
          </a:p>
        </p:txBody>
      </p:sp>
      <p:sp>
        <p:nvSpPr>
          <p:cNvPr id="4" name="标题 3"/>
          <p:cNvSpPr>
            <a:spLocks noGrp="1"/>
          </p:cNvSpPr>
          <p:nvPr>
            <p:ph type="title"/>
          </p:nvPr>
        </p:nvSpPr>
        <p:spPr/>
        <p:txBody>
          <a:bodyPr/>
          <a:lstStyle/>
          <a:p>
            <a:r>
              <a:rPr lang="zh-CN" altLang="en-US" dirty="0"/>
              <a:t>文件资源管理</a:t>
            </a:r>
          </a:p>
        </p:txBody>
      </p:sp>
    </p:spTree>
    <p:extLst>
      <p:ext uri="{BB962C8B-B14F-4D97-AF65-F5344CB8AC3E}">
        <p14:creationId xmlns:p14="http://schemas.microsoft.com/office/powerpoint/2010/main" val="3248547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pPr algn="ctr" eaLnBrk="1" hangingPunct="1"/>
            <a:r>
              <a:rPr lang="zh-CN" altLang="en-US" dirty="0"/>
              <a:t>文件与目录命令</a:t>
            </a:r>
          </a:p>
        </p:txBody>
      </p:sp>
      <p:sp>
        <p:nvSpPr>
          <p:cNvPr id="191492" name="Rectangle 3"/>
          <p:cNvSpPr>
            <a:spLocks noGrp="1" noChangeArrowheads="1"/>
          </p:cNvSpPr>
          <p:nvPr>
            <p:ph idx="1"/>
          </p:nvPr>
        </p:nvSpPr>
        <p:spPr>
          <a:prstGeom prst="rect">
            <a:avLst/>
          </a:prstGeom>
        </p:spPr>
        <p:txBody>
          <a:bodyPr/>
          <a:lstStyle/>
          <a:p>
            <a:pPr eaLnBrk="1" hangingPunct="1"/>
            <a:r>
              <a:rPr lang="zh-CN" altLang="en-US" dirty="0"/>
              <a:t>创建、复制、删除与移动文件</a:t>
            </a:r>
          </a:p>
          <a:p>
            <a:pPr lvl="1" eaLnBrk="1" hangingPunct="1">
              <a:buFont typeface="Wingdings 3" pitchFamily="18" charset="2"/>
              <a:buNone/>
            </a:pPr>
            <a:r>
              <a:rPr lang="zh-CN" altLang="en-US" dirty="0"/>
              <a:t>在掌握文件系统导航命令，能够在树形的目录结构准确定位后，就可以开始</a:t>
            </a:r>
            <a:r>
              <a:rPr lang="zh-CN" altLang="en-US" sz="3200" b="1" dirty="0">
                <a:solidFill>
                  <a:srgbClr val="FF3300"/>
                </a:solidFill>
                <a:sym typeface="Arial" pitchFamily="34" charset="0"/>
              </a:rPr>
              <a:t>“</a:t>
            </a:r>
            <a:r>
              <a:rPr lang="zh-CN" altLang="en-US" sz="3200" b="1" dirty="0">
                <a:solidFill>
                  <a:srgbClr val="FF3300"/>
                </a:solidFill>
              </a:rPr>
              <a:t>生产</a:t>
            </a:r>
            <a:r>
              <a:rPr lang="zh-CN" altLang="en-US" sz="3200" b="1" dirty="0">
                <a:solidFill>
                  <a:srgbClr val="FF3300"/>
                </a:solidFill>
                <a:sym typeface="Arial" pitchFamily="34" charset="0"/>
              </a:rPr>
              <a:t>”</a:t>
            </a:r>
            <a:r>
              <a:rPr lang="zh-CN" altLang="en-US" dirty="0"/>
              <a:t>文件了。 </a:t>
            </a:r>
          </a:p>
          <a:p>
            <a:pPr lvl="1" eaLnBrk="1" hangingPunct="1"/>
            <a:r>
              <a:rPr lang="en-US" altLang="zh-CN" dirty="0"/>
              <a:t>touch </a:t>
            </a:r>
            <a:endParaRPr lang="zh-CN" altLang="en-US" dirty="0"/>
          </a:p>
          <a:p>
            <a:pPr lvl="1" eaLnBrk="1" hangingPunct="1"/>
            <a:r>
              <a:rPr lang="en-US" altLang="zh-CN" dirty="0"/>
              <a:t>file </a:t>
            </a:r>
            <a:endParaRPr lang="zh-CN" altLang="en-US" dirty="0"/>
          </a:p>
          <a:p>
            <a:pPr lvl="1" eaLnBrk="1" hangingPunct="1"/>
            <a:r>
              <a:rPr lang="en-US" altLang="zh-CN" dirty="0"/>
              <a:t>cp </a:t>
            </a:r>
            <a:endParaRPr lang="zh-CN" altLang="en-US" dirty="0"/>
          </a:p>
          <a:p>
            <a:pPr lvl="1" eaLnBrk="1" hangingPunct="1"/>
            <a:r>
              <a:rPr lang="en-US" altLang="zh-CN" dirty="0"/>
              <a:t>mv </a:t>
            </a:r>
            <a:endParaRPr lang="zh-CN" altLang="en-US" dirty="0"/>
          </a:p>
          <a:p>
            <a:pPr lvl="1" eaLnBrk="1" hangingPunct="1"/>
            <a:r>
              <a:rPr lang="en-US" altLang="zh-CN" dirty="0"/>
              <a:t>rm </a:t>
            </a:r>
            <a:endParaRPr lang="zh-CN" altLang="en-US" dirty="0"/>
          </a:p>
        </p:txBody>
      </p:sp>
      <p:pic>
        <p:nvPicPr>
          <p:cNvPr id="191493" name="Picture 4" descr="j02919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4167" y="3141664"/>
            <a:ext cx="2410884"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1067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5" name="Rectangle 2"/>
          <p:cNvSpPr>
            <a:spLocks noGrp="1" noChangeArrowheads="1"/>
          </p:cNvSpPr>
          <p:nvPr>
            <p:ph idx="1"/>
          </p:nvPr>
        </p:nvSpPr>
        <p:spPr>
          <a:prstGeom prst="rect">
            <a:avLst/>
          </a:prstGeom>
        </p:spPr>
        <p:txBody>
          <a:bodyPr/>
          <a:lstStyle/>
          <a:p>
            <a:pPr eaLnBrk="1" hangingPunct="1"/>
            <a:r>
              <a:rPr lang="en-US" altLang="zh-CN" dirty="0"/>
              <a:t>touch</a:t>
            </a:r>
            <a:r>
              <a:rPr lang="zh-CN" altLang="en-US" dirty="0"/>
              <a:t>命令用于创建一个新文件。</a:t>
            </a:r>
            <a:r>
              <a:rPr lang="en-US" altLang="zh-CN" dirty="0"/>
              <a:t>touch</a:t>
            </a:r>
            <a:r>
              <a:rPr lang="zh-CN" altLang="en-US" dirty="0"/>
              <a:t>命令一般语法格式为：</a:t>
            </a:r>
          </a:p>
          <a:p>
            <a:pPr eaLnBrk="1" hangingPunct="1"/>
            <a:endParaRPr lang="zh-CN" altLang="en-US" dirty="0"/>
          </a:p>
          <a:p>
            <a:pPr eaLnBrk="1" hangingPunct="1"/>
            <a:r>
              <a:rPr lang="zh-CN" altLang="en-US" dirty="0"/>
              <a:t>其中</a:t>
            </a:r>
            <a:r>
              <a:rPr lang="en-US" altLang="zh-CN" dirty="0"/>
              <a:t>filename</a:t>
            </a:r>
            <a:r>
              <a:rPr lang="zh-CN" altLang="en-US" dirty="0"/>
              <a:t>是文件名。如果这个文件是已有文件，就改变这个文件的最后修改日期。</a:t>
            </a:r>
          </a:p>
        </p:txBody>
      </p:sp>
      <p:sp>
        <p:nvSpPr>
          <p:cNvPr id="192516" name="Rectangle 3"/>
          <p:cNvSpPr>
            <a:spLocks noChangeArrowheads="1"/>
          </p:cNvSpPr>
          <p:nvPr/>
        </p:nvSpPr>
        <p:spPr bwMode="auto">
          <a:xfrm>
            <a:off x="912285" y="2420938"/>
            <a:ext cx="9120716" cy="3667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touch  [ filename ]</a:t>
            </a:r>
            <a:endParaRPr lang="zh-CN" altLang="en-US"/>
          </a:p>
        </p:txBody>
      </p:sp>
      <p:sp>
        <p:nvSpPr>
          <p:cNvPr id="192517" name="Rectangle 4"/>
          <p:cNvSpPr>
            <a:spLocks noChangeArrowheads="1"/>
          </p:cNvSpPr>
          <p:nvPr/>
        </p:nvSpPr>
        <p:spPr bwMode="auto">
          <a:xfrm>
            <a:off x="931601" y="4414234"/>
            <a:ext cx="9123780" cy="156966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touch</a:t>
            </a:r>
            <a:r>
              <a:rPr lang="en-US" altLang="zh-CN" sz="1600" dirty="0">
                <a:solidFill>
                  <a:srgbClr val="000000"/>
                </a:solidFill>
                <a:sym typeface="Times New Roman" pitchFamily="18" charset="0"/>
              </a:rPr>
              <a:t>  Textfile.txt        #</a:t>
            </a:r>
            <a:r>
              <a:rPr lang="zh-CN" altLang="en-US" sz="1600" dirty="0">
                <a:solidFill>
                  <a:srgbClr val="000000"/>
                </a:solidFill>
                <a:sym typeface="Times New Roman" pitchFamily="18" charset="0"/>
              </a:rPr>
              <a:t>创建一个空白文件</a:t>
            </a:r>
          </a:p>
          <a:p>
            <a:pPr eaLnBrk="0" hangingPunct="0"/>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ls  –l  Textfile.txt        #</a:t>
            </a:r>
            <a:r>
              <a:rPr lang="zh-CN" altLang="en-US" sz="1600" dirty="0">
                <a:solidFill>
                  <a:srgbClr val="000000"/>
                </a:solidFill>
                <a:sym typeface="Times New Roman" pitchFamily="18" charset="0"/>
              </a:rPr>
              <a:t>查看这个文件，创建日期为“</a:t>
            </a:r>
            <a:r>
              <a:rPr lang="en-US" altLang="zh-CN" sz="1600" dirty="0">
                <a:solidFill>
                  <a:srgbClr val="000000"/>
                </a:solidFill>
                <a:sym typeface="Times New Roman" pitchFamily="18" charset="0"/>
              </a:rPr>
              <a:t>2007-09-20 01:07”</a:t>
            </a:r>
            <a:endParaRPr lang="zh-CN" altLang="en-US" sz="1600" dirty="0">
              <a:solidFill>
                <a:srgbClr val="000000"/>
              </a:solidFill>
              <a:sym typeface="Times New Roman" pitchFamily="18" charset="0"/>
            </a:endParaRPr>
          </a:p>
          <a:p>
            <a:pPr eaLnBrk="0" hangingPunct="0"/>
            <a:r>
              <a:rPr lang="en-US" altLang="zh-CN" sz="1600" dirty="0">
                <a:solidFill>
                  <a:srgbClr val="000000"/>
                </a:solidFill>
                <a:sym typeface="Times New Roman" pitchFamily="18" charset="0"/>
              </a:rPr>
              <a:t>-</a:t>
            </a:r>
            <a:r>
              <a:rPr lang="en-US" altLang="zh-CN" sz="1600" dirty="0" err="1">
                <a:solidFill>
                  <a:srgbClr val="000000"/>
                </a:solidFill>
                <a:sym typeface="Times New Roman" pitchFamily="18" charset="0"/>
              </a:rPr>
              <a:t>rw</a:t>
            </a:r>
            <a:r>
              <a:rPr lang="en-US" altLang="zh-CN" sz="1600" dirty="0">
                <a:solidFill>
                  <a:srgbClr val="000000"/>
                </a:solidFill>
                <a:sym typeface="Times New Roman" pitchFamily="18" charset="0"/>
              </a:rPr>
              <a:t>-r--r--  1  </a:t>
            </a:r>
            <a:r>
              <a:rPr lang="en-US" altLang="zh-CN" sz="1600" dirty="0" err="1">
                <a:solidFill>
                  <a:srgbClr val="000000"/>
                </a:solidFill>
                <a:sym typeface="Times New Roman" pitchFamily="18" charset="0"/>
              </a:rPr>
              <a:t>wdl</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wdl</a:t>
            </a:r>
            <a:r>
              <a:rPr lang="en-US" altLang="zh-CN" sz="1600" dirty="0">
                <a:solidFill>
                  <a:srgbClr val="000000"/>
                </a:solidFill>
                <a:sym typeface="Times New Roman" pitchFamily="18" charset="0"/>
              </a:rPr>
              <a:t>  0  </a:t>
            </a:r>
            <a:r>
              <a:rPr lang="en-US" altLang="zh-CN" sz="1600" b="1" dirty="0">
                <a:solidFill>
                  <a:srgbClr val="000000"/>
                </a:solidFill>
                <a:sym typeface="Times New Roman" pitchFamily="18" charset="0"/>
              </a:rPr>
              <a:t>2007-09-20 01:07</a:t>
            </a:r>
            <a:r>
              <a:rPr lang="en-US" altLang="zh-CN" sz="1600" dirty="0">
                <a:solidFill>
                  <a:srgbClr val="000000"/>
                </a:solidFill>
                <a:sym typeface="Times New Roman" pitchFamily="18" charset="0"/>
              </a:rPr>
              <a:t>  Textfile.txt</a:t>
            </a:r>
            <a:endParaRPr lang="zh-CN" altLang="en-US" sz="1600" dirty="0">
              <a:solidFill>
                <a:srgbClr val="000000"/>
              </a:solidFill>
              <a:sym typeface="Times New Roman" pitchFamily="18" charset="0"/>
            </a:endParaRPr>
          </a:p>
          <a:p>
            <a:pPr eaLnBrk="0" hangingPunct="0"/>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touch</a:t>
            </a:r>
            <a:r>
              <a:rPr lang="en-US" altLang="zh-CN" sz="1600" dirty="0">
                <a:solidFill>
                  <a:srgbClr val="000000"/>
                </a:solidFill>
                <a:sym typeface="Times New Roman" pitchFamily="18" charset="0"/>
              </a:rPr>
              <a:t>  Textfile.txt        #</a:t>
            </a:r>
            <a:r>
              <a:rPr lang="zh-CN" altLang="en-US" sz="1600" dirty="0">
                <a:solidFill>
                  <a:srgbClr val="000000"/>
                </a:solidFill>
                <a:sym typeface="Times New Roman" pitchFamily="18" charset="0"/>
              </a:rPr>
              <a:t>修改这个文件的时间戳</a:t>
            </a:r>
          </a:p>
          <a:p>
            <a:pPr eaLnBrk="0" hangingPunct="0"/>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ls  –l  Textfile.txt         #</a:t>
            </a:r>
            <a:r>
              <a:rPr lang="zh-CN" altLang="en-US" sz="1600" dirty="0">
                <a:solidFill>
                  <a:srgbClr val="000000"/>
                </a:solidFill>
                <a:sym typeface="Times New Roman" pitchFamily="18" charset="0"/>
              </a:rPr>
              <a:t>再次查看这个文件，创建日期为“</a:t>
            </a:r>
            <a:r>
              <a:rPr lang="en-US" altLang="zh-CN" sz="1600" dirty="0">
                <a:solidFill>
                  <a:srgbClr val="000000"/>
                </a:solidFill>
                <a:sym typeface="Times New Roman" pitchFamily="18" charset="0"/>
              </a:rPr>
              <a:t>2007-09-20 01:47”</a:t>
            </a:r>
            <a:endParaRPr lang="zh-CN" altLang="en-US" sz="1600" dirty="0">
              <a:solidFill>
                <a:srgbClr val="000000"/>
              </a:solidFill>
              <a:sym typeface="Times New Roman" pitchFamily="18" charset="0"/>
            </a:endParaRPr>
          </a:p>
          <a:p>
            <a:pPr eaLnBrk="0" hangingPunct="0"/>
            <a:r>
              <a:rPr lang="en-US" altLang="zh-CN" sz="1600" dirty="0">
                <a:solidFill>
                  <a:srgbClr val="000000"/>
                </a:solidFill>
                <a:sym typeface="Times New Roman" pitchFamily="18" charset="0"/>
              </a:rPr>
              <a:t>-</a:t>
            </a:r>
            <a:r>
              <a:rPr lang="en-US" altLang="zh-CN" sz="1600" dirty="0" err="1">
                <a:solidFill>
                  <a:srgbClr val="000000"/>
                </a:solidFill>
                <a:sym typeface="Times New Roman" pitchFamily="18" charset="0"/>
              </a:rPr>
              <a:t>rw</a:t>
            </a:r>
            <a:r>
              <a:rPr lang="en-US" altLang="zh-CN" sz="1600" dirty="0">
                <a:solidFill>
                  <a:srgbClr val="000000"/>
                </a:solidFill>
                <a:sym typeface="Times New Roman" pitchFamily="18" charset="0"/>
              </a:rPr>
              <a:t>-r--r--  1  </a:t>
            </a:r>
            <a:r>
              <a:rPr lang="en-US" altLang="zh-CN" sz="1600" dirty="0" err="1">
                <a:solidFill>
                  <a:srgbClr val="000000"/>
                </a:solidFill>
                <a:sym typeface="Times New Roman" pitchFamily="18" charset="0"/>
              </a:rPr>
              <a:t>wdl</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wdl</a:t>
            </a:r>
            <a:r>
              <a:rPr lang="en-US" altLang="zh-CN" sz="1600" dirty="0">
                <a:solidFill>
                  <a:srgbClr val="000000"/>
                </a:solidFill>
                <a:sym typeface="Times New Roman" pitchFamily="18" charset="0"/>
              </a:rPr>
              <a:t>  0  </a:t>
            </a:r>
            <a:r>
              <a:rPr lang="en-US" altLang="zh-CN" sz="1600" b="1" dirty="0">
                <a:solidFill>
                  <a:srgbClr val="000000"/>
                </a:solidFill>
                <a:sym typeface="Times New Roman" pitchFamily="18" charset="0"/>
              </a:rPr>
              <a:t>2007-09-20 01:47</a:t>
            </a:r>
            <a:r>
              <a:rPr lang="en-US" altLang="zh-CN" sz="1600" dirty="0">
                <a:solidFill>
                  <a:srgbClr val="000000"/>
                </a:solidFill>
                <a:sym typeface="Times New Roman" pitchFamily="18" charset="0"/>
              </a:rPr>
              <a:t>  Textfile.txt</a:t>
            </a:r>
            <a:endParaRPr lang="zh-CN" altLang="en-US" dirty="0"/>
          </a:p>
        </p:txBody>
      </p:sp>
      <p:sp>
        <p:nvSpPr>
          <p:cNvPr id="5" name="矩形 4">
            <a:extLst>
              <a:ext uri="{FF2B5EF4-FFF2-40B4-BE49-F238E27FC236}">
                <a16:creationId xmlns:a16="http://schemas.microsoft.com/office/drawing/2014/main" id="{CDD051CD-7A0C-465F-B7EE-AF71ECD326DE}"/>
              </a:ext>
            </a:extLst>
          </p:cNvPr>
          <p:cNvSpPr/>
          <p:nvPr/>
        </p:nvSpPr>
        <p:spPr>
          <a:xfrm>
            <a:off x="5748182" y="532208"/>
            <a:ext cx="1136401" cy="461665"/>
          </a:xfrm>
          <a:prstGeom prst="rect">
            <a:avLst/>
          </a:prstGeom>
        </p:spPr>
        <p:txBody>
          <a:bodyPr wrap="none">
            <a:spAutoFit/>
          </a:bodyPr>
          <a:lstStyle/>
          <a:p>
            <a:pPr eaLnBrk="1" hangingPunct="1">
              <a:buFont typeface="Wingdings 3" pitchFamily="18" charset="2"/>
              <a:buNone/>
            </a:pPr>
            <a:r>
              <a:rPr lang="en-US" altLang="zh-CN" sz="2400" b="1" dirty="0">
                <a:solidFill>
                  <a:srgbClr val="3333FF"/>
                </a:solidFill>
                <a:latin typeface="Arial Black" pitchFamily="34" charset="0"/>
                <a:sym typeface="Arial Black" pitchFamily="34" charset="0"/>
              </a:rPr>
              <a:t>touch</a:t>
            </a:r>
            <a:endParaRPr lang="zh-CN" altLang="en-US" sz="2400" b="1" dirty="0">
              <a:solidFill>
                <a:srgbClr val="3333FF"/>
              </a:solidFill>
              <a:latin typeface="Arial Black" pitchFamily="34" charset="0"/>
              <a:sym typeface="Arial Black" pitchFamily="34" charset="0"/>
            </a:endParaRPr>
          </a:p>
        </p:txBody>
      </p:sp>
    </p:spTree>
    <p:extLst>
      <p:ext uri="{BB962C8B-B14F-4D97-AF65-F5344CB8AC3E}">
        <p14:creationId xmlns:p14="http://schemas.microsoft.com/office/powerpoint/2010/main" val="956627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7"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19353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19EBB0A-B01D-476F-894E-0ECE3C5938D3}" type="slidenum">
              <a:rPr lang="zh-CN" altLang="en-US" sz="1400">
                <a:solidFill>
                  <a:schemeClr val="tx2"/>
                </a:solidFill>
                <a:sym typeface="Arial" pitchFamily="34" charset="0"/>
              </a:rPr>
              <a:pPr eaLnBrk="0" hangingPunct="0"/>
              <a:t>174</a:t>
            </a:fld>
            <a:endParaRPr lang="en-US" altLang="zh-CN" sz="1400">
              <a:solidFill>
                <a:schemeClr val="tx2"/>
              </a:solidFill>
              <a:sym typeface="Arial" pitchFamily="34" charset="0"/>
            </a:endParaRPr>
          </a:p>
        </p:txBody>
      </p:sp>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file</a:t>
            </a:r>
            <a:br>
              <a:rPr lang="zh-CN" altLang="en-US" dirty="0">
                <a:solidFill>
                  <a:srgbClr val="3333FF"/>
                </a:solidFill>
                <a:latin typeface="Arial Black" pitchFamily="34" charset="0"/>
                <a:sym typeface="Arial Black" pitchFamily="34" charset="0"/>
              </a:rPr>
            </a:br>
            <a:endParaRPr lang="zh-CN" altLang="en-US" dirty="0"/>
          </a:p>
        </p:txBody>
      </p:sp>
      <p:sp>
        <p:nvSpPr>
          <p:cNvPr id="193539" name="Rectangle 2"/>
          <p:cNvSpPr>
            <a:spLocks noGrp="1" noChangeArrowheads="1"/>
          </p:cNvSpPr>
          <p:nvPr>
            <p:ph idx="1"/>
          </p:nvPr>
        </p:nvSpPr>
        <p:spPr>
          <a:prstGeom prst="rect">
            <a:avLst/>
          </a:prstGeom>
        </p:spPr>
        <p:txBody>
          <a:bodyPr/>
          <a:lstStyle/>
          <a:p>
            <a:pPr eaLnBrk="1" hangingPunct="1"/>
            <a:r>
              <a:rPr lang="zh-CN" altLang="en-US" sz="2000" dirty="0"/>
              <a:t>在前面介绍过在</a:t>
            </a:r>
            <a:r>
              <a:rPr lang="en-US" altLang="zh-CN" sz="2000" dirty="0"/>
              <a:t>Linux</a:t>
            </a:r>
            <a:r>
              <a:rPr lang="zh-CN" altLang="en-US" sz="2000" dirty="0"/>
              <a:t>文件系统中，文件扩展名不总是被使用或被一致地使用。那么，如果一个文件没有扩展名，或者文件与其扩展名不符时怎么办呢？</a:t>
            </a:r>
            <a:r>
              <a:rPr lang="en-US" altLang="zh-CN" sz="2000" dirty="0"/>
              <a:t>file</a:t>
            </a:r>
            <a:r>
              <a:rPr lang="zh-CN" altLang="en-US" sz="2000" dirty="0"/>
              <a:t>命令功能用于判定一个文件的类型。</a:t>
            </a:r>
            <a:r>
              <a:rPr lang="en-US" altLang="zh-CN" sz="2000" dirty="0"/>
              <a:t>file</a:t>
            </a:r>
            <a:r>
              <a:rPr lang="zh-CN" altLang="en-US" sz="2000" dirty="0"/>
              <a:t>命令一般语法格式为：</a:t>
            </a:r>
          </a:p>
          <a:p>
            <a:pPr eaLnBrk="1" hangingPunct="1"/>
            <a:endParaRPr lang="zh-CN" altLang="en-US" sz="2000" dirty="0"/>
          </a:p>
          <a:p>
            <a:pPr eaLnBrk="1" hangingPunct="1"/>
            <a:r>
              <a:rPr lang="zh-CN" altLang="en-US" sz="1800" dirty="0"/>
              <a:t>其中</a:t>
            </a:r>
            <a:r>
              <a:rPr lang="en-US" altLang="zh-CN" sz="1800" dirty="0"/>
              <a:t>filename</a:t>
            </a:r>
            <a:r>
              <a:rPr lang="zh-CN" altLang="en-US" sz="1800" dirty="0"/>
              <a:t>是文件名。命令的输出将显示该文件是二进制文件、文本文件、目录文件、设备文件，还是</a:t>
            </a:r>
            <a:r>
              <a:rPr lang="en-US" altLang="zh-CN" sz="1800" dirty="0"/>
              <a:t>Linux</a:t>
            </a:r>
            <a:r>
              <a:rPr lang="zh-CN" altLang="en-US" sz="1800" dirty="0"/>
              <a:t>中其他类型的文件。</a:t>
            </a:r>
          </a:p>
          <a:p>
            <a:pPr eaLnBrk="1" hangingPunct="1"/>
            <a:endParaRPr lang="zh-CN" altLang="en-US" sz="1800" dirty="0"/>
          </a:p>
          <a:p>
            <a:pPr eaLnBrk="1" hangingPunct="1"/>
            <a:endParaRPr lang="zh-CN" altLang="en-US" sz="1800" dirty="0"/>
          </a:p>
          <a:p>
            <a:pPr eaLnBrk="1" hangingPunct="1"/>
            <a:endParaRPr lang="zh-CN" altLang="en-US" sz="1800" dirty="0"/>
          </a:p>
          <a:p>
            <a:pPr eaLnBrk="1" hangingPunct="1"/>
            <a:endParaRPr lang="zh-CN" altLang="en-US" sz="1800" dirty="0"/>
          </a:p>
          <a:p>
            <a:pPr eaLnBrk="1" hangingPunct="1"/>
            <a:r>
              <a:rPr lang="zh-CN" altLang="en-US" sz="2000" dirty="0"/>
              <a:t>以上使用</a:t>
            </a:r>
            <a:r>
              <a:rPr lang="en-US" altLang="zh-CN" sz="2000" dirty="0"/>
              <a:t>file</a:t>
            </a:r>
            <a:r>
              <a:rPr lang="zh-CN" altLang="en-US" sz="2000" dirty="0"/>
              <a:t>命令对两个文件</a:t>
            </a:r>
            <a:r>
              <a:rPr lang="en-US" altLang="zh-CN" sz="2000" dirty="0"/>
              <a:t>/</a:t>
            </a:r>
            <a:r>
              <a:rPr lang="en-US" altLang="zh-CN" sz="2000" dirty="0" err="1"/>
              <a:t>usr</a:t>
            </a:r>
            <a:r>
              <a:rPr lang="en-US" altLang="zh-CN" sz="2000" dirty="0"/>
              <a:t>/games/banner</a:t>
            </a:r>
            <a:r>
              <a:rPr lang="zh-CN" altLang="en-US" sz="2000" dirty="0"/>
              <a:t>和</a:t>
            </a:r>
            <a:r>
              <a:rPr lang="en-US" altLang="zh-CN" sz="2000" dirty="0"/>
              <a:t>Textfile.txt</a:t>
            </a:r>
            <a:r>
              <a:rPr lang="zh-CN" altLang="en-US" sz="2000" dirty="0"/>
              <a:t>的进行了文件类型判断。第一个文件为二进制可执行文件，第二个文件为</a:t>
            </a:r>
            <a:r>
              <a:rPr lang="en-US" altLang="zh-CN" sz="2000" dirty="0"/>
              <a:t>UTF-8</a:t>
            </a:r>
            <a:r>
              <a:rPr lang="zh-CN" altLang="en-US" sz="2000" dirty="0"/>
              <a:t>格式的文本文件。</a:t>
            </a:r>
            <a:endParaRPr lang="zh-CN" altLang="en-US" dirty="0"/>
          </a:p>
        </p:txBody>
      </p:sp>
      <p:sp>
        <p:nvSpPr>
          <p:cNvPr id="193540" name="Rectangle 3"/>
          <p:cNvSpPr>
            <a:spLocks noChangeArrowheads="1"/>
          </p:cNvSpPr>
          <p:nvPr/>
        </p:nvSpPr>
        <p:spPr bwMode="auto">
          <a:xfrm>
            <a:off x="921807" y="2636912"/>
            <a:ext cx="10560051"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file  [ filename ]</a:t>
            </a:r>
            <a:endParaRPr lang="zh-CN" altLang="en-US"/>
          </a:p>
        </p:txBody>
      </p:sp>
      <p:sp>
        <p:nvSpPr>
          <p:cNvPr id="193541" name="Rectangle 4"/>
          <p:cNvSpPr>
            <a:spLocks noChangeArrowheads="1"/>
          </p:cNvSpPr>
          <p:nvPr/>
        </p:nvSpPr>
        <p:spPr bwMode="auto">
          <a:xfrm>
            <a:off x="934653" y="3789040"/>
            <a:ext cx="10176933"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file </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usr</a:t>
            </a:r>
            <a:r>
              <a:rPr lang="en-US" altLang="zh-CN" dirty="0">
                <a:solidFill>
                  <a:srgbClr val="000000"/>
                </a:solidFill>
                <a:sym typeface="Times New Roman" pitchFamily="18" charset="0"/>
              </a:rPr>
              <a:t>/games/banner</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banner: ELF 32-bit LSB executable, Intel 80386, version 1 (SYSV), for GNU/Linux 2.6.0, dynamically linked (uses shared libs), stripped</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file </a:t>
            </a:r>
            <a:r>
              <a:rPr lang="en-US" altLang="zh-CN" dirty="0">
                <a:solidFill>
                  <a:srgbClr val="000000"/>
                </a:solidFill>
                <a:sym typeface="Times New Roman" pitchFamily="18" charset="0"/>
              </a:rPr>
              <a:t> Textfile.txt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Textfile.txt: UTF-8 Unicode text</a:t>
            </a:r>
            <a:endParaRPr lang="zh-CN" altLang="en-US" dirty="0"/>
          </a:p>
        </p:txBody>
      </p:sp>
    </p:spTree>
    <p:extLst>
      <p:ext uri="{BB962C8B-B14F-4D97-AF65-F5344CB8AC3E}">
        <p14:creationId xmlns:p14="http://schemas.microsoft.com/office/powerpoint/2010/main" val="1852217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cp</a:t>
            </a:r>
            <a:br>
              <a:rPr lang="zh-CN" altLang="en-US" dirty="0">
                <a:solidFill>
                  <a:srgbClr val="3333FF"/>
                </a:solidFill>
                <a:latin typeface="Arial Black" pitchFamily="34" charset="0"/>
                <a:sym typeface="Arial Black" pitchFamily="34" charset="0"/>
              </a:rPr>
            </a:br>
            <a:endParaRPr lang="zh-CN" altLang="en-US" dirty="0"/>
          </a:p>
        </p:txBody>
      </p:sp>
      <p:sp>
        <p:nvSpPr>
          <p:cNvPr id="194563" name="Rectangle 2"/>
          <p:cNvSpPr>
            <a:spLocks noGrp="1" noChangeArrowheads="1"/>
          </p:cNvSpPr>
          <p:nvPr>
            <p:ph idx="1"/>
          </p:nvPr>
        </p:nvSpPr>
        <p:spPr>
          <a:prstGeom prst="rect">
            <a:avLst/>
          </a:prstGeom>
        </p:spPr>
        <p:txBody>
          <a:bodyPr/>
          <a:lstStyle/>
          <a:p>
            <a:pPr eaLnBrk="1" hangingPunct="1">
              <a:lnSpc>
                <a:spcPct val="80000"/>
              </a:lnSpc>
            </a:pPr>
            <a:r>
              <a:rPr lang="en-US" altLang="zh-CN" sz="2000" dirty="0" err="1"/>
              <a:t>cp</a:t>
            </a:r>
            <a:r>
              <a:rPr lang="zh-CN" altLang="en-US" sz="2000" dirty="0"/>
              <a:t>命令用于将给出的文件或目录拷贝到另一个文件或目录中。</a:t>
            </a:r>
            <a:r>
              <a:rPr lang="en-US" altLang="zh-CN" sz="2000" dirty="0" err="1"/>
              <a:t>cp</a:t>
            </a:r>
            <a:r>
              <a:rPr lang="zh-CN" altLang="en-US" sz="2000" dirty="0"/>
              <a:t>命令一般语法格式为：</a:t>
            </a:r>
            <a:endParaRPr lang="en-US" altLang="zh-CN" sz="2000" dirty="0"/>
          </a:p>
          <a:p>
            <a:pPr eaLnBrk="1" hangingPunct="1">
              <a:lnSpc>
                <a:spcPct val="80000"/>
              </a:lnSpc>
            </a:pPr>
            <a:endParaRPr lang="zh-CN" altLang="en-US" sz="2000" dirty="0"/>
          </a:p>
          <a:p>
            <a:pPr eaLnBrk="1" hangingPunct="1">
              <a:lnSpc>
                <a:spcPct val="80000"/>
              </a:lnSpc>
            </a:pPr>
            <a:endParaRPr lang="zh-CN" altLang="en-US" sz="2000" dirty="0"/>
          </a:p>
          <a:p>
            <a:pPr eaLnBrk="1" hangingPunct="1">
              <a:lnSpc>
                <a:spcPct val="80000"/>
              </a:lnSpc>
            </a:pPr>
            <a:r>
              <a:rPr lang="en-US" altLang="zh-CN" sz="2000" dirty="0" err="1"/>
              <a:t>cp</a:t>
            </a:r>
            <a:r>
              <a:rPr lang="zh-CN" altLang="en-US" sz="2000" dirty="0"/>
              <a:t>命令的参数：</a:t>
            </a:r>
            <a:r>
              <a:rPr lang="en-US" altLang="zh-CN" sz="2000" dirty="0"/>
              <a:t>SOURCE</a:t>
            </a:r>
            <a:r>
              <a:rPr lang="zh-CN" altLang="en-US" sz="2000" dirty="0"/>
              <a:t>表示源文件，</a:t>
            </a:r>
            <a:r>
              <a:rPr lang="en-US" altLang="zh-CN" sz="2000" dirty="0"/>
              <a:t>DEST</a:t>
            </a:r>
            <a:r>
              <a:rPr lang="zh-CN" altLang="en-US" sz="2000" dirty="0"/>
              <a:t>表示目标文件。无论是源文件还是目标文件，既可以是普通文件，也可以是目录。</a:t>
            </a:r>
            <a:r>
              <a:rPr lang="en-US" altLang="zh-CN" sz="2000" dirty="0" err="1"/>
              <a:t>cp</a:t>
            </a:r>
            <a:r>
              <a:rPr lang="zh-CN" altLang="en-US" sz="2000" dirty="0"/>
              <a:t>命令支持将多个源文件复制到目标目录中。当然，复制操作需要具有必要的权限，通常至少要对源文件具有读取权限，对目标目录或文件具有写入权限。</a:t>
            </a:r>
            <a:endParaRPr lang="zh-CN" altLang="en-US" dirty="0"/>
          </a:p>
        </p:txBody>
      </p:sp>
      <p:sp>
        <p:nvSpPr>
          <p:cNvPr id="194564" name="Rectangle 3"/>
          <p:cNvSpPr>
            <a:spLocks noChangeArrowheads="1"/>
          </p:cNvSpPr>
          <p:nvPr/>
        </p:nvSpPr>
        <p:spPr bwMode="auto">
          <a:xfrm>
            <a:off x="711200" y="1524001"/>
            <a:ext cx="104648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cp  [ -a | -d | -f | -i | -p | -r | -l | -v ]  [ SOURCE ]  [ DEST ]</a:t>
            </a:r>
            <a:endParaRPr lang="zh-CN" altLang="en-US"/>
          </a:p>
        </p:txBody>
      </p:sp>
      <p:graphicFrame>
        <p:nvGraphicFramePr>
          <p:cNvPr id="197638" name="表格 197637"/>
          <p:cNvGraphicFramePr/>
          <p:nvPr/>
        </p:nvGraphicFramePr>
        <p:xfrm>
          <a:off x="527051" y="3213101"/>
          <a:ext cx="10972800" cy="3178432"/>
        </p:xfrm>
        <a:graphic>
          <a:graphicData uri="http://schemas.openxmlformats.org/drawingml/2006/table">
            <a:tbl>
              <a:tblPr/>
              <a:tblGrid>
                <a:gridCol w="1411817">
                  <a:extLst>
                    <a:ext uri="{9D8B030D-6E8A-4147-A177-3AD203B41FA5}">
                      <a16:colId xmlns:a16="http://schemas.microsoft.com/office/drawing/2014/main" val="20000"/>
                    </a:ext>
                  </a:extLst>
                </a:gridCol>
                <a:gridCol w="9560983">
                  <a:extLst>
                    <a:ext uri="{9D8B030D-6E8A-4147-A177-3AD203B41FA5}">
                      <a16:colId xmlns:a16="http://schemas.microsoft.com/office/drawing/2014/main" val="20001"/>
                    </a:ext>
                  </a:extLst>
                </a:gridCol>
              </a:tblGrid>
              <a:tr h="31108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选项</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描述</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-a</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该选项通常在拷贝目录时使用，保留链接、文件属性，并递归地拷贝目录，其作用等于</a:t>
                      </a:r>
                      <a:r>
                        <a:rPr lang="en-US" altLang="x-none" sz="1400" dirty="0">
                          <a:latin typeface="Times New Roman" pitchFamily="18" charset="0"/>
                          <a:sym typeface="Times New Roman" pitchFamily="18" charset="0"/>
                        </a:rPr>
                        <a:t>dpr</a:t>
                      </a:r>
                      <a:r>
                        <a:rPr lang="zh-CN" altLang="en-US" sz="1400" dirty="0">
                          <a:latin typeface="Times New Roman" pitchFamily="18" charset="0"/>
                          <a:sym typeface="Times New Roman" pitchFamily="18" charset="0"/>
                        </a:rPr>
                        <a:t>选项的组合</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-d</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拷贝时保留链接</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-f</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非交互模式的复制操作。覆盖已经存在的目标文件而不提示</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596">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-i</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交互模式的复制操作，与</a:t>
                      </a:r>
                      <a:r>
                        <a:rPr lang="en-US" altLang="x-none" sz="1400" dirty="0">
                          <a:latin typeface="Times New Roman" pitchFamily="18" charset="0"/>
                          <a:sym typeface="Times New Roman" pitchFamily="18" charset="0"/>
                        </a:rPr>
                        <a:t>-f</a:t>
                      </a:r>
                      <a:r>
                        <a:rPr lang="zh-CN" altLang="en-US" sz="1400" dirty="0">
                          <a:latin typeface="Times New Roman" pitchFamily="18" charset="0"/>
                          <a:sym typeface="Times New Roman" pitchFamily="18" charset="0"/>
                        </a:rPr>
                        <a:t>选项相反。在覆盖目标文件之前将给出提示，要求用户确认，回答“</a:t>
                      </a:r>
                      <a:r>
                        <a:rPr lang="en-US" altLang="x-none" sz="1400" dirty="0">
                          <a:latin typeface="Times New Roman" pitchFamily="18" charset="0"/>
                          <a:sym typeface="Times New Roman" pitchFamily="18" charset="0"/>
                        </a:rPr>
                        <a:t>y”</a:t>
                      </a:r>
                      <a:r>
                        <a:rPr lang="zh-CN" altLang="en-US" sz="1400" dirty="0">
                          <a:latin typeface="Times New Roman" pitchFamily="18" charset="0"/>
                          <a:sym typeface="Times New Roman" pitchFamily="18" charset="0"/>
                        </a:rPr>
                        <a:t>表示目标文件将被覆盖</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-p</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除复制源文件内容外，还将其修改时间和访问权限也同时复制</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-r</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若源文件是一个目录，</a:t>
                      </a:r>
                      <a:r>
                        <a:rPr lang="en-US" altLang="x-none" sz="1400" dirty="0">
                          <a:latin typeface="Times New Roman" pitchFamily="18" charset="0"/>
                          <a:sym typeface="Times New Roman" pitchFamily="18" charset="0"/>
                        </a:rPr>
                        <a:t>cp</a:t>
                      </a:r>
                      <a:r>
                        <a:rPr lang="zh-CN" altLang="en-US" sz="1400" dirty="0">
                          <a:latin typeface="Times New Roman" pitchFamily="18" charset="0"/>
                          <a:sym typeface="Times New Roman" pitchFamily="18" charset="0"/>
                        </a:rPr>
                        <a:t>命令将递归地复制该目录下的所有子目录和文件</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-l</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不做拷贝，只是链接文件</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73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-v</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显示详细的复制过程</a:t>
                      </a:r>
                    </a:p>
                  </a:txBody>
                  <a:tcPr marL="121920" marR="121920" marT="45711" marB="4571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919383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7" name="Rectangle 2"/>
          <p:cNvSpPr>
            <a:spLocks noGrp="1" noChangeArrowheads="1"/>
          </p:cNvSpPr>
          <p:nvPr>
            <p:ph idx="1"/>
          </p:nvPr>
        </p:nvSpPr>
        <p:spPr>
          <a:prstGeom prst="rect">
            <a:avLst/>
          </a:prstGeom>
        </p:spPr>
        <p:txBody>
          <a:bodyPr/>
          <a:lstStyle/>
          <a:p>
            <a:pPr eaLnBrk="1" hangingPunct="1">
              <a:lnSpc>
                <a:spcPct val="90000"/>
              </a:lnSpc>
            </a:pPr>
            <a:r>
              <a:rPr lang="zh-CN" altLang="en-US" sz="2400" dirty="0"/>
              <a:t>以上命令完成了将文件</a:t>
            </a:r>
            <a:r>
              <a:rPr lang="en-US" altLang="zh-CN" sz="2400" dirty="0"/>
              <a:t>File_1.txt</a:t>
            </a:r>
            <a:r>
              <a:rPr lang="zh-CN" altLang="en-US" sz="2400" dirty="0"/>
              <a:t>的内容复制到</a:t>
            </a:r>
            <a:r>
              <a:rPr lang="en-US" altLang="zh-CN" sz="2400" dirty="0"/>
              <a:t>File_2.txt</a:t>
            </a:r>
            <a:r>
              <a:rPr lang="zh-CN" altLang="en-US" sz="2400" dirty="0"/>
              <a:t>中。在使用</a:t>
            </a:r>
            <a:r>
              <a:rPr lang="en-US" altLang="zh-CN" sz="2400" dirty="0" err="1"/>
              <a:t>cp</a:t>
            </a:r>
            <a:r>
              <a:rPr lang="zh-CN" altLang="en-US" sz="2400" dirty="0"/>
              <a:t>命令第一次复制</a:t>
            </a:r>
            <a:r>
              <a:rPr lang="en-US" altLang="zh-CN" sz="2400" dirty="0"/>
              <a:t>File_1.txt</a:t>
            </a:r>
            <a:r>
              <a:rPr lang="zh-CN" altLang="en-US" sz="2400" dirty="0"/>
              <a:t>时，创建了文件</a:t>
            </a:r>
            <a:r>
              <a:rPr lang="en-US" altLang="zh-CN" sz="2400" dirty="0"/>
              <a:t>File_2.txt</a:t>
            </a:r>
            <a:r>
              <a:rPr lang="zh-CN" altLang="en-US" sz="2400" dirty="0"/>
              <a:t>。再次使用</a:t>
            </a:r>
            <a:r>
              <a:rPr lang="en-US" altLang="zh-CN" sz="2400" dirty="0" err="1"/>
              <a:t>cp</a:t>
            </a:r>
            <a:r>
              <a:rPr lang="zh-CN" altLang="en-US" sz="2400" dirty="0"/>
              <a:t>命令，带有</a:t>
            </a:r>
            <a:r>
              <a:rPr lang="zh-CN" altLang="en-US" sz="2400" dirty="0">
                <a:sym typeface="Arial" pitchFamily="34" charset="0"/>
              </a:rPr>
              <a:t>“</a:t>
            </a:r>
            <a:r>
              <a:rPr lang="en-US" altLang="zh-CN" sz="2400" dirty="0"/>
              <a:t>-</a:t>
            </a:r>
            <a:r>
              <a:rPr lang="en-US" altLang="zh-CN" sz="2400" dirty="0" err="1"/>
              <a:t>i</a:t>
            </a:r>
            <a:r>
              <a:rPr lang="en-US" altLang="zh-CN" sz="2400" dirty="0">
                <a:sym typeface="Arial" pitchFamily="34" charset="0"/>
              </a:rPr>
              <a:t>”</a:t>
            </a:r>
            <a:r>
              <a:rPr lang="zh-CN" altLang="en-US" sz="2400" dirty="0"/>
              <a:t>选项，系统提示是否需要覆盖，回答</a:t>
            </a:r>
            <a:r>
              <a:rPr lang="zh-CN" altLang="en-US" sz="2400" dirty="0">
                <a:sym typeface="Arial" pitchFamily="34" charset="0"/>
              </a:rPr>
              <a:t>“</a:t>
            </a:r>
            <a:r>
              <a:rPr lang="en-US" altLang="zh-CN" sz="2400" dirty="0"/>
              <a:t>Y</a:t>
            </a:r>
            <a:r>
              <a:rPr lang="en-US" altLang="zh-CN" sz="2400" dirty="0">
                <a:sym typeface="Arial" pitchFamily="34" charset="0"/>
              </a:rPr>
              <a:t>”</a:t>
            </a:r>
            <a:r>
              <a:rPr lang="zh-CN" altLang="en-US" sz="2400" dirty="0"/>
              <a:t>将删除旧的</a:t>
            </a:r>
            <a:r>
              <a:rPr lang="en-US" altLang="zh-CN" sz="2400" dirty="0"/>
              <a:t>File_2.txt</a:t>
            </a:r>
            <a:r>
              <a:rPr lang="zh-CN" altLang="en-US" sz="2400" dirty="0"/>
              <a:t>文件，重新创建一个</a:t>
            </a:r>
            <a:r>
              <a:rPr lang="en-US" altLang="zh-CN" sz="2400" dirty="0"/>
              <a:t>File_2.txt</a:t>
            </a:r>
            <a:r>
              <a:rPr lang="zh-CN" altLang="en-US" sz="2400" dirty="0"/>
              <a:t>文件（使用</a:t>
            </a:r>
            <a:r>
              <a:rPr lang="en-US" altLang="zh-CN" sz="2400" dirty="0"/>
              <a:t>ls</a:t>
            </a:r>
            <a:r>
              <a:rPr lang="zh-CN" altLang="en-US" sz="2400" dirty="0"/>
              <a:t>命令查看</a:t>
            </a:r>
            <a:r>
              <a:rPr lang="en-US" altLang="zh-CN" sz="2400" dirty="0"/>
              <a:t>File_2.txt</a:t>
            </a:r>
            <a:r>
              <a:rPr lang="zh-CN" altLang="en-US" sz="2400" dirty="0"/>
              <a:t>的创建时间就可以知道）。</a:t>
            </a:r>
            <a:endParaRPr lang="en-US" altLang="zh-CN" sz="2400" dirty="0"/>
          </a:p>
          <a:p>
            <a:pPr eaLnBrk="1" hangingPunct="1">
              <a:lnSpc>
                <a:spcPct val="90000"/>
              </a:lnSpc>
            </a:pPr>
            <a:endParaRPr lang="en-US" altLang="zh-CN" sz="2400" dirty="0"/>
          </a:p>
          <a:p>
            <a:pPr eaLnBrk="1" hangingPunct="1">
              <a:lnSpc>
                <a:spcPct val="90000"/>
              </a:lnSpc>
            </a:pPr>
            <a:endParaRPr lang="en-US" altLang="zh-CN" sz="2400" dirty="0"/>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r>
              <a:rPr lang="zh-CN" altLang="en-US" sz="2400" dirty="0"/>
              <a:t>以上命令完成了整个目录的复制，记住必须使用</a:t>
            </a:r>
            <a:r>
              <a:rPr lang="zh-CN" altLang="en-US" sz="2400" dirty="0">
                <a:sym typeface="Arial" pitchFamily="34" charset="0"/>
              </a:rPr>
              <a:t>“</a:t>
            </a:r>
            <a:r>
              <a:rPr lang="en-US" altLang="zh-CN" sz="2400" dirty="0"/>
              <a:t>-r</a:t>
            </a:r>
            <a:r>
              <a:rPr lang="en-US" altLang="zh-CN" sz="2400" dirty="0">
                <a:sym typeface="Arial" pitchFamily="34" charset="0"/>
              </a:rPr>
              <a:t>”</a:t>
            </a:r>
            <a:r>
              <a:rPr lang="zh-CN" altLang="en-US" sz="2400" dirty="0"/>
              <a:t>选项，意为将</a:t>
            </a:r>
            <a:r>
              <a:rPr lang="en-US" altLang="zh-CN" sz="2400" dirty="0"/>
              <a:t>dir1</a:t>
            </a:r>
            <a:r>
              <a:rPr lang="zh-CN" altLang="en-US" sz="2400" dirty="0"/>
              <a:t>目录中的文件、子目录及其文件，一并复制到</a:t>
            </a:r>
            <a:r>
              <a:rPr lang="en-US" altLang="zh-CN" sz="2400" dirty="0"/>
              <a:t>dir2</a:t>
            </a:r>
            <a:r>
              <a:rPr lang="zh-CN" altLang="en-US" sz="2400" dirty="0"/>
              <a:t>目录中。</a:t>
            </a:r>
            <a:endParaRPr lang="zh-CN" altLang="en-US" dirty="0"/>
          </a:p>
        </p:txBody>
      </p:sp>
      <p:sp>
        <p:nvSpPr>
          <p:cNvPr id="195588" name="Rectangle 3"/>
          <p:cNvSpPr>
            <a:spLocks noChangeArrowheads="1"/>
          </p:cNvSpPr>
          <p:nvPr/>
        </p:nvSpPr>
        <p:spPr bwMode="auto">
          <a:xfrm>
            <a:off x="1055440" y="3068960"/>
            <a:ext cx="10943167"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cp</a:t>
            </a:r>
            <a:r>
              <a:rPr lang="en-US" altLang="zh-CN" dirty="0">
                <a:solidFill>
                  <a:srgbClr val="000000"/>
                </a:solidFill>
                <a:sym typeface="Times New Roman" pitchFamily="18" charset="0"/>
              </a:rPr>
              <a:t>     File_1.txt  File_2.txt</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cp</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i</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File_1.txt  File_2.txt</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cp</a:t>
            </a:r>
            <a:r>
              <a:rPr lang="zh-CN" altLang="en-US" dirty="0">
                <a:solidFill>
                  <a:srgbClr val="000000"/>
                </a:solidFill>
                <a:sym typeface="Times New Roman" pitchFamily="18" charset="0"/>
              </a:rPr>
              <a:t>：是否覆盖‘</a:t>
            </a:r>
            <a:r>
              <a:rPr lang="en-US" altLang="zh-CN" dirty="0">
                <a:solidFill>
                  <a:srgbClr val="000000"/>
                </a:solidFill>
                <a:sym typeface="Times New Roman" pitchFamily="18" charset="0"/>
              </a:rPr>
              <a:t>File_2.txt’? </a:t>
            </a:r>
            <a:r>
              <a:rPr lang="en-US" altLang="zh-CN" b="1" dirty="0">
                <a:solidFill>
                  <a:srgbClr val="000000"/>
                </a:solidFill>
                <a:sym typeface="Times New Roman" pitchFamily="18" charset="0"/>
              </a:rPr>
              <a:t>Y</a:t>
            </a:r>
            <a:endParaRPr lang="zh-CN" altLang="en-US" dirty="0"/>
          </a:p>
        </p:txBody>
      </p:sp>
      <p:sp>
        <p:nvSpPr>
          <p:cNvPr id="195589" name="Rectangle 4"/>
          <p:cNvSpPr>
            <a:spLocks noChangeArrowheads="1"/>
          </p:cNvSpPr>
          <p:nvPr/>
        </p:nvSpPr>
        <p:spPr bwMode="auto">
          <a:xfrm>
            <a:off x="1055440" y="5122070"/>
            <a:ext cx="107526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cp  –r</a:t>
            </a:r>
            <a:r>
              <a:rPr lang="en-US" altLang="zh-CN">
                <a:solidFill>
                  <a:srgbClr val="000000"/>
                </a:solidFill>
                <a:sym typeface="Times New Roman" pitchFamily="18" charset="0"/>
              </a:rPr>
              <a:t>  dir1/  dir2/</a:t>
            </a:r>
            <a:endParaRPr lang="zh-CN" altLang="en-US"/>
          </a:p>
        </p:txBody>
      </p:sp>
    </p:spTree>
    <p:extLst>
      <p:ext uri="{BB962C8B-B14F-4D97-AF65-F5344CB8AC3E}">
        <p14:creationId xmlns:p14="http://schemas.microsoft.com/office/powerpoint/2010/main" val="27771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1800" dirty="0"/>
              <a:t> </a:t>
            </a:r>
            <a:r>
              <a:rPr lang="en-US" altLang="zh-CN" dirty="0">
                <a:solidFill>
                  <a:srgbClr val="3333FF"/>
                </a:solidFill>
                <a:latin typeface="Arial Black" pitchFamily="34" charset="0"/>
                <a:sym typeface="Arial Black" pitchFamily="34" charset="0"/>
              </a:rPr>
              <a:t>mv</a:t>
            </a:r>
            <a:endParaRPr lang="zh-CN" altLang="en-US" dirty="0"/>
          </a:p>
        </p:txBody>
      </p:sp>
      <p:sp>
        <p:nvSpPr>
          <p:cNvPr id="196611" name="Rectangle 2"/>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2000" dirty="0"/>
              <a:t>mv</a:t>
            </a:r>
            <a:r>
              <a:rPr lang="zh-CN" altLang="en-US" sz="2000" dirty="0"/>
              <a:t>命令用于将文件</a:t>
            </a:r>
            <a:r>
              <a:rPr lang="en-US" altLang="zh-CN" sz="2000" dirty="0"/>
              <a:t>/</a:t>
            </a:r>
            <a:r>
              <a:rPr lang="zh-CN" altLang="en-US" sz="2000" dirty="0"/>
              <a:t>目录改名，或将文件</a:t>
            </a:r>
            <a:r>
              <a:rPr lang="en-US" altLang="zh-CN" sz="2000" dirty="0"/>
              <a:t>/</a:t>
            </a:r>
            <a:r>
              <a:rPr lang="zh-CN" altLang="en-US" sz="2000" dirty="0"/>
              <a:t>目录由源目录移动到目标目录中。</a:t>
            </a:r>
            <a:r>
              <a:rPr lang="en-US" altLang="zh-CN" sz="2000" dirty="0"/>
              <a:t>mv</a:t>
            </a:r>
            <a:r>
              <a:rPr lang="zh-CN" altLang="en-US" sz="2000" dirty="0"/>
              <a:t>命令一般语法格式为</a:t>
            </a:r>
            <a:r>
              <a:rPr lang="zh-CN" altLang="en-US" sz="2000" b="1" dirty="0"/>
              <a:t>：</a:t>
            </a:r>
          </a:p>
          <a:p>
            <a:pPr eaLnBrk="1" hangingPunct="1">
              <a:buFont typeface="Wingdings 3" pitchFamily="18" charset="2"/>
              <a:buNone/>
            </a:pPr>
            <a:endParaRPr lang="zh-CN" altLang="en-US" sz="2000" b="1" dirty="0"/>
          </a:p>
          <a:p>
            <a:pPr eaLnBrk="1" hangingPunct="1">
              <a:buFont typeface="Wingdings 3" pitchFamily="18" charset="2"/>
              <a:buNone/>
            </a:pPr>
            <a:r>
              <a:rPr lang="en-US" altLang="zh-CN" sz="2000" dirty="0"/>
              <a:t>mv</a:t>
            </a:r>
            <a:r>
              <a:rPr lang="zh-CN" altLang="en-US" sz="2000" dirty="0"/>
              <a:t>命令的参数：</a:t>
            </a:r>
            <a:r>
              <a:rPr lang="en-US" altLang="zh-CN" sz="2000" dirty="0"/>
              <a:t>SOURCE</a:t>
            </a:r>
            <a:r>
              <a:rPr lang="zh-CN" altLang="en-US" sz="2000" dirty="0"/>
              <a:t>表示源文件，</a:t>
            </a:r>
            <a:r>
              <a:rPr lang="en-US" altLang="zh-CN" sz="2000" dirty="0"/>
              <a:t>DEST</a:t>
            </a:r>
            <a:r>
              <a:rPr lang="zh-CN" altLang="en-US" sz="2000" dirty="0"/>
              <a:t>表示目标文件。无论是源文件还是目标文件，既可以是普通文件，也可以是目录。</a:t>
            </a:r>
            <a:endParaRPr lang="zh-CN" altLang="en-US" dirty="0"/>
          </a:p>
        </p:txBody>
      </p:sp>
      <p:sp>
        <p:nvSpPr>
          <p:cNvPr id="196612" name="Rectangle 3"/>
          <p:cNvSpPr>
            <a:spLocks noChangeArrowheads="1"/>
          </p:cNvSpPr>
          <p:nvPr/>
        </p:nvSpPr>
        <p:spPr bwMode="auto">
          <a:xfrm>
            <a:off x="609871" y="2152408"/>
            <a:ext cx="1065741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mv  [ -</a:t>
            </a:r>
            <a:r>
              <a:rPr lang="en-US" altLang="zh-CN" dirty="0" err="1">
                <a:solidFill>
                  <a:srgbClr val="000000"/>
                </a:solidFill>
                <a:sym typeface="Times New Roman" pitchFamily="18" charset="0"/>
              </a:rPr>
              <a:t>i</a:t>
            </a:r>
            <a:r>
              <a:rPr lang="en-US" altLang="zh-CN" dirty="0">
                <a:solidFill>
                  <a:srgbClr val="000000"/>
                </a:solidFill>
                <a:sym typeface="Times New Roman" pitchFamily="18" charset="0"/>
              </a:rPr>
              <a:t> | -f | -v ]  [ SOURCE ]  [ DEST ]</a:t>
            </a:r>
            <a:endParaRPr lang="zh-CN" altLang="en-US" dirty="0"/>
          </a:p>
        </p:txBody>
      </p:sp>
      <p:graphicFrame>
        <p:nvGraphicFramePr>
          <p:cNvPr id="199686" name="表格 199685"/>
          <p:cNvGraphicFramePr/>
          <p:nvPr>
            <p:extLst>
              <p:ext uri="{D42A27DB-BD31-4B8C-83A1-F6EECF244321}">
                <p14:modId xmlns:p14="http://schemas.microsoft.com/office/powerpoint/2010/main" val="3261174931"/>
              </p:ext>
            </p:extLst>
          </p:nvPr>
        </p:nvGraphicFramePr>
        <p:xfrm>
          <a:off x="551384" y="3495994"/>
          <a:ext cx="10972800" cy="2838450"/>
        </p:xfrm>
        <a:graphic>
          <a:graphicData uri="http://schemas.openxmlformats.org/drawingml/2006/table">
            <a:tbl>
              <a:tblPr/>
              <a:tblGrid>
                <a:gridCol w="1411817">
                  <a:extLst>
                    <a:ext uri="{9D8B030D-6E8A-4147-A177-3AD203B41FA5}">
                      <a16:colId xmlns:a16="http://schemas.microsoft.com/office/drawing/2014/main" val="20000"/>
                    </a:ext>
                  </a:extLst>
                </a:gridCol>
                <a:gridCol w="9560983">
                  <a:extLst>
                    <a:ext uri="{9D8B030D-6E8A-4147-A177-3AD203B41FA5}">
                      <a16:colId xmlns:a16="http://schemas.microsoft.com/office/drawing/2014/main" val="20001"/>
                    </a:ext>
                  </a:extLst>
                </a:gridCol>
              </a:tblGrid>
              <a:tr h="8715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选项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-f</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非交互模式的移动操作。覆盖已经存在的目标文件而不提示</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99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-i</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交互模式的移动操作。在覆盖目标文件之前将给出提示，要求用户确认，回答“</a:t>
                      </a:r>
                      <a:r>
                        <a:rPr lang="en-US" altLang="x-none" sz="1600" dirty="0">
                          <a:latin typeface="Times New Roman" pitchFamily="18" charset="0"/>
                          <a:sym typeface="Times New Roman" pitchFamily="18" charset="0"/>
                        </a:rPr>
                        <a:t>y”</a:t>
                      </a:r>
                      <a:r>
                        <a:rPr lang="zh-CN" altLang="en-US" sz="1600" dirty="0">
                          <a:latin typeface="Times New Roman" pitchFamily="18" charset="0"/>
                          <a:sym typeface="Times New Roman" pitchFamily="18" charset="0"/>
                        </a:rPr>
                        <a:t>表示目标文件将被覆盖</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92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-v</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显示详细的移动过程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5774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3"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197634"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FE1FA33-2815-4BC1-963D-DB2577412194}" type="slidenum">
              <a:rPr lang="zh-CN" altLang="en-US" sz="1400">
                <a:solidFill>
                  <a:schemeClr val="tx2"/>
                </a:solidFill>
                <a:sym typeface="Arial" pitchFamily="34" charset="0"/>
              </a:rPr>
              <a:pPr eaLnBrk="0" hangingPunct="0"/>
              <a:t>178</a:t>
            </a:fld>
            <a:endParaRPr lang="en-US" altLang="zh-CN" sz="1400">
              <a:solidFill>
                <a:schemeClr val="tx2"/>
              </a:solidFill>
              <a:sym typeface="Arial" pitchFamily="34" charset="0"/>
            </a:endParaRPr>
          </a:p>
        </p:txBody>
      </p:sp>
      <p:sp>
        <p:nvSpPr>
          <p:cNvPr id="197635" name="Rectangle 2"/>
          <p:cNvSpPr>
            <a:spLocks noGrp="1" noChangeArrowheads="1"/>
          </p:cNvSpPr>
          <p:nvPr>
            <p:ph idx="1"/>
          </p:nvPr>
        </p:nvSpPr>
        <p:spPr>
          <a:xfrm>
            <a:off x="710565" y="2287588"/>
            <a:ext cx="10725785" cy="3431856"/>
          </a:xfrm>
          <a:prstGeom prst="rect">
            <a:avLst/>
          </a:prstGeom>
        </p:spPr>
        <p:txBody>
          <a:bodyPr/>
          <a:lstStyle/>
          <a:p>
            <a:pPr eaLnBrk="1" hangingPunct="1">
              <a:lnSpc>
                <a:spcPct val="90000"/>
              </a:lnSpc>
            </a:pPr>
            <a:r>
              <a:rPr lang="zh-CN" altLang="en-US"/>
              <a:t>以上命令完成了将文件</a:t>
            </a:r>
            <a:r>
              <a:rPr lang="en-US" altLang="zh-CN"/>
              <a:t>File_1.txt</a:t>
            </a:r>
            <a:r>
              <a:rPr lang="zh-CN" altLang="en-US"/>
              <a:t>移动到</a:t>
            </a:r>
            <a:r>
              <a:rPr lang="en-US" altLang="zh-CN"/>
              <a:t>dir1</a:t>
            </a:r>
            <a:r>
              <a:rPr lang="zh-CN" altLang="en-US"/>
              <a:t>目录下，并且文件名改为</a:t>
            </a:r>
            <a:r>
              <a:rPr lang="en-US" altLang="zh-CN"/>
              <a:t>myFile.txt</a:t>
            </a:r>
            <a:r>
              <a:rPr lang="zh-CN" altLang="en-US"/>
              <a:t>。首先使用</a:t>
            </a:r>
            <a:r>
              <a:rPr lang="en-US" altLang="zh-CN"/>
              <a:t>mv</a:t>
            </a:r>
            <a:r>
              <a:rPr lang="zh-CN" altLang="en-US"/>
              <a:t>命令将</a:t>
            </a:r>
            <a:r>
              <a:rPr lang="en-US" altLang="zh-CN"/>
              <a:t>File_1.txt</a:t>
            </a:r>
            <a:r>
              <a:rPr lang="zh-CN" altLang="en-US"/>
              <a:t>移动到</a:t>
            </a:r>
            <a:r>
              <a:rPr lang="en-US" altLang="zh-CN"/>
              <a:t>dir1</a:t>
            </a:r>
            <a:r>
              <a:rPr lang="zh-CN" altLang="en-US"/>
              <a:t>目录下。之后使用</a:t>
            </a:r>
            <a:r>
              <a:rPr lang="en-US" altLang="zh-CN"/>
              <a:t>mv</a:t>
            </a:r>
            <a:r>
              <a:rPr lang="zh-CN" altLang="en-US"/>
              <a:t>命令将</a:t>
            </a:r>
            <a:r>
              <a:rPr lang="en-US" altLang="zh-CN"/>
              <a:t>File_2.txt</a:t>
            </a:r>
            <a:r>
              <a:rPr lang="zh-CN" altLang="en-US"/>
              <a:t>移动到</a:t>
            </a:r>
            <a:r>
              <a:rPr lang="en-US" altLang="zh-CN"/>
              <a:t>dir1</a:t>
            </a:r>
            <a:r>
              <a:rPr lang="zh-CN" altLang="en-US"/>
              <a:t>下，带有</a:t>
            </a:r>
            <a:r>
              <a:rPr lang="zh-CN" altLang="en-US">
                <a:sym typeface="Arial" pitchFamily="34" charset="0"/>
              </a:rPr>
              <a:t>“</a:t>
            </a:r>
            <a:r>
              <a:rPr lang="en-US" altLang="zh-CN"/>
              <a:t>-i</a:t>
            </a:r>
            <a:r>
              <a:rPr lang="en-US" altLang="zh-CN">
                <a:sym typeface="Arial" pitchFamily="34" charset="0"/>
              </a:rPr>
              <a:t>”</a:t>
            </a:r>
            <a:r>
              <a:rPr lang="zh-CN" altLang="en-US"/>
              <a:t>选项，系统提示</a:t>
            </a:r>
            <a:r>
              <a:rPr lang="zh-CN" altLang="en-US">
                <a:sym typeface="Arial" pitchFamily="34" charset="0"/>
              </a:rPr>
              <a:t>“</a:t>
            </a:r>
            <a:r>
              <a:rPr lang="zh-CN" altLang="en-US"/>
              <a:t>是否需要覆盖？</a:t>
            </a:r>
            <a:r>
              <a:rPr lang="zh-CN" altLang="en-US">
                <a:sym typeface="Arial" pitchFamily="34" charset="0"/>
              </a:rPr>
              <a:t>”</a:t>
            </a:r>
            <a:r>
              <a:rPr lang="zh-CN" altLang="en-US"/>
              <a:t>，回答</a:t>
            </a:r>
            <a:r>
              <a:rPr lang="zh-CN" altLang="en-US">
                <a:sym typeface="Arial" pitchFamily="34" charset="0"/>
              </a:rPr>
              <a:t>“</a:t>
            </a:r>
            <a:r>
              <a:rPr lang="en-US" altLang="zh-CN"/>
              <a:t>Y</a:t>
            </a:r>
            <a:r>
              <a:rPr lang="en-US" altLang="zh-CN">
                <a:sym typeface="Arial" pitchFamily="34" charset="0"/>
              </a:rPr>
              <a:t>”</a:t>
            </a:r>
            <a:r>
              <a:rPr lang="zh-CN" altLang="en-US"/>
              <a:t>将删除旧的</a:t>
            </a:r>
            <a:r>
              <a:rPr lang="en-US" altLang="zh-CN"/>
              <a:t>myFile.txt</a:t>
            </a:r>
            <a:r>
              <a:rPr lang="zh-CN" altLang="en-US"/>
              <a:t>文件，重新创建一个</a:t>
            </a:r>
            <a:r>
              <a:rPr lang="en-US" altLang="zh-CN"/>
              <a:t>myFile.txt</a:t>
            </a:r>
            <a:r>
              <a:rPr lang="zh-CN" altLang="en-US"/>
              <a:t>文件。</a:t>
            </a:r>
          </a:p>
          <a:p>
            <a:pPr eaLnBrk="1" hangingPunct="1">
              <a:lnSpc>
                <a:spcPct val="90000"/>
              </a:lnSpc>
            </a:pPr>
            <a:endParaRPr lang="zh-CN" altLang="en-US"/>
          </a:p>
          <a:p>
            <a:pPr eaLnBrk="1" hangingPunct="1">
              <a:lnSpc>
                <a:spcPct val="90000"/>
              </a:lnSpc>
            </a:pPr>
            <a:r>
              <a:rPr lang="zh-CN" altLang="en-US"/>
              <a:t>以上命令完成目录的改名，使用</a:t>
            </a:r>
            <a:r>
              <a:rPr lang="zh-CN" altLang="en-US">
                <a:sym typeface="Arial" pitchFamily="34" charset="0"/>
              </a:rPr>
              <a:t>“</a:t>
            </a:r>
            <a:r>
              <a:rPr lang="en-US" altLang="zh-CN"/>
              <a:t>-v</a:t>
            </a:r>
            <a:r>
              <a:rPr lang="en-US" altLang="zh-CN">
                <a:sym typeface="Arial" pitchFamily="34" charset="0"/>
              </a:rPr>
              <a:t>”</a:t>
            </a:r>
            <a:r>
              <a:rPr lang="zh-CN" altLang="en-US"/>
              <a:t>选项，系统给出相应提示。</a:t>
            </a:r>
          </a:p>
        </p:txBody>
      </p:sp>
      <p:sp>
        <p:nvSpPr>
          <p:cNvPr id="197636" name="Rectangle 3"/>
          <p:cNvSpPr>
            <a:spLocks noChangeArrowheads="1"/>
          </p:cNvSpPr>
          <p:nvPr/>
        </p:nvSpPr>
        <p:spPr bwMode="auto">
          <a:xfrm>
            <a:off x="812800" y="1371600"/>
            <a:ext cx="10560051"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mv</a:t>
            </a:r>
            <a:r>
              <a:rPr lang="en-US" altLang="zh-CN" dirty="0">
                <a:solidFill>
                  <a:srgbClr val="000000"/>
                </a:solidFill>
                <a:sym typeface="Times New Roman" pitchFamily="18" charset="0"/>
              </a:rPr>
              <a:t>     File_1.txt  dir1/myFile.txt</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mv  -</a:t>
            </a:r>
            <a:r>
              <a:rPr lang="en-US" altLang="zh-CN" b="1" dirty="0" err="1">
                <a:solidFill>
                  <a:srgbClr val="000000"/>
                </a:solidFill>
                <a:sym typeface="Times New Roman" pitchFamily="18" charset="0"/>
              </a:rPr>
              <a:t>i</a:t>
            </a:r>
            <a:r>
              <a:rPr lang="en-US" altLang="zh-CN" dirty="0">
                <a:solidFill>
                  <a:srgbClr val="000000"/>
                </a:solidFill>
                <a:sym typeface="Times New Roman" pitchFamily="18" charset="0"/>
              </a:rPr>
              <a:t>  File_2.txt  dir1/myFile.txt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mv</a:t>
            </a:r>
            <a:r>
              <a:rPr lang="zh-CN" altLang="en-US" dirty="0">
                <a:solidFill>
                  <a:srgbClr val="000000"/>
                </a:solidFill>
                <a:sym typeface="Times New Roman" pitchFamily="18" charset="0"/>
              </a:rPr>
              <a:t>：是否覆盖‘</a:t>
            </a:r>
            <a:r>
              <a:rPr lang="en-US" altLang="zh-CN" dirty="0">
                <a:solidFill>
                  <a:srgbClr val="000000"/>
                </a:solidFill>
                <a:sym typeface="Times New Roman" pitchFamily="18" charset="0"/>
              </a:rPr>
              <a:t>dir1/myFile_1.txt’? </a:t>
            </a:r>
            <a:r>
              <a:rPr lang="en-US" altLang="zh-CN" b="1" dirty="0">
                <a:solidFill>
                  <a:srgbClr val="000000"/>
                </a:solidFill>
                <a:sym typeface="Times New Roman" pitchFamily="18" charset="0"/>
              </a:rPr>
              <a:t>Y</a:t>
            </a:r>
            <a:endParaRPr lang="zh-CN" altLang="en-US" dirty="0"/>
          </a:p>
        </p:txBody>
      </p:sp>
      <p:sp>
        <p:nvSpPr>
          <p:cNvPr id="197637" name="Rectangle 4"/>
          <p:cNvSpPr>
            <a:spLocks noChangeArrowheads="1"/>
          </p:cNvSpPr>
          <p:nvPr/>
        </p:nvSpPr>
        <p:spPr bwMode="auto">
          <a:xfrm>
            <a:off x="609600" y="4648201"/>
            <a:ext cx="104648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mv  –v</a:t>
            </a:r>
            <a:r>
              <a:rPr lang="en-US" altLang="zh-CN">
                <a:solidFill>
                  <a:srgbClr val="000000"/>
                </a:solidFill>
                <a:sym typeface="Times New Roman" pitchFamily="18" charset="0"/>
              </a:rPr>
              <a:t>  dir1  dir2</a:t>
            </a:r>
            <a:endParaRPr lang="zh-CN" altLang="en-US"/>
          </a:p>
        </p:txBody>
      </p:sp>
    </p:spTree>
    <p:extLst>
      <p:ext uri="{BB962C8B-B14F-4D97-AF65-F5344CB8AC3E}">
        <p14:creationId xmlns:p14="http://schemas.microsoft.com/office/powerpoint/2010/main" val="13819324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rm</a:t>
            </a:r>
            <a:endParaRPr lang="zh-CN" altLang="en-US" dirty="0"/>
          </a:p>
        </p:txBody>
      </p:sp>
      <p:sp>
        <p:nvSpPr>
          <p:cNvPr id="198659" name="Rectangle 2"/>
          <p:cNvSpPr>
            <a:spLocks noGrp="1" noChangeArrowheads="1"/>
          </p:cNvSpPr>
          <p:nvPr>
            <p:ph idx="1"/>
          </p:nvPr>
        </p:nvSpPr>
        <p:spPr>
          <a:prstGeom prst="rect">
            <a:avLst/>
          </a:prstGeom>
        </p:spPr>
        <p:txBody>
          <a:bodyPr/>
          <a:lstStyle/>
          <a:p>
            <a:pPr marL="0" indent="0" eaLnBrk="1" hangingPunct="1">
              <a:buFont typeface="Wingdings 3" pitchFamily="18" charset="2"/>
              <a:buNone/>
            </a:pPr>
            <a:r>
              <a:rPr lang="zh-CN" altLang="en-US" sz="1800" dirty="0"/>
              <a:t>用于在用户授权情况下，完成一个或多个文件</a:t>
            </a:r>
            <a:r>
              <a:rPr lang="en-US" altLang="zh-CN" sz="1800" dirty="0"/>
              <a:t>/</a:t>
            </a:r>
            <a:r>
              <a:rPr lang="zh-CN" altLang="en-US" sz="1800" dirty="0"/>
              <a:t>目录删除。</a:t>
            </a:r>
            <a:r>
              <a:rPr lang="en-US" altLang="zh-CN" sz="1800" dirty="0" err="1"/>
              <a:t>rm</a:t>
            </a:r>
            <a:r>
              <a:rPr lang="zh-CN" altLang="en-US" sz="1800" dirty="0"/>
              <a:t>命令可以将目录下的子目录、文件全部删除。对于链接文件，只是删除链接，原有文件保持不变。</a:t>
            </a:r>
            <a:r>
              <a:rPr lang="en-US" altLang="zh-CN" sz="1800" dirty="0" err="1"/>
              <a:t>rm</a:t>
            </a:r>
            <a:r>
              <a:rPr lang="zh-CN" altLang="en-US" sz="1800" dirty="0"/>
              <a:t>命令一般语法格式为：</a:t>
            </a:r>
          </a:p>
          <a:p>
            <a:pPr marL="0" indent="0" eaLnBrk="1" hangingPunct="1">
              <a:buFont typeface="Wingdings 3" pitchFamily="18" charset="2"/>
              <a:buNone/>
            </a:pPr>
            <a:endParaRPr lang="zh-CN" altLang="en-US" sz="1800" dirty="0"/>
          </a:p>
          <a:p>
            <a:pPr marL="0" indent="0" eaLnBrk="1" hangingPunct="1">
              <a:buFont typeface="Wingdings 3" pitchFamily="18" charset="2"/>
              <a:buNone/>
            </a:pPr>
            <a:r>
              <a:rPr lang="en-US" altLang="zh-CN" sz="1800" dirty="0"/>
              <a:t>DEST</a:t>
            </a:r>
            <a:r>
              <a:rPr lang="zh-CN" altLang="en-US" sz="1800" dirty="0"/>
              <a:t>表示目标文件，既可以是普通文件，也可以是目录。</a:t>
            </a:r>
            <a:r>
              <a:rPr lang="en-US" altLang="zh-CN" sz="1800" dirty="0" err="1"/>
              <a:t>rm</a:t>
            </a:r>
            <a:r>
              <a:rPr lang="zh-CN" altLang="en-US" sz="1800" dirty="0"/>
              <a:t>命令支持多文件</a:t>
            </a:r>
            <a:r>
              <a:rPr lang="en-US" altLang="zh-CN" sz="1800" dirty="0"/>
              <a:t>/</a:t>
            </a:r>
            <a:r>
              <a:rPr lang="zh-CN" altLang="en-US" sz="1800" dirty="0"/>
              <a:t>目录删除。删除操作需要具有必要的权限，通常至少要对目标文件</a:t>
            </a:r>
            <a:r>
              <a:rPr lang="en-US" altLang="zh-CN" sz="1800" dirty="0"/>
              <a:t>/</a:t>
            </a:r>
            <a:r>
              <a:rPr lang="zh-CN" altLang="en-US" sz="1800" dirty="0"/>
              <a:t>目录具有写入权限。</a:t>
            </a:r>
            <a:endParaRPr lang="zh-CN" altLang="en-US" dirty="0"/>
          </a:p>
        </p:txBody>
      </p:sp>
      <p:graphicFrame>
        <p:nvGraphicFramePr>
          <p:cNvPr id="201733" name="表格 201732"/>
          <p:cNvGraphicFramePr/>
          <p:nvPr>
            <p:extLst>
              <p:ext uri="{D42A27DB-BD31-4B8C-83A1-F6EECF244321}">
                <p14:modId xmlns:p14="http://schemas.microsoft.com/office/powerpoint/2010/main" val="2178452288"/>
              </p:ext>
            </p:extLst>
          </p:nvPr>
        </p:nvGraphicFramePr>
        <p:xfrm>
          <a:off x="551384" y="3284984"/>
          <a:ext cx="10972800" cy="2348046"/>
        </p:xfrm>
        <a:graphic>
          <a:graphicData uri="http://schemas.openxmlformats.org/drawingml/2006/table">
            <a:tbl>
              <a:tblPr/>
              <a:tblGrid>
                <a:gridCol w="1411817">
                  <a:extLst>
                    <a:ext uri="{9D8B030D-6E8A-4147-A177-3AD203B41FA5}">
                      <a16:colId xmlns:a16="http://schemas.microsoft.com/office/drawing/2014/main" val="20000"/>
                    </a:ext>
                  </a:extLst>
                </a:gridCol>
                <a:gridCol w="9560983">
                  <a:extLst>
                    <a:ext uri="{9D8B030D-6E8A-4147-A177-3AD203B41FA5}">
                      <a16:colId xmlns:a16="http://schemas.microsoft.com/office/drawing/2014/main" val="20001"/>
                    </a:ext>
                  </a:extLst>
                </a:gridCol>
              </a:tblGrid>
              <a:tr h="514211">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选项</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描述</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18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-f</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非交互模式的删除操作，忽略不存在的文件</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91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-i</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交互模式的删除操作。在删除目标文件之前将给出提示，要求用户确认，回答“</a:t>
                      </a:r>
                      <a:r>
                        <a:rPr lang="en-US" altLang="x-none" sz="1600" dirty="0">
                          <a:latin typeface="Times New Roman" pitchFamily="18" charset="0"/>
                          <a:sym typeface="Times New Roman" pitchFamily="18" charset="0"/>
                        </a:rPr>
                        <a:t>y”</a:t>
                      </a:r>
                      <a:r>
                        <a:rPr lang="zh-CN" altLang="en-US" sz="1600" dirty="0">
                          <a:latin typeface="Times New Roman" pitchFamily="18" charset="0"/>
                          <a:sym typeface="Times New Roman" pitchFamily="18" charset="0"/>
                        </a:rPr>
                        <a:t>表示目标文件将被删除</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211">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-r</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若源文件是一个目录，</a:t>
                      </a:r>
                      <a:r>
                        <a:rPr lang="en-US" altLang="x-none" sz="1600" dirty="0">
                          <a:latin typeface="Times New Roman" pitchFamily="18" charset="0"/>
                          <a:sym typeface="Times New Roman" pitchFamily="18" charset="0"/>
                        </a:rPr>
                        <a:t>rm</a:t>
                      </a:r>
                      <a:r>
                        <a:rPr lang="zh-CN" altLang="en-US" sz="1600" dirty="0">
                          <a:latin typeface="Times New Roman" pitchFamily="18" charset="0"/>
                          <a:sym typeface="Times New Roman" pitchFamily="18" charset="0"/>
                        </a:rPr>
                        <a:t>命令将递归地删除该目录下的所有子目录和文件</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18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-v</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显示详细的删除过程</a:t>
                      </a:r>
                    </a:p>
                  </a:txBody>
                  <a:tcPr marL="121920" marR="121920" marT="45708" marB="4570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8680" name="Rectangle 23"/>
          <p:cNvSpPr>
            <a:spLocks noChangeArrowheads="1"/>
          </p:cNvSpPr>
          <p:nvPr/>
        </p:nvSpPr>
        <p:spPr bwMode="auto">
          <a:xfrm>
            <a:off x="711200" y="2081166"/>
            <a:ext cx="101769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rm</a:t>
            </a:r>
            <a:r>
              <a:rPr lang="en-US" altLang="zh-CN" dirty="0">
                <a:solidFill>
                  <a:srgbClr val="000000"/>
                </a:solidFill>
                <a:sym typeface="Times New Roman" pitchFamily="18" charset="0"/>
              </a:rPr>
              <a:t>  [ -</a:t>
            </a:r>
            <a:r>
              <a:rPr lang="en-US" altLang="zh-CN" dirty="0" err="1">
                <a:solidFill>
                  <a:srgbClr val="000000"/>
                </a:solidFill>
                <a:sym typeface="Times New Roman" pitchFamily="18" charset="0"/>
              </a:rPr>
              <a:t>i</a:t>
            </a:r>
            <a:r>
              <a:rPr lang="en-US" altLang="zh-CN" dirty="0">
                <a:solidFill>
                  <a:srgbClr val="000000"/>
                </a:solidFill>
                <a:sym typeface="Times New Roman" pitchFamily="18" charset="0"/>
              </a:rPr>
              <a:t> | -f | -r | -v ]  [ DEST ]</a:t>
            </a:r>
            <a:endParaRPr lang="zh-CN" altLang="en-US" dirty="0"/>
          </a:p>
        </p:txBody>
      </p:sp>
    </p:spTree>
    <p:extLst>
      <p:ext uri="{BB962C8B-B14F-4D97-AF65-F5344CB8AC3E}">
        <p14:creationId xmlns:p14="http://schemas.microsoft.com/office/powerpoint/2010/main" val="76696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algn="ctr" eaLnBrk="1" hangingPunct="1"/>
            <a:r>
              <a:rPr lang="zh-CN" altLang="en-US" dirty="0"/>
              <a:t>内核结构</a:t>
            </a:r>
          </a:p>
        </p:txBody>
      </p:sp>
      <p:pic>
        <p:nvPicPr>
          <p:cNvPr id="317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40768"/>
            <a:ext cx="10270555" cy="482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273707"/>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3" name="Rectangle 2"/>
          <p:cNvSpPr>
            <a:spLocks noGrp="1" noChangeArrowheads="1"/>
          </p:cNvSpPr>
          <p:nvPr>
            <p:ph idx="1"/>
          </p:nvPr>
        </p:nvSpPr>
        <p:spPr>
          <a:xfrm>
            <a:off x="710565" y="2003425"/>
            <a:ext cx="10725785" cy="3716019"/>
          </a:xfrm>
          <a:prstGeom prst="rect">
            <a:avLst/>
          </a:prstGeom>
        </p:spPr>
        <p:txBody>
          <a:bodyPr/>
          <a:lstStyle/>
          <a:p>
            <a:pPr eaLnBrk="1" hangingPunct="1"/>
            <a:r>
              <a:rPr lang="zh-CN" altLang="en-US" sz="2000" dirty="0"/>
              <a:t>以上两条命令删除了四个文件。第一个</a:t>
            </a:r>
            <a:r>
              <a:rPr lang="en-US" altLang="zh-CN" sz="2000" dirty="0" err="1"/>
              <a:t>rm</a:t>
            </a:r>
            <a:r>
              <a:rPr lang="zh-CN" altLang="en-US" sz="2000" dirty="0"/>
              <a:t>命令强制删除两个文件，而没有任何提示；第二个</a:t>
            </a:r>
            <a:r>
              <a:rPr lang="en-US" altLang="zh-CN" sz="2000" dirty="0" err="1"/>
              <a:t>rm</a:t>
            </a:r>
            <a:r>
              <a:rPr lang="zh-CN" altLang="en-US" sz="2000" dirty="0"/>
              <a:t>命令以交互模式删除两个文件。</a:t>
            </a:r>
          </a:p>
          <a:p>
            <a:pPr eaLnBrk="1" hangingPunct="1"/>
            <a:r>
              <a:rPr lang="zh-CN" altLang="en-US" sz="2000" dirty="0"/>
              <a:t>假设当前目录中的</a:t>
            </a:r>
            <a:r>
              <a:rPr lang="en-US" altLang="zh-CN" sz="2000" dirty="0"/>
              <a:t>dir1</a:t>
            </a:r>
            <a:r>
              <a:rPr lang="zh-CN" altLang="en-US" sz="2000" dirty="0"/>
              <a:t>目录结构为：</a:t>
            </a:r>
          </a:p>
          <a:p>
            <a:pPr eaLnBrk="1" hangingPunct="1"/>
            <a:endParaRPr lang="zh-CN" altLang="en-US" sz="2000" dirty="0"/>
          </a:p>
          <a:p>
            <a:pPr marL="3175" indent="0" eaLnBrk="1" hangingPunct="1">
              <a:buNone/>
            </a:pPr>
            <a:endParaRPr lang="zh-CN" altLang="en-US" sz="2000" dirty="0"/>
          </a:p>
          <a:p>
            <a:pPr eaLnBrk="1" hangingPunct="1"/>
            <a:r>
              <a:rPr lang="zh-CN" altLang="en-US" sz="2000" dirty="0"/>
              <a:t>以下命令完成删除目录</a:t>
            </a:r>
            <a:r>
              <a:rPr lang="en-US" altLang="zh-CN" sz="2000" dirty="0"/>
              <a:t>dir1</a:t>
            </a:r>
            <a:r>
              <a:rPr lang="zh-CN" altLang="en-US" sz="2000" dirty="0"/>
              <a:t>，从执行结果可以看出递归删除的过程。</a:t>
            </a:r>
            <a:endParaRPr lang="zh-CN" altLang="en-US" dirty="0"/>
          </a:p>
        </p:txBody>
      </p:sp>
      <p:sp>
        <p:nvSpPr>
          <p:cNvPr id="199684" name="Rectangle 3"/>
          <p:cNvSpPr>
            <a:spLocks noChangeArrowheads="1"/>
          </p:cNvSpPr>
          <p:nvPr/>
        </p:nvSpPr>
        <p:spPr bwMode="auto">
          <a:xfrm>
            <a:off x="842888" y="908720"/>
            <a:ext cx="10566400" cy="11906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rm </a:t>
            </a:r>
            <a:r>
              <a:rPr lang="en-US" altLang="zh-CN">
                <a:solidFill>
                  <a:srgbClr val="000000"/>
                </a:solidFill>
                <a:sym typeface="Times New Roman" pitchFamily="18" charset="0"/>
              </a:rPr>
              <a:t>    File_1.txt  File_2.txt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rm  -i </a:t>
            </a:r>
            <a:r>
              <a:rPr lang="en-US" altLang="zh-CN">
                <a:solidFill>
                  <a:srgbClr val="000000"/>
                </a:solidFill>
                <a:sym typeface="Times New Roman" pitchFamily="18" charset="0"/>
              </a:rPr>
              <a:t> File_3.txt  File_4.txt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rm</a:t>
            </a:r>
            <a:r>
              <a:rPr lang="zh-CN" altLang="en-US">
                <a:solidFill>
                  <a:srgbClr val="000000"/>
                </a:solidFill>
                <a:sym typeface="Times New Roman" pitchFamily="18" charset="0"/>
              </a:rPr>
              <a:t>：是否删除  一般文件 </a:t>
            </a:r>
            <a:r>
              <a:rPr lang="en-US" altLang="zh-CN">
                <a:solidFill>
                  <a:srgbClr val="000000"/>
                </a:solidFill>
                <a:sym typeface="Times New Roman" pitchFamily="18" charset="0"/>
              </a:rPr>
              <a:t>File_3.txt?  </a:t>
            </a:r>
            <a:r>
              <a:rPr lang="en-US" altLang="zh-CN" b="1">
                <a:solidFill>
                  <a:srgbClr val="000000"/>
                </a:solidFill>
                <a:sym typeface="Times New Roman" pitchFamily="18" charset="0"/>
              </a:rPr>
              <a:t>Y</a:t>
            </a:r>
            <a:endParaRPr lang="zh-CN" altLang="en-US" b="1">
              <a:solidFill>
                <a:srgbClr val="000000"/>
              </a:solidFill>
              <a:sym typeface="Times New Roman" pitchFamily="18" charset="0"/>
            </a:endParaRPr>
          </a:p>
          <a:p>
            <a:pPr eaLnBrk="0" hangingPunct="0"/>
            <a:r>
              <a:rPr lang="en-US" altLang="zh-CN">
                <a:solidFill>
                  <a:srgbClr val="000000"/>
                </a:solidFill>
                <a:sym typeface="Times New Roman" pitchFamily="18" charset="0"/>
              </a:rPr>
              <a:t>rm</a:t>
            </a:r>
            <a:r>
              <a:rPr lang="zh-CN" altLang="en-US">
                <a:solidFill>
                  <a:srgbClr val="000000"/>
                </a:solidFill>
                <a:sym typeface="Times New Roman" pitchFamily="18" charset="0"/>
              </a:rPr>
              <a:t>：是否删除  一般文件 </a:t>
            </a:r>
            <a:r>
              <a:rPr lang="en-US" altLang="zh-CN">
                <a:solidFill>
                  <a:srgbClr val="000000"/>
                </a:solidFill>
                <a:sym typeface="Times New Roman" pitchFamily="18" charset="0"/>
              </a:rPr>
              <a:t>File_4.txt?  </a:t>
            </a:r>
            <a:r>
              <a:rPr lang="en-US" altLang="zh-CN" b="1">
                <a:solidFill>
                  <a:srgbClr val="000000"/>
                </a:solidFill>
                <a:sym typeface="Times New Roman" pitchFamily="18" charset="0"/>
              </a:rPr>
              <a:t>Y</a:t>
            </a:r>
            <a:endParaRPr lang="zh-CN" altLang="en-US"/>
          </a:p>
        </p:txBody>
      </p:sp>
      <p:sp>
        <p:nvSpPr>
          <p:cNvPr id="199685" name="Rectangle 4"/>
          <p:cNvSpPr>
            <a:spLocks noChangeArrowheads="1"/>
          </p:cNvSpPr>
          <p:nvPr/>
        </p:nvSpPr>
        <p:spPr bwMode="auto">
          <a:xfrm>
            <a:off x="868718" y="3284984"/>
            <a:ext cx="10562167"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dir1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dir1/dir2/dir3</a:t>
            </a:r>
            <a:endParaRPr lang="zh-CN" altLang="en-US"/>
          </a:p>
        </p:txBody>
      </p:sp>
      <p:sp>
        <p:nvSpPr>
          <p:cNvPr id="199686" name="Rectangle 5"/>
          <p:cNvSpPr>
            <a:spLocks noChangeArrowheads="1"/>
          </p:cNvSpPr>
          <p:nvPr/>
        </p:nvSpPr>
        <p:spPr bwMode="auto">
          <a:xfrm>
            <a:off x="888935" y="4616451"/>
            <a:ext cx="10367433" cy="173990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rm</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ri</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dir1</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rm</a:t>
            </a:r>
            <a:r>
              <a:rPr lang="zh-CN" altLang="en-US" dirty="0">
                <a:solidFill>
                  <a:srgbClr val="000000"/>
                </a:solidFill>
                <a:sym typeface="Times New Roman" pitchFamily="18" charset="0"/>
              </a:rPr>
              <a:t>：是否进入目录  ‘</a:t>
            </a:r>
            <a:r>
              <a:rPr lang="en-US" altLang="zh-CN" dirty="0">
                <a:solidFill>
                  <a:srgbClr val="000000"/>
                </a:solidFill>
                <a:sym typeface="Times New Roman" pitchFamily="18" charset="0"/>
              </a:rPr>
              <a:t>dir1’? Y</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rm</a:t>
            </a:r>
            <a:r>
              <a:rPr lang="zh-CN" altLang="en-US" dirty="0">
                <a:solidFill>
                  <a:srgbClr val="000000"/>
                </a:solidFill>
                <a:sym typeface="Times New Roman" pitchFamily="18" charset="0"/>
              </a:rPr>
              <a:t>：是否进入目录  ‘</a:t>
            </a:r>
            <a:r>
              <a:rPr lang="en-US" altLang="zh-CN" dirty="0">
                <a:solidFill>
                  <a:srgbClr val="000000"/>
                </a:solidFill>
                <a:sym typeface="Times New Roman" pitchFamily="18" charset="0"/>
              </a:rPr>
              <a:t>dir1/dir2’? Y</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rm</a:t>
            </a:r>
            <a:r>
              <a:rPr lang="zh-CN" altLang="en-US" dirty="0">
                <a:solidFill>
                  <a:srgbClr val="000000"/>
                </a:solidFill>
                <a:sym typeface="Times New Roman" pitchFamily="18" charset="0"/>
              </a:rPr>
              <a:t>：是否删除 目录 ‘</a:t>
            </a:r>
            <a:r>
              <a:rPr lang="en-US" altLang="zh-CN" dirty="0">
                <a:solidFill>
                  <a:srgbClr val="000000"/>
                </a:solidFill>
                <a:sym typeface="Times New Roman" pitchFamily="18" charset="0"/>
              </a:rPr>
              <a:t>dir1/dir2/dir3’? Y</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rm</a:t>
            </a:r>
            <a:r>
              <a:rPr lang="zh-CN" altLang="en-US" dirty="0">
                <a:solidFill>
                  <a:srgbClr val="000000"/>
                </a:solidFill>
                <a:sym typeface="Times New Roman" pitchFamily="18" charset="0"/>
              </a:rPr>
              <a:t>：是否删除 目录 ‘</a:t>
            </a:r>
            <a:r>
              <a:rPr lang="en-US" altLang="zh-CN" dirty="0">
                <a:solidFill>
                  <a:srgbClr val="000000"/>
                </a:solidFill>
                <a:sym typeface="Times New Roman" pitchFamily="18" charset="0"/>
              </a:rPr>
              <a:t>dir1/dir2’? Y</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rm</a:t>
            </a:r>
            <a:r>
              <a:rPr lang="zh-CN" altLang="en-US" dirty="0">
                <a:solidFill>
                  <a:srgbClr val="000000"/>
                </a:solidFill>
                <a:sym typeface="Times New Roman" pitchFamily="18" charset="0"/>
              </a:rPr>
              <a:t>：是否删除 目录 ‘</a:t>
            </a:r>
            <a:r>
              <a:rPr lang="en-US" altLang="zh-CN" dirty="0">
                <a:solidFill>
                  <a:srgbClr val="000000"/>
                </a:solidFill>
                <a:sym typeface="Times New Roman" pitchFamily="18" charset="0"/>
              </a:rPr>
              <a:t>dir1’? Y</a:t>
            </a:r>
            <a:endParaRPr lang="zh-CN" altLang="en-US" dirty="0"/>
          </a:p>
        </p:txBody>
      </p:sp>
    </p:spTree>
    <p:extLst>
      <p:ext uri="{BB962C8B-B14F-4D97-AF65-F5344CB8AC3E}">
        <p14:creationId xmlns:p14="http://schemas.microsoft.com/office/powerpoint/2010/main" val="17056074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endParaRPr lang="zh-CN" altLang="en-US" dirty="0"/>
          </a:p>
        </p:txBody>
      </p:sp>
      <p:sp>
        <p:nvSpPr>
          <p:cNvPr id="200708" name="Rectangle 3"/>
          <p:cNvSpPr>
            <a:spLocks noGrp="1" noChangeArrowheads="1"/>
          </p:cNvSpPr>
          <p:nvPr>
            <p:ph idx="1"/>
          </p:nvPr>
        </p:nvSpPr>
        <p:spPr>
          <a:prstGeom prst="rect">
            <a:avLst/>
          </a:prstGeom>
        </p:spPr>
        <p:txBody>
          <a:bodyPr/>
          <a:lstStyle/>
          <a:p>
            <a:pPr eaLnBrk="1" hangingPunct="1"/>
            <a:r>
              <a:rPr lang="zh-CN" altLang="en-US"/>
              <a:t>需要提醒的是，由于</a:t>
            </a:r>
            <a:r>
              <a:rPr lang="en-US" altLang="zh-CN"/>
              <a:t>rm</a:t>
            </a:r>
            <a:r>
              <a:rPr lang="zh-CN" altLang="en-US"/>
              <a:t>命令执行物理删除，一旦一个文件被删除，就不能恢复。如果以超级用户身份登录的话，用户使用</a:t>
            </a:r>
            <a:r>
              <a:rPr lang="en-US" altLang="zh-CN"/>
              <a:t>rm</a:t>
            </a:r>
            <a:r>
              <a:rPr lang="zh-CN" altLang="en-US"/>
              <a:t>命令可以删除整个文件系统。即使是普通用户，执行</a:t>
            </a:r>
            <a:r>
              <a:rPr lang="zh-CN" altLang="en-US" sz="3600" b="1" u="sng">
                <a:solidFill>
                  <a:srgbClr val="FF0000"/>
                </a:solidFill>
                <a:latin typeface="Comic Sans MS" pitchFamily="66" charset="0"/>
                <a:sym typeface="Comic Sans MS" pitchFamily="66" charset="0"/>
              </a:rPr>
              <a:t>“</a:t>
            </a:r>
            <a:r>
              <a:rPr lang="en-US" altLang="zh-CN" sz="3600" b="1" u="sng">
                <a:solidFill>
                  <a:srgbClr val="FF0000"/>
                </a:solidFill>
                <a:latin typeface="Comic Sans MS" pitchFamily="66" charset="0"/>
                <a:sym typeface="Comic Sans MS" pitchFamily="66" charset="0"/>
              </a:rPr>
              <a:t>rm –rf *”</a:t>
            </a:r>
            <a:r>
              <a:rPr lang="en-US" altLang="zh-CN" sz="3600" b="1" u="sng">
                <a:solidFill>
                  <a:srgbClr val="800000"/>
                </a:solidFill>
              </a:rPr>
              <a:t>(</a:t>
            </a:r>
            <a:r>
              <a:rPr lang="zh-CN" altLang="en-US"/>
              <a:t>使用通配符</a:t>
            </a:r>
            <a:r>
              <a:rPr lang="zh-CN" altLang="en-US">
                <a:sym typeface="Arial" pitchFamily="34" charset="0"/>
              </a:rPr>
              <a:t>“</a:t>
            </a:r>
            <a:r>
              <a:rPr lang="zh-CN" altLang="en-US"/>
              <a:t>*</a:t>
            </a:r>
            <a:r>
              <a:rPr lang="zh-CN" altLang="en-US">
                <a:sym typeface="Arial" pitchFamily="34" charset="0"/>
              </a:rPr>
              <a:t>”</a:t>
            </a:r>
            <a:r>
              <a:rPr lang="en-US" altLang="zh-CN"/>
              <a:t>)</a:t>
            </a:r>
            <a:r>
              <a:rPr lang="zh-CN" altLang="en-US"/>
              <a:t>，也可能会把当然目录中的所有内容删除。因此使用</a:t>
            </a:r>
            <a:r>
              <a:rPr lang="en-US" altLang="zh-CN"/>
              <a:t>rm</a:t>
            </a:r>
            <a:r>
              <a:rPr lang="zh-CN" altLang="en-US"/>
              <a:t>命令要非常小心。</a:t>
            </a:r>
          </a:p>
        </p:txBody>
      </p:sp>
    </p:spTree>
    <p:extLst>
      <p:ext uri="{BB962C8B-B14F-4D97-AF65-F5344CB8AC3E}">
        <p14:creationId xmlns:p14="http://schemas.microsoft.com/office/powerpoint/2010/main" val="40802174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1" name="Rectangle 2"/>
          <p:cNvSpPr>
            <a:spLocks noGrp="1" noChangeArrowheads="1"/>
          </p:cNvSpPr>
          <p:nvPr>
            <p:ph type="title"/>
          </p:nvPr>
        </p:nvSpPr>
        <p:spPr/>
        <p:txBody>
          <a:bodyPr/>
          <a:lstStyle/>
          <a:p>
            <a:pPr algn="ctr" eaLnBrk="1" hangingPunct="1"/>
            <a:r>
              <a:rPr lang="zh-CN" altLang="en-US" dirty="0"/>
              <a:t>文件与目录命令</a:t>
            </a:r>
          </a:p>
        </p:txBody>
      </p:sp>
      <p:sp>
        <p:nvSpPr>
          <p:cNvPr id="201732" name="Rectangle 3"/>
          <p:cNvSpPr>
            <a:spLocks noGrp="1" noChangeArrowheads="1"/>
          </p:cNvSpPr>
          <p:nvPr>
            <p:ph idx="1"/>
          </p:nvPr>
        </p:nvSpPr>
        <p:spPr>
          <a:prstGeom prst="rect">
            <a:avLst/>
          </a:prstGeom>
        </p:spPr>
        <p:txBody>
          <a:bodyPr/>
          <a:lstStyle/>
          <a:p>
            <a:pPr marL="0" indent="0" eaLnBrk="1" hangingPunct="1"/>
            <a:r>
              <a:rPr lang="zh-CN" altLang="en-US" dirty="0"/>
              <a:t>创建、删除目录</a:t>
            </a:r>
          </a:p>
          <a:p>
            <a:pPr marL="0" indent="0" eaLnBrk="1" hangingPunct="1">
              <a:buFont typeface="Wingdings 3" pitchFamily="18" charset="2"/>
              <a:buNone/>
            </a:pPr>
            <a:r>
              <a:rPr lang="zh-CN" altLang="en-US" dirty="0"/>
              <a:t>文件夹是文件的集合，将</a:t>
            </a:r>
            <a:r>
              <a:rPr lang="en-US" altLang="zh-CN" dirty="0"/>
              <a:t>Linux</a:t>
            </a:r>
            <a:r>
              <a:rPr lang="zh-CN" altLang="en-US" dirty="0"/>
              <a:t>系统的文件合理的放置相应文件夹下，会使系统变得有条不紊。目录操作主要包括创建和删除目录。</a:t>
            </a:r>
          </a:p>
          <a:p>
            <a:pPr marL="0" indent="0" eaLnBrk="1" hangingPunct="1"/>
            <a:r>
              <a:rPr lang="en-US" altLang="zh-CN" b="1" dirty="0"/>
              <a:t>mkdir</a:t>
            </a:r>
            <a:endParaRPr lang="zh-CN" altLang="en-US" b="1" dirty="0"/>
          </a:p>
          <a:p>
            <a:pPr marL="0" indent="0" eaLnBrk="1" hangingPunct="1"/>
            <a:r>
              <a:rPr lang="en-US" altLang="zh-CN" b="1" dirty="0"/>
              <a:t>rmdir</a:t>
            </a:r>
            <a:endParaRPr lang="zh-CN" altLang="en-US" dirty="0"/>
          </a:p>
        </p:txBody>
      </p:sp>
      <p:pic>
        <p:nvPicPr>
          <p:cNvPr id="201733" name="Picture 4" descr="j01955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192" y="3212976"/>
            <a:ext cx="3249084"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6563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0000FF"/>
                </a:solidFill>
                <a:latin typeface="Arial Black" pitchFamily="34" charset="0"/>
                <a:sym typeface="Arial Black" pitchFamily="34" charset="0"/>
              </a:rPr>
              <a:t>mkdir </a:t>
            </a:r>
            <a:endParaRPr lang="zh-CN" altLang="en-US" dirty="0"/>
          </a:p>
        </p:txBody>
      </p:sp>
      <p:sp>
        <p:nvSpPr>
          <p:cNvPr id="202755" name="Rectangle 2"/>
          <p:cNvSpPr>
            <a:spLocks noGrp="1" noChangeArrowheads="1"/>
          </p:cNvSpPr>
          <p:nvPr>
            <p:ph idx="1"/>
          </p:nvPr>
        </p:nvSpPr>
        <p:spPr>
          <a:prstGeom prst="rect">
            <a:avLst/>
          </a:prstGeom>
        </p:spPr>
        <p:txBody>
          <a:bodyPr/>
          <a:lstStyle/>
          <a:p>
            <a:pPr eaLnBrk="1" hangingPunct="1"/>
            <a:r>
              <a:rPr lang="en-US" altLang="zh-CN" sz="2400" dirty="0"/>
              <a:t>mkdir</a:t>
            </a:r>
            <a:r>
              <a:rPr lang="zh-CN" altLang="en-US" sz="2400" dirty="0"/>
              <a:t>命令用于创建一个目录。</a:t>
            </a:r>
            <a:r>
              <a:rPr lang="en-US" altLang="zh-CN" sz="2400" dirty="0"/>
              <a:t>mkdir</a:t>
            </a:r>
            <a:r>
              <a:rPr lang="zh-CN" altLang="en-US" sz="2400" dirty="0"/>
              <a:t>命令一般语法格式为：</a:t>
            </a:r>
          </a:p>
          <a:p>
            <a:pPr eaLnBrk="1" hangingPunct="1"/>
            <a:endParaRPr lang="zh-CN" altLang="en-US" sz="2400" dirty="0"/>
          </a:p>
          <a:p>
            <a:pPr eaLnBrk="1" hangingPunct="1"/>
            <a:r>
              <a:rPr lang="zh-CN" altLang="en-US" sz="2400" dirty="0"/>
              <a:t>其中，</a:t>
            </a:r>
            <a:r>
              <a:rPr lang="en-US" altLang="zh-CN" sz="2400" dirty="0" err="1"/>
              <a:t>directory_name</a:t>
            </a:r>
            <a:r>
              <a:rPr lang="zh-CN" altLang="en-US" sz="2400" dirty="0"/>
              <a:t>为要创建的目录名，并且不能是已有的目录，通常不允许嵌套创建子目录。</a:t>
            </a:r>
          </a:p>
          <a:p>
            <a:pPr eaLnBrk="1" hangingPunct="1"/>
            <a:r>
              <a:rPr lang="zh-CN" altLang="en-US" sz="2400" dirty="0"/>
              <a:t>使用选项</a:t>
            </a:r>
            <a:r>
              <a:rPr lang="zh-CN" altLang="en-US" sz="2400" dirty="0">
                <a:sym typeface="Arial" pitchFamily="34" charset="0"/>
              </a:rPr>
              <a:t>“</a:t>
            </a:r>
            <a:r>
              <a:rPr lang="en-US" altLang="zh-CN" sz="2400" dirty="0"/>
              <a:t>-p</a:t>
            </a:r>
            <a:r>
              <a:rPr lang="en-US" altLang="zh-CN" sz="2400" dirty="0">
                <a:sym typeface="Arial" pitchFamily="34" charset="0"/>
              </a:rPr>
              <a:t>”</a:t>
            </a:r>
            <a:r>
              <a:rPr lang="zh-CN" altLang="en-US" sz="2400" dirty="0"/>
              <a:t>表示可以嵌套创建子目录，即多层目录。</a:t>
            </a:r>
          </a:p>
          <a:p>
            <a:pPr eaLnBrk="1" hangingPunct="1"/>
            <a:r>
              <a:rPr lang="zh-CN" altLang="en-US" sz="2400" dirty="0"/>
              <a:t>需要说明的是，创建目录的用户在工作目录应具有</a:t>
            </a:r>
            <a:r>
              <a:rPr lang="zh-CN" altLang="en-US" sz="2400" b="1" i="1" dirty="0">
                <a:solidFill>
                  <a:srgbClr val="FF0000"/>
                </a:solidFill>
              </a:rPr>
              <a:t>写入权限</a:t>
            </a:r>
            <a:r>
              <a:rPr lang="zh-CN" altLang="en-US" sz="2400" dirty="0"/>
              <a:t>。假设要创建下面这样结构的目录。</a:t>
            </a:r>
            <a:endParaRPr lang="zh-CN" altLang="en-US" dirty="0"/>
          </a:p>
        </p:txBody>
      </p:sp>
      <p:sp>
        <p:nvSpPr>
          <p:cNvPr id="202756" name="Rectangle 3"/>
          <p:cNvSpPr>
            <a:spLocks noChangeArrowheads="1"/>
          </p:cNvSpPr>
          <p:nvPr/>
        </p:nvSpPr>
        <p:spPr bwMode="auto">
          <a:xfrm>
            <a:off x="914401" y="1916832"/>
            <a:ext cx="103674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mkdir  [ -p ]   </a:t>
            </a:r>
            <a:r>
              <a:rPr lang="en-US" altLang="zh-CN" dirty="0" err="1">
                <a:solidFill>
                  <a:srgbClr val="000000"/>
                </a:solidFill>
                <a:sym typeface="Times New Roman" pitchFamily="18" charset="0"/>
              </a:rPr>
              <a:t>directory_name</a:t>
            </a:r>
            <a:r>
              <a:rPr lang="en-US" altLang="zh-CN" b="1" dirty="0">
                <a:solidFill>
                  <a:srgbClr val="000000"/>
                </a:solidFill>
                <a:sym typeface="Times New Roman" pitchFamily="18" charset="0"/>
              </a:rPr>
              <a:t> </a:t>
            </a:r>
            <a:endParaRPr lang="zh-CN" altLang="en-US" dirty="0"/>
          </a:p>
        </p:txBody>
      </p:sp>
      <p:sp>
        <p:nvSpPr>
          <p:cNvPr id="202757" name="Rectangle 4"/>
          <p:cNvSpPr>
            <a:spLocks noChangeArrowheads="1"/>
          </p:cNvSpPr>
          <p:nvPr/>
        </p:nvSpPr>
        <p:spPr bwMode="auto">
          <a:xfrm>
            <a:off x="914400" y="4941168"/>
            <a:ext cx="9986433"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dir1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dir1/dir2/dir3</a:t>
            </a:r>
            <a:endParaRPr lang="zh-CN" altLang="en-US"/>
          </a:p>
        </p:txBody>
      </p:sp>
    </p:spTree>
    <p:extLst>
      <p:ext uri="{BB962C8B-B14F-4D97-AF65-F5344CB8AC3E}">
        <p14:creationId xmlns:p14="http://schemas.microsoft.com/office/powerpoint/2010/main" val="24053677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9" name="Rectangle 2"/>
          <p:cNvSpPr>
            <a:spLocks noChangeArrowheads="1"/>
          </p:cNvSpPr>
          <p:nvPr/>
        </p:nvSpPr>
        <p:spPr bwMode="auto">
          <a:xfrm>
            <a:off x="711201" y="1140768"/>
            <a:ext cx="6785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dirty="0">
                <a:solidFill>
                  <a:srgbClr val="000000"/>
                </a:solidFill>
                <a:sym typeface="Times New Roman" pitchFamily="18" charset="0"/>
              </a:rPr>
              <a:t>当然可以使用三条</a:t>
            </a:r>
            <a:r>
              <a:rPr lang="en-US" altLang="zh-CN" sz="2400" dirty="0">
                <a:solidFill>
                  <a:srgbClr val="000000"/>
                </a:solidFill>
                <a:sym typeface="Times New Roman" pitchFamily="18" charset="0"/>
              </a:rPr>
              <a:t>mkdir</a:t>
            </a:r>
            <a:r>
              <a:rPr lang="zh-CN" altLang="en-US" sz="2400" dirty="0">
                <a:solidFill>
                  <a:srgbClr val="000000"/>
                </a:solidFill>
                <a:sym typeface="Times New Roman" pitchFamily="18" charset="0"/>
              </a:rPr>
              <a:t>命令依次创建各层目录。</a:t>
            </a:r>
            <a:endParaRPr lang="zh-CN" altLang="en-US" dirty="0"/>
          </a:p>
        </p:txBody>
      </p:sp>
      <p:sp>
        <p:nvSpPr>
          <p:cNvPr id="203780" name="Rectangle 3"/>
          <p:cNvSpPr>
            <a:spLocks noChangeArrowheads="1"/>
          </p:cNvSpPr>
          <p:nvPr/>
        </p:nvSpPr>
        <p:spPr bwMode="auto">
          <a:xfrm>
            <a:off x="812800" y="1676400"/>
            <a:ext cx="10754784"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mkdir  dir1</a:t>
            </a:r>
            <a:endParaRPr lang="en-US" altLang="zh-CN"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mkdir  dir1/dir2</a:t>
            </a:r>
            <a:endParaRPr lang="en-US" altLang="zh-CN"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mkdir  dir1/dir2/dir3</a:t>
            </a:r>
            <a:endParaRPr lang="zh-CN" altLang="en-US" dirty="0"/>
          </a:p>
        </p:txBody>
      </p:sp>
      <p:sp>
        <p:nvSpPr>
          <p:cNvPr id="203781" name="Rectangle 4"/>
          <p:cNvSpPr>
            <a:spLocks noChangeArrowheads="1"/>
          </p:cNvSpPr>
          <p:nvPr/>
        </p:nvSpPr>
        <p:spPr bwMode="auto">
          <a:xfrm>
            <a:off x="711201" y="2664768"/>
            <a:ext cx="6716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sym typeface="Times New Roman" pitchFamily="18" charset="0"/>
              </a:rPr>
              <a:t>不过使用“</a:t>
            </a:r>
            <a:r>
              <a:rPr lang="en-US" altLang="zh-CN" sz="2400">
                <a:solidFill>
                  <a:srgbClr val="000000"/>
                </a:solidFill>
                <a:sym typeface="Times New Roman" pitchFamily="18" charset="0"/>
              </a:rPr>
              <a:t>-p”</a:t>
            </a:r>
            <a:r>
              <a:rPr lang="zh-CN" altLang="en-US" sz="2400">
                <a:solidFill>
                  <a:srgbClr val="000000"/>
                </a:solidFill>
                <a:sym typeface="Times New Roman" pitchFamily="18" charset="0"/>
              </a:rPr>
              <a:t>选项会简单许多，一步达到目标。</a:t>
            </a:r>
            <a:endParaRPr lang="zh-CN" altLang="en-US"/>
          </a:p>
        </p:txBody>
      </p:sp>
      <p:sp>
        <p:nvSpPr>
          <p:cNvPr id="203782" name="Rectangle 5"/>
          <p:cNvSpPr>
            <a:spLocks noChangeArrowheads="1"/>
          </p:cNvSpPr>
          <p:nvPr/>
        </p:nvSpPr>
        <p:spPr bwMode="auto">
          <a:xfrm>
            <a:off x="711200" y="3124200"/>
            <a:ext cx="10464800" cy="201453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mkdir  –p </a:t>
            </a:r>
            <a:r>
              <a:rPr lang="en-US" altLang="zh-CN" dirty="0">
                <a:solidFill>
                  <a:srgbClr val="000000"/>
                </a:solidFill>
                <a:sym typeface="Times New Roman" pitchFamily="18" charset="0"/>
              </a:rPr>
              <a:t> dir1/dir2/dir3</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ls  –R </a:t>
            </a:r>
            <a:r>
              <a:rPr lang="en-US" altLang="zh-CN" dirty="0">
                <a:solidFill>
                  <a:srgbClr val="000000"/>
                </a:solidFill>
                <a:sym typeface="Times New Roman" pitchFamily="18" charset="0"/>
              </a:rPr>
              <a:t> dir1</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dir1:</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dir2</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dir1/dir2:</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dir3</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dir1/dir2/dir3:</a:t>
            </a:r>
            <a:endParaRPr lang="zh-CN" altLang="en-US" dirty="0"/>
          </a:p>
        </p:txBody>
      </p:sp>
      <p:sp>
        <p:nvSpPr>
          <p:cNvPr id="203783" name="Rectangle 6"/>
          <p:cNvSpPr>
            <a:spLocks noChangeArrowheads="1"/>
          </p:cNvSpPr>
          <p:nvPr/>
        </p:nvSpPr>
        <p:spPr bwMode="auto">
          <a:xfrm>
            <a:off x="508000" y="5283626"/>
            <a:ext cx="10560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dirty="0">
                <a:solidFill>
                  <a:srgbClr val="000000"/>
                </a:solidFill>
                <a:sym typeface="Times New Roman" pitchFamily="18" charset="0"/>
              </a:rPr>
              <a:t>以上首先使用“</a:t>
            </a:r>
            <a:r>
              <a:rPr lang="en-US" altLang="zh-CN" sz="2400" dirty="0">
                <a:solidFill>
                  <a:srgbClr val="000000"/>
                </a:solidFill>
                <a:sym typeface="Times New Roman" pitchFamily="18" charset="0"/>
              </a:rPr>
              <a:t>mkdir  –p”</a:t>
            </a:r>
            <a:r>
              <a:rPr lang="zh-CN" altLang="en-US" sz="2400" dirty="0">
                <a:solidFill>
                  <a:srgbClr val="000000"/>
                </a:solidFill>
                <a:sym typeface="Times New Roman" pitchFamily="18" charset="0"/>
              </a:rPr>
              <a:t>命令嵌套地创建了一个多层目录，然后使用“</a:t>
            </a:r>
            <a:r>
              <a:rPr lang="en-US" altLang="zh-CN" sz="2400" dirty="0">
                <a:solidFill>
                  <a:srgbClr val="000000"/>
                </a:solidFill>
                <a:sym typeface="Times New Roman" pitchFamily="18" charset="0"/>
              </a:rPr>
              <a:t>ls  –R”</a:t>
            </a:r>
            <a:r>
              <a:rPr lang="zh-CN" altLang="en-US" sz="2400" dirty="0">
                <a:solidFill>
                  <a:srgbClr val="000000"/>
                </a:solidFill>
                <a:sym typeface="Times New Roman" pitchFamily="18" charset="0"/>
              </a:rPr>
              <a:t>命令递归地显示新创建的三层目录结构。</a:t>
            </a:r>
            <a:endParaRPr lang="zh-CN" altLang="en-US" dirty="0"/>
          </a:p>
        </p:txBody>
      </p:sp>
    </p:spTree>
    <p:extLst>
      <p:ext uri="{BB962C8B-B14F-4D97-AF65-F5344CB8AC3E}">
        <p14:creationId xmlns:p14="http://schemas.microsoft.com/office/powerpoint/2010/main" val="10526072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0000FF"/>
                </a:solidFill>
                <a:latin typeface="Arial Black" pitchFamily="34" charset="0"/>
                <a:sym typeface="Arial Black" pitchFamily="34" charset="0"/>
              </a:rPr>
              <a:t>rmdir</a:t>
            </a:r>
            <a:br>
              <a:rPr lang="en-US" altLang="zh-CN" dirty="0">
                <a:solidFill>
                  <a:srgbClr val="0000FF"/>
                </a:solidFill>
                <a:latin typeface="Arial Black" pitchFamily="34" charset="0"/>
                <a:sym typeface="Arial Black" pitchFamily="34" charset="0"/>
              </a:rPr>
            </a:br>
            <a:endParaRPr lang="zh-CN" altLang="en-US" dirty="0"/>
          </a:p>
        </p:txBody>
      </p:sp>
      <p:sp>
        <p:nvSpPr>
          <p:cNvPr id="204803" name="Rectangle 2"/>
          <p:cNvSpPr>
            <a:spLocks noGrp="1" noChangeArrowheads="1"/>
          </p:cNvSpPr>
          <p:nvPr>
            <p:ph idx="1"/>
          </p:nvPr>
        </p:nvSpPr>
        <p:spPr>
          <a:prstGeom prst="rect">
            <a:avLst/>
          </a:prstGeom>
        </p:spPr>
        <p:txBody>
          <a:bodyPr/>
          <a:lstStyle/>
          <a:p>
            <a:pPr eaLnBrk="1" hangingPunct="1"/>
            <a:r>
              <a:rPr lang="en-US" altLang="zh-CN" sz="2400" dirty="0"/>
              <a:t>rmdir</a:t>
            </a:r>
            <a:r>
              <a:rPr lang="zh-CN" altLang="en-US" sz="2400" dirty="0"/>
              <a:t>命令用于删除一个目录。</a:t>
            </a:r>
            <a:r>
              <a:rPr lang="en-US" altLang="zh-CN" sz="2400" dirty="0"/>
              <a:t>rmdir</a:t>
            </a:r>
            <a:r>
              <a:rPr lang="zh-CN" altLang="en-US" sz="2400" dirty="0"/>
              <a:t>命令一般语法格式为：</a:t>
            </a:r>
          </a:p>
          <a:p>
            <a:pPr eaLnBrk="1" hangingPunct="1"/>
            <a:endParaRPr lang="zh-CN" altLang="en-US" sz="2400" dirty="0"/>
          </a:p>
          <a:p>
            <a:pPr eaLnBrk="1" hangingPunct="1"/>
            <a:r>
              <a:rPr lang="zh-CN" altLang="en-US" sz="2400" dirty="0"/>
              <a:t>其中，</a:t>
            </a:r>
            <a:r>
              <a:rPr lang="en-US" altLang="zh-CN" sz="2400" dirty="0" err="1"/>
              <a:t>directory_name</a:t>
            </a:r>
            <a:r>
              <a:rPr lang="zh-CN" altLang="en-US" sz="2400" dirty="0"/>
              <a:t>为要删除的一个或多个目录名。</a:t>
            </a:r>
          </a:p>
          <a:p>
            <a:pPr eaLnBrk="1" hangingPunct="1"/>
            <a:r>
              <a:rPr lang="zh-CN" altLang="en-US" sz="2400" dirty="0"/>
              <a:t>使用选项</a:t>
            </a:r>
            <a:r>
              <a:rPr lang="zh-CN" altLang="en-US" sz="2400" dirty="0">
                <a:sym typeface="Arial" pitchFamily="34" charset="0"/>
              </a:rPr>
              <a:t>“</a:t>
            </a:r>
            <a:r>
              <a:rPr lang="en-US" altLang="zh-CN" sz="2400" dirty="0"/>
              <a:t>-p</a:t>
            </a:r>
            <a:r>
              <a:rPr lang="en-US" altLang="zh-CN" sz="2400" dirty="0">
                <a:sym typeface="Arial" pitchFamily="34" charset="0"/>
              </a:rPr>
              <a:t>”</a:t>
            </a:r>
            <a:r>
              <a:rPr lang="zh-CN" altLang="en-US" sz="2400" dirty="0"/>
              <a:t>表示可以递归删除子目录，即多层目录。</a:t>
            </a:r>
          </a:p>
          <a:p>
            <a:pPr eaLnBrk="1" hangingPunct="1"/>
            <a:r>
              <a:rPr lang="zh-CN" altLang="en-US" sz="2400" dirty="0"/>
              <a:t>需要说明的是，删除的目录必须为空目录，并且必须具有对该目录有写入权限。</a:t>
            </a:r>
          </a:p>
          <a:p>
            <a:pPr eaLnBrk="1" hangingPunct="1"/>
            <a:r>
              <a:rPr lang="zh-CN" altLang="en-US" sz="2400" dirty="0"/>
              <a:t>假设要删除下面这样结构的目录。</a:t>
            </a:r>
            <a:endParaRPr lang="zh-CN" altLang="en-US" dirty="0"/>
          </a:p>
        </p:txBody>
      </p:sp>
      <p:sp>
        <p:nvSpPr>
          <p:cNvPr id="204804" name="Rectangle 3"/>
          <p:cNvSpPr>
            <a:spLocks noChangeArrowheads="1"/>
          </p:cNvSpPr>
          <p:nvPr/>
        </p:nvSpPr>
        <p:spPr bwMode="auto">
          <a:xfrm>
            <a:off x="609601" y="1919288"/>
            <a:ext cx="100795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rmdir  [ -p ]   </a:t>
            </a:r>
            <a:r>
              <a:rPr lang="en-US" altLang="zh-CN" dirty="0" err="1">
                <a:solidFill>
                  <a:srgbClr val="000000"/>
                </a:solidFill>
                <a:sym typeface="Times New Roman" pitchFamily="18" charset="0"/>
              </a:rPr>
              <a:t>directory_name</a:t>
            </a:r>
            <a:r>
              <a:rPr lang="en-US" altLang="zh-CN" b="1" dirty="0">
                <a:solidFill>
                  <a:srgbClr val="000000"/>
                </a:solidFill>
                <a:sym typeface="Times New Roman" pitchFamily="18" charset="0"/>
              </a:rPr>
              <a:t> </a:t>
            </a:r>
            <a:endParaRPr lang="zh-CN" altLang="en-US" dirty="0"/>
          </a:p>
        </p:txBody>
      </p:sp>
      <p:sp>
        <p:nvSpPr>
          <p:cNvPr id="204805" name="Rectangle 4"/>
          <p:cNvSpPr>
            <a:spLocks noChangeArrowheads="1"/>
          </p:cNvSpPr>
          <p:nvPr/>
        </p:nvSpPr>
        <p:spPr bwMode="auto">
          <a:xfrm>
            <a:off x="914400" y="4876800"/>
            <a:ext cx="9889067"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dir1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dir1/dir2/dir3</a:t>
            </a:r>
            <a:endParaRPr lang="zh-CN" altLang="en-US"/>
          </a:p>
        </p:txBody>
      </p:sp>
    </p:spTree>
    <p:extLst>
      <p:ext uri="{BB962C8B-B14F-4D97-AF65-F5344CB8AC3E}">
        <p14:creationId xmlns:p14="http://schemas.microsoft.com/office/powerpoint/2010/main" val="220450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7" name="Rectangle 2"/>
          <p:cNvSpPr>
            <a:spLocks noChangeArrowheads="1"/>
          </p:cNvSpPr>
          <p:nvPr/>
        </p:nvSpPr>
        <p:spPr bwMode="auto">
          <a:xfrm>
            <a:off x="609601" y="1856731"/>
            <a:ext cx="1132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dirty="0">
                <a:solidFill>
                  <a:srgbClr val="000000"/>
                </a:solidFill>
                <a:sym typeface="Times New Roman" pitchFamily="18" charset="0"/>
              </a:rPr>
              <a:t>当然可以使用三条</a:t>
            </a:r>
            <a:r>
              <a:rPr lang="en-US" altLang="zh-CN" sz="2400" dirty="0">
                <a:solidFill>
                  <a:srgbClr val="000000"/>
                </a:solidFill>
                <a:sym typeface="Times New Roman" pitchFamily="18" charset="0"/>
              </a:rPr>
              <a:t>rmdir</a:t>
            </a:r>
            <a:r>
              <a:rPr lang="zh-CN" altLang="en-US" sz="2400" dirty="0">
                <a:solidFill>
                  <a:srgbClr val="000000"/>
                </a:solidFill>
                <a:sym typeface="Times New Roman" pitchFamily="18" charset="0"/>
              </a:rPr>
              <a:t>命令从里向外依次删除各层目录（保证删除的目录为空）。</a:t>
            </a:r>
            <a:endParaRPr lang="zh-CN" altLang="en-US" dirty="0"/>
          </a:p>
        </p:txBody>
      </p:sp>
      <p:sp>
        <p:nvSpPr>
          <p:cNvPr id="205828" name="Rectangle 3"/>
          <p:cNvSpPr>
            <a:spLocks noChangeArrowheads="1"/>
          </p:cNvSpPr>
          <p:nvPr/>
        </p:nvSpPr>
        <p:spPr bwMode="auto">
          <a:xfrm>
            <a:off x="1016001" y="2819400"/>
            <a:ext cx="10079567" cy="9159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rmdir  dir1/dir2/dir3</a:t>
            </a:r>
            <a:endParaRPr lang="en-US" altLang="zh-CN"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rmdir  dir1/dir2</a:t>
            </a:r>
            <a:endParaRPr lang="en-US" altLang="zh-CN"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rmdir  dir1/</a:t>
            </a:r>
            <a:endParaRPr lang="zh-CN" altLang="en-US" dirty="0"/>
          </a:p>
        </p:txBody>
      </p:sp>
      <p:sp>
        <p:nvSpPr>
          <p:cNvPr id="205829" name="Rectangle 4"/>
          <p:cNvSpPr>
            <a:spLocks noChangeArrowheads="1"/>
          </p:cNvSpPr>
          <p:nvPr/>
        </p:nvSpPr>
        <p:spPr bwMode="auto">
          <a:xfrm>
            <a:off x="711200" y="3962400"/>
            <a:ext cx="1017693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a:solidFill>
                  <a:srgbClr val="000000"/>
                </a:solidFill>
                <a:sym typeface="Times New Roman" pitchFamily="18" charset="0"/>
              </a:rPr>
              <a:t>不过使用“</a:t>
            </a:r>
            <a:r>
              <a:rPr lang="en-US" altLang="zh-CN" sz="2400">
                <a:solidFill>
                  <a:srgbClr val="000000"/>
                </a:solidFill>
                <a:sym typeface="Times New Roman" pitchFamily="18" charset="0"/>
              </a:rPr>
              <a:t>-p”</a:t>
            </a:r>
            <a:r>
              <a:rPr lang="zh-CN" altLang="en-US" sz="2400">
                <a:solidFill>
                  <a:srgbClr val="000000"/>
                </a:solidFill>
                <a:sym typeface="Times New Roman" pitchFamily="18" charset="0"/>
              </a:rPr>
              <a:t>选项可以一步到位。</a:t>
            </a:r>
            <a:endParaRPr lang="zh-CN" altLang="en-US"/>
          </a:p>
        </p:txBody>
      </p:sp>
      <p:sp>
        <p:nvSpPr>
          <p:cNvPr id="205830" name="Rectangle 5"/>
          <p:cNvSpPr>
            <a:spLocks noChangeArrowheads="1"/>
          </p:cNvSpPr>
          <p:nvPr/>
        </p:nvSpPr>
        <p:spPr bwMode="auto">
          <a:xfrm>
            <a:off x="1016001" y="4572001"/>
            <a:ext cx="100795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rmdir  –p </a:t>
            </a:r>
            <a:r>
              <a:rPr lang="en-US" altLang="zh-CN" dirty="0">
                <a:solidFill>
                  <a:srgbClr val="000000"/>
                </a:solidFill>
                <a:sym typeface="Times New Roman" pitchFamily="18" charset="0"/>
              </a:rPr>
              <a:t> dir1/dir2/dir3</a:t>
            </a:r>
            <a:endParaRPr lang="zh-CN" altLang="en-US" dirty="0"/>
          </a:p>
        </p:txBody>
      </p:sp>
      <p:sp>
        <p:nvSpPr>
          <p:cNvPr id="205831" name="Rectangle 6"/>
          <p:cNvSpPr>
            <a:spLocks noChangeArrowheads="1"/>
          </p:cNvSpPr>
          <p:nvPr/>
        </p:nvSpPr>
        <p:spPr bwMode="auto">
          <a:xfrm>
            <a:off x="812801" y="5101065"/>
            <a:ext cx="108669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a:solidFill>
                  <a:srgbClr val="000000"/>
                </a:solidFill>
                <a:sym typeface="Times New Roman" pitchFamily="18" charset="0"/>
              </a:rPr>
              <a:t>以上命令的执行效果与“</a:t>
            </a:r>
            <a:r>
              <a:rPr lang="en-US" altLang="zh-CN" sz="2400">
                <a:solidFill>
                  <a:srgbClr val="000000"/>
                </a:solidFill>
                <a:sym typeface="Times New Roman" pitchFamily="18" charset="0"/>
              </a:rPr>
              <a:t>rm  –r  dir1”</a:t>
            </a:r>
            <a:r>
              <a:rPr lang="zh-CN" altLang="en-US" sz="2400">
                <a:solidFill>
                  <a:srgbClr val="000000"/>
                </a:solidFill>
                <a:sym typeface="Times New Roman" pitchFamily="18" charset="0"/>
              </a:rPr>
              <a:t>执行效果相同，并且后者的效率更高，因为它不要求各层目录均为空。</a:t>
            </a:r>
            <a:endParaRPr lang="zh-CN" altLang="en-US"/>
          </a:p>
        </p:txBody>
      </p:sp>
    </p:spTree>
    <p:extLst>
      <p:ext uri="{BB962C8B-B14F-4D97-AF65-F5344CB8AC3E}">
        <p14:creationId xmlns:p14="http://schemas.microsoft.com/office/powerpoint/2010/main" val="26805808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0000FF"/>
                </a:solidFill>
                <a:latin typeface="Arial Black" pitchFamily="34" charset="0"/>
                <a:sym typeface="Arial Black" pitchFamily="34" charset="0"/>
              </a:rPr>
              <a:t>cat</a:t>
            </a:r>
            <a:br>
              <a:rPr lang="zh-CN" altLang="en-US" dirty="0">
                <a:solidFill>
                  <a:srgbClr val="0000FF"/>
                </a:solidFill>
                <a:latin typeface="Arial Black" pitchFamily="34" charset="0"/>
                <a:sym typeface="Arial Black" pitchFamily="34" charset="0"/>
              </a:rPr>
            </a:br>
            <a:endParaRPr lang="zh-CN" altLang="en-US" dirty="0"/>
          </a:p>
        </p:txBody>
      </p:sp>
      <p:sp>
        <p:nvSpPr>
          <p:cNvPr id="206851" name="Rectangle 2"/>
          <p:cNvSpPr>
            <a:spLocks noGrp="1" noChangeArrowheads="1"/>
          </p:cNvSpPr>
          <p:nvPr>
            <p:ph idx="1"/>
          </p:nvPr>
        </p:nvSpPr>
        <p:spPr>
          <a:prstGeom prst="rect">
            <a:avLst/>
          </a:prstGeom>
        </p:spPr>
        <p:txBody>
          <a:bodyPr/>
          <a:lstStyle/>
          <a:p>
            <a:pPr eaLnBrk="1" hangingPunct="1"/>
            <a:r>
              <a:rPr lang="zh-CN" altLang="en-US" dirty="0"/>
              <a:t>用于依次读取指定文件的内容，并在标准输出设备上显示。</a:t>
            </a:r>
            <a:r>
              <a:rPr lang="en-US" altLang="zh-CN" dirty="0"/>
              <a:t>cat</a:t>
            </a:r>
            <a:r>
              <a:rPr lang="zh-CN" altLang="en-US" dirty="0"/>
              <a:t>命令一般语法格式为：</a:t>
            </a:r>
          </a:p>
        </p:txBody>
      </p:sp>
      <p:graphicFrame>
        <p:nvGraphicFramePr>
          <p:cNvPr id="209925" name="表格 209924"/>
          <p:cNvGraphicFramePr/>
          <p:nvPr>
            <p:extLst>
              <p:ext uri="{D42A27DB-BD31-4B8C-83A1-F6EECF244321}">
                <p14:modId xmlns:p14="http://schemas.microsoft.com/office/powerpoint/2010/main" val="4073427517"/>
              </p:ext>
            </p:extLst>
          </p:nvPr>
        </p:nvGraphicFramePr>
        <p:xfrm>
          <a:off x="839416" y="3356992"/>
          <a:ext cx="10299700" cy="2187575"/>
        </p:xfrm>
        <a:graphic>
          <a:graphicData uri="http://schemas.openxmlformats.org/drawingml/2006/table">
            <a:tbl>
              <a:tblPr/>
              <a:tblGrid>
                <a:gridCol w="1325033">
                  <a:extLst>
                    <a:ext uri="{9D8B030D-6E8A-4147-A177-3AD203B41FA5}">
                      <a16:colId xmlns:a16="http://schemas.microsoft.com/office/drawing/2014/main" val="20000"/>
                    </a:ext>
                  </a:extLst>
                </a:gridCol>
                <a:gridCol w="8974667">
                  <a:extLst>
                    <a:ext uri="{9D8B030D-6E8A-4147-A177-3AD203B41FA5}">
                      <a16:colId xmlns:a16="http://schemas.microsoft.com/office/drawing/2014/main" val="20001"/>
                    </a:ext>
                  </a:extLst>
                </a:gridCol>
              </a:tblGrid>
              <a:tr h="6223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选项</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描述</a:t>
                      </a:r>
                      <a:endParaRPr lang="zh-CN" altLang="en-US">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21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-v</a:t>
                      </a:r>
                      <a:endParaRPr lang="en-US" altLang="x-none"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用一种特殊形式显示控制字符，</a:t>
                      </a:r>
                      <a:r>
                        <a:rPr lang="en-US" altLang="x-none" sz="1800" dirty="0">
                          <a:latin typeface="Times New Roman" pitchFamily="18" charset="0"/>
                          <a:sym typeface="Times New Roman" pitchFamily="18" charset="0"/>
                        </a:rPr>
                        <a:t>LFD</a:t>
                      </a:r>
                      <a:r>
                        <a:rPr lang="zh-CN" altLang="en-US" sz="1800" dirty="0">
                          <a:latin typeface="Times New Roman" pitchFamily="18" charset="0"/>
                          <a:sym typeface="Times New Roman" pitchFamily="18" charset="0"/>
                        </a:rPr>
                        <a:t>与</a:t>
                      </a:r>
                      <a:r>
                        <a:rPr lang="en-US" altLang="x-none" sz="1800" dirty="0">
                          <a:latin typeface="Times New Roman" pitchFamily="18" charset="0"/>
                          <a:sym typeface="Times New Roman" pitchFamily="18" charset="0"/>
                        </a:rPr>
                        <a:t>TAB</a:t>
                      </a:r>
                      <a:r>
                        <a:rPr lang="zh-CN" altLang="en-US" sz="1800" dirty="0">
                          <a:latin typeface="Times New Roman" pitchFamily="18" charset="0"/>
                          <a:sym typeface="Times New Roman" pitchFamily="18" charset="0"/>
                        </a:rPr>
                        <a:t>除外</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05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-T</a:t>
                      </a:r>
                      <a:endParaRPr lang="en-US" altLang="x-none"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将</a:t>
                      </a:r>
                      <a:r>
                        <a:rPr lang="en-US" altLang="x-none" sz="1800" dirty="0">
                          <a:latin typeface="Times New Roman" pitchFamily="18" charset="0"/>
                          <a:sym typeface="Times New Roman" pitchFamily="18" charset="0"/>
                        </a:rPr>
                        <a:t>TAB</a:t>
                      </a:r>
                      <a:r>
                        <a:rPr lang="zh-CN" altLang="en-US" sz="1800" dirty="0">
                          <a:latin typeface="Times New Roman" pitchFamily="18" charset="0"/>
                          <a:sym typeface="Times New Roman" pitchFamily="18" charset="0"/>
                        </a:rPr>
                        <a:t>显示为“</a:t>
                      </a:r>
                      <a:r>
                        <a:rPr lang="en-US" altLang="x-none" sz="1800" dirty="0">
                          <a:latin typeface="Times New Roman" pitchFamily="18" charset="0"/>
                          <a:sym typeface="Times New Roman" pitchFamily="18" charset="0"/>
                        </a:rPr>
                        <a:t>^I”</a:t>
                      </a:r>
                      <a:r>
                        <a:rPr lang="zh-CN" altLang="en-US" sz="1800" dirty="0">
                          <a:latin typeface="Times New Roman" pitchFamily="18" charset="0"/>
                          <a:sym typeface="Times New Roman" pitchFamily="18" charset="0"/>
                        </a:rPr>
                        <a:t>，只与“</a:t>
                      </a:r>
                      <a:r>
                        <a:rPr lang="en-US" altLang="x-none" sz="1800" dirty="0">
                          <a:latin typeface="Times New Roman" pitchFamily="18" charset="0"/>
                          <a:sym typeface="Times New Roman" pitchFamily="18" charset="0"/>
                        </a:rPr>
                        <a:t>-v”</a:t>
                      </a:r>
                      <a:r>
                        <a:rPr lang="zh-CN" altLang="en-US" sz="1800" dirty="0">
                          <a:latin typeface="Times New Roman" pitchFamily="18" charset="0"/>
                          <a:sym typeface="Times New Roman" pitchFamily="18" charset="0"/>
                        </a:rPr>
                        <a:t>选项同时使用</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21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-E</a:t>
                      </a:r>
                      <a:endParaRPr lang="en-US" altLang="x-none"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在每行的末尾显示一个“</a:t>
                      </a:r>
                      <a:r>
                        <a:rPr lang="en-US" altLang="x-none" sz="1800" dirty="0">
                          <a:latin typeface="Times New Roman" pitchFamily="18" charset="0"/>
                          <a:sym typeface="Times New Roman" pitchFamily="18" charset="0"/>
                        </a:rPr>
                        <a:t>$”</a:t>
                      </a:r>
                      <a:r>
                        <a:rPr lang="zh-CN" altLang="en-US" sz="1800" dirty="0">
                          <a:latin typeface="Times New Roman" pitchFamily="18" charset="0"/>
                          <a:sym typeface="Times New Roman" pitchFamily="18" charset="0"/>
                        </a:rPr>
                        <a:t>符，只与“</a:t>
                      </a:r>
                      <a:r>
                        <a:rPr lang="en-US" altLang="x-none" sz="1800" dirty="0">
                          <a:latin typeface="Times New Roman" pitchFamily="18" charset="0"/>
                          <a:sym typeface="Times New Roman" pitchFamily="18" charset="0"/>
                        </a:rPr>
                        <a:t>-v”</a:t>
                      </a:r>
                      <a:r>
                        <a:rPr lang="zh-CN" altLang="en-US" sz="1800" dirty="0">
                          <a:latin typeface="Times New Roman" pitchFamily="18" charset="0"/>
                          <a:sym typeface="Times New Roman" pitchFamily="18" charset="0"/>
                        </a:rPr>
                        <a:t>选项同时使用</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05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-u</a:t>
                      </a:r>
                      <a:endParaRPr lang="en-US" altLang="x-none"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输出不经过缓冲区</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6872" name="Rectangle 23"/>
          <p:cNvSpPr>
            <a:spLocks noChangeArrowheads="1"/>
          </p:cNvSpPr>
          <p:nvPr/>
        </p:nvSpPr>
        <p:spPr bwMode="auto">
          <a:xfrm>
            <a:off x="914399" y="2564904"/>
            <a:ext cx="90254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cat  [ -v | -T | -E | -u ]  [ filename ]</a:t>
            </a:r>
            <a:endParaRPr lang="zh-CN" altLang="en-US"/>
          </a:p>
        </p:txBody>
      </p:sp>
    </p:spTree>
    <p:extLst>
      <p:ext uri="{BB962C8B-B14F-4D97-AF65-F5344CB8AC3E}">
        <p14:creationId xmlns:p14="http://schemas.microsoft.com/office/powerpoint/2010/main" val="40850906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5" name="Rectangle 2"/>
          <p:cNvSpPr>
            <a:spLocks noGrp="1" noChangeArrowheads="1"/>
          </p:cNvSpPr>
          <p:nvPr>
            <p:ph idx="1"/>
          </p:nvPr>
        </p:nvSpPr>
        <p:spPr>
          <a:prstGeom prst="rect">
            <a:avLst/>
          </a:prstGeom>
        </p:spPr>
        <p:txBody>
          <a:bodyPr/>
          <a:lstStyle/>
          <a:p>
            <a:pPr eaLnBrk="1" hangingPunct="1"/>
            <a:r>
              <a:rPr lang="zh-CN" altLang="en-US"/>
              <a:t>在下面的命令中，首先使用</a:t>
            </a:r>
            <a:r>
              <a:rPr lang="en-US" altLang="zh-CN"/>
              <a:t>echo</a:t>
            </a:r>
            <a:r>
              <a:rPr lang="zh-CN" altLang="en-US"/>
              <a:t>命令将两个字符串分别保存在</a:t>
            </a:r>
            <a:r>
              <a:rPr lang="en-US" altLang="zh-CN"/>
              <a:t>GM.txt</a:t>
            </a:r>
            <a:r>
              <a:rPr lang="zh-CN" altLang="en-US"/>
              <a:t>和</a:t>
            </a:r>
            <a:r>
              <a:rPr lang="en-US" altLang="zh-CN"/>
              <a:t>GA.txt</a:t>
            </a:r>
            <a:r>
              <a:rPr lang="zh-CN" altLang="en-US"/>
              <a:t>两个文件中。当然可以使用</a:t>
            </a:r>
            <a:r>
              <a:rPr lang="en-US" altLang="zh-CN"/>
              <a:t>cat</a:t>
            </a:r>
            <a:r>
              <a:rPr lang="zh-CN" altLang="en-US"/>
              <a:t>命令依次查看每个文件，也可以同时查看多个文件。命令执行结果将按顺序输出在屏幕上。</a:t>
            </a:r>
          </a:p>
          <a:p>
            <a:pPr eaLnBrk="1" hangingPunct="1"/>
            <a:endParaRPr lang="zh-CN" altLang="en-US"/>
          </a:p>
          <a:p>
            <a:pPr eaLnBrk="1" hangingPunct="1"/>
            <a:endParaRPr lang="zh-CN" altLang="en-US"/>
          </a:p>
          <a:p>
            <a:pPr eaLnBrk="1" hangingPunct="1"/>
            <a:endParaRPr lang="zh-CN" altLang="en-US" sz="3200"/>
          </a:p>
          <a:p>
            <a:pPr eaLnBrk="1" hangingPunct="1"/>
            <a:endParaRPr lang="zh-CN" altLang="en-US" sz="3200"/>
          </a:p>
        </p:txBody>
      </p:sp>
      <p:sp>
        <p:nvSpPr>
          <p:cNvPr id="207876" name="Rectangle 3"/>
          <p:cNvSpPr>
            <a:spLocks noChangeArrowheads="1"/>
          </p:cNvSpPr>
          <p:nvPr/>
        </p:nvSpPr>
        <p:spPr bwMode="auto">
          <a:xfrm>
            <a:off x="812800" y="4038601"/>
            <a:ext cx="11040533"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echo  </a:t>
            </a:r>
            <a:r>
              <a:rPr lang="en-US" altLang="zh-CN">
                <a:solidFill>
                  <a:srgbClr val="000000"/>
                </a:solidFill>
                <a:sym typeface="Times New Roman" pitchFamily="18" charset="0"/>
              </a:rPr>
              <a:t>“Good Morning.”      &gt; GM.txt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echo  </a:t>
            </a:r>
            <a:r>
              <a:rPr lang="en-US" altLang="zh-CN">
                <a:solidFill>
                  <a:srgbClr val="000000"/>
                </a:solidFill>
                <a:sym typeface="Times New Roman" pitchFamily="18" charset="0"/>
              </a:rPr>
              <a:t>“Good Afternoon.”     &gt; GA.txt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cat </a:t>
            </a:r>
            <a:r>
              <a:rPr lang="en-US" altLang="zh-CN">
                <a:solidFill>
                  <a:srgbClr val="000000"/>
                </a:solidFill>
                <a:sym typeface="Times New Roman" pitchFamily="18" charset="0"/>
              </a:rPr>
              <a:t> GM.txt  GA.txt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“Good Morning.”</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“Good Afternoon.”</a:t>
            </a:r>
            <a:endParaRPr lang="zh-CN" altLang="en-US"/>
          </a:p>
        </p:txBody>
      </p:sp>
    </p:spTree>
    <p:extLst>
      <p:ext uri="{BB962C8B-B14F-4D97-AF65-F5344CB8AC3E}">
        <p14:creationId xmlns:p14="http://schemas.microsoft.com/office/powerpoint/2010/main" val="8166561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9" name="Rectangle 2"/>
          <p:cNvSpPr>
            <a:spLocks noGrp="1" noChangeArrowheads="1"/>
          </p:cNvSpPr>
          <p:nvPr>
            <p:ph idx="1"/>
          </p:nvPr>
        </p:nvSpPr>
        <p:spPr>
          <a:prstGeom prst="rect">
            <a:avLst/>
          </a:prstGeom>
        </p:spPr>
        <p:txBody>
          <a:bodyPr/>
          <a:lstStyle/>
          <a:p>
            <a:pPr marL="0" indent="0" eaLnBrk="1" hangingPunct="1">
              <a:buFont typeface="Wingdings 3" pitchFamily="18" charset="2"/>
              <a:buNone/>
            </a:pPr>
            <a:r>
              <a:rPr lang="zh-CN" altLang="en-US"/>
              <a:t>使用</a:t>
            </a:r>
            <a:r>
              <a:rPr lang="en-US" altLang="zh-CN"/>
              <a:t>cat</a:t>
            </a:r>
            <a:r>
              <a:rPr lang="zh-CN" altLang="en-US"/>
              <a:t>命令在标准输出上，可以同时显示多个文件。如果借用输出重定向符</a:t>
            </a:r>
            <a:r>
              <a:rPr lang="zh-CN" altLang="en-US">
                <a:sym typeface="Arial" pitchFamily="34" charset="0"/>
              </a:rPr>
              <a:t>“</a:t>
            </a:r>
            <a:r>
              <a:rPr lang="en-US" altLang="zh-CN"/>
              <a:t>&gt;</a:t>
            </a:r>
            <a:r>
              <a:rPr lang="en-US" altLang="zh-CN">
                <a:sym typeface="Arial" pitchFamily="34" charset="0"/>
              </a:rPr>
              <a:t>”</a:t>
            </a:r>
            <a:r>
              <a:rPr lang="zh-CN" altLang="en-US"/>
              <a:t>，将显示结果输出到另一个文件，就可以实现连接多个文件的功能。</a:t>
            </a:r>
          </a:p>
          <a:p>
            <a:pPr marL="0" indent="0" eaLnBrk="1" hangingPunct="1">
              <a:buFont typeface="Wingdings 3" pitchFamily="18" charset="2"/>
              <a:buNone/>
            </a:pPr>
            <a:r>
              <a:rPr lang="zh-CN" altLang="en-US"/>
              <a:t>仍延续上例，使用</a:t>
            </a:r>
            <a:r>
              <a:rPr lang="en-US" altLang="zh-CN"/>
              <a:t>cat</a:t>
            </a:r>
            <a:r>
              <a:rPr lang="zh-CN" altLang="en-US"/>
              <a:t>命令将两文件</a:t>
            </a:r>
            <a:r>
              <a:rPr lang="en-US" altLang="zh-CN"/>
              <a:t>GM.txt</a:t>
            </a:r>
            <a:r>
              <a:rPr lang="zh-CN" altLang="en-US"/>
              <a:t>、</a:t>
            </a:r>
            <a:r>
              <a:rPr lang="en-US" altLang="zh-CN"/>
              <a:t>GA.txt</a:t>
            </a:r>
            <a:r>
              <a:rPr lang="zh-CN" altLang="en-US"/>
              <a:t>中的内容输出到另一个文件</a:t>
            </a:r>
            <a:r>
              <a:rPr lang="en-US" altLang="zh-CN"/>
              <a:t>Greeting.txt</a:t>
            </a:r>
            <a:r>
              <a:rPr lang="zh-CN" altLang="en-US"/>
              <a:t>中。然后，可以发现</a:t>
            </a:r>
            <a:r>
              <a:rPr lang="en-US" altLang="zh-CN"/>
              <a:t>Greeting.txt</a:t>
            </a:r>
            <a:r>
              <a:rPr lang="zh-CN" altLang="en-US"/>
              <a:t>文件内容是两个文件内容的合并。</a:t>
            </a:r>
          </a:p>
        </p:txBody>
      </p:sp>
      <p:sp>
        <p:nvSpPr>
          <p:cNvPr id="208900" name="Rectangle 3"/>
          <p:cNvSpPr>
            <a:spLocks noChangeArrowheads="1"/>
          </p:cNvSpPr>
          <p:nvPr/>
        </p:nvSpPr>
        <p:spPr bwMode="auto">
          <a:xfrm>
            <a:off x="719667" y="4797426"/>
            <a:ext cx="11040533" cy="11906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cat </a:t>
            </a:r>
            <a:r>
              <a:rPr lang="en-US" altLang="zh-CN">
                <a:solidFill>
                  <a:srgbClr val="000000"/>
                </a:solidFill>
                <a:sym typeface="Times New Roman" pitchFamily="18" charset="0"/>
              </a:rPr>
              <a:t> GM.txt  GA.txt  </a:t>
            </a:r>
            <a:r>
              <a:rPr lang="en-US" altLang="zh-CN" b="1">
                <a:solidFill>
                  <a:srgbClr val="000000"/>
                </a:solidFill>
                <a:sym typeface="Times New Roman" pitchFamily="18" charset="0"/>
              </a:rPr>
              <a:t>&gt;  </a:t>
            </a:r>
            <a:r>
              <a:rPr lang="en-US" altLang="zh-CN">
                <a:solidFill>
                  <a:srgbClr val="000000"/>
                </a:solidFill>
                <a:sym typeface="Times New Roman" pitchFamily="18" charset="0"/>
              </a:rPr>
              <a:t>Greeting.txt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cat </a:t>
            </a:r>
            <a:r>
              <a:rPr lang="en-US" altLang="zh-CN">
                <a:solidFill>
                  <a:srgbClr val="000000"/>
                </a:solidFill>
                <a:sym typeface="Times New Roman" pitchFamily="18" charset="0"/>
              </a:rPr>
              <a:t> Greeting.txt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“Good Morning.”</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“Good Afternoon.”</a:t>
            </a:r>
            <a:endParaRPr lang="zh-CN" altLang="en-US"/>
          </a:p>
        </p:txBody>
      </p:sp>
    </p:spTree>
    <p:extLst>
      <p:ext uri="{BB962C8B-B14F-4D97-AF65-F5344CB8AC3E}">
        <p14:creationId xmlns:p14="http://schemas.microsoft.com/office/powerpoint/2010/main" val="209824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algn="ctr" eaLnBrk="1" hangingPunct="1"/>
            <a:r>
              <a:rPr lang="zh-CN" altLang="en-US" dirty="0"/>
              <a:t>操作系统组件</a:t>
            </a:r>
          </a:p>
        </p:txBody>
      </p:sp>
      <p:sp>
        <p:nvSpPr>
          <p:cNvPr id="32772" name="Rectangle 3"/>
          <p:cNvSpPr>
            <a:spLocks noGrp="1" noChangeArrowheads="1"/>
          </p:cNvSpPr>
          <p:nvPr>
            <p:ph idx="1"/>
          </p:nvPr>
        </p:nvSpPr>
        <p:spPr>
          <a:prstGeom prst="rect">
            <a:avLst/>
          </a:prstGeom>
        </p:spPr>
        <p:txBody>
          <a:bodyPr/>
          <a:lstStyle/>
          <a:p>
            <a:pPr eaLnBrk="1" hangingPunct="1"/>
            <a:r>
              <a:rPr lang="en-US" altLang="zh-CN" dirty="0"/>
              <a:t>Shell</a:t>
            </a:r>
            <a:r>
              <a:rPr lang="zh-CN" altLang="en-US" dirty="0"/>
              <a:t>是一个命令行解释器，它使得用户能够与操作系统进行交互。</a:t>
            </a:r>
          </a:p>
          <a:p>
            <a:pPr eaLnBrk="1" hangingPunct="1"/>
            <a:r>
              <a:rPr lang="en-US" altLang="zh-CN" dirty="0"/>
              <a:t>Shell</a:t>
            </a:r>
            <a:r>
              <a:rPr lang="zh-CN" altLang="en-US" dirty="0"/>
              <a:t>类型</a:t>
            </a:r>
          </a:p>
          <a:p>
            <a:pPr lvl="1" eaLnBrk="1" hangingPunct="1"/>
            <a:r>
              <a:rPr lang="en-US" altLang="zh-CN" dirty="0"/>
              <a:t>Bourne Shell</a:t>
            </a:r>
            <a:r>
              <a:rPr lang="zh-CN" altLang="en-US" dirty="0"/>
              <a:t>： 最早的</a:t>
            </a:r>
            <a:r>
              <a:rPr lang="en-US" altLang="zh-CN" dirty="0"/>
              <a:t>Shell</a:t>
            </a:r>
            <a:endParaRPr lang="zh-CN" altLang="en-US" dirty="0"/>
          </a:p>
          <a:p>
            <a:pPr lvl="1" eaLnBrk="1" hangingPunct="1"/>
            <a:r>
              <a:rPr lang="en-US" altLang="zh-CN" dirty="0"/>
              <a:t>C Shell</a:t>
            </a:r>
            <a:endParaRPr lang="zh-CN" altLang="en-US" dirty="0"/>
          </a:p>
          <a:p>
            <a:pPr lvl="1" eaLnBrk="1" hangingPunct="1"/>
            <a:r>
              <a:rPr lang="en-US" altLang="zh-CN" dirty="0" err="1"/>
              <a:t>Ksh</a:t>
            </a:r>
            <a:endParaRPr lang="zh-CN" altLang="en-US" dirty="0"/>
          </a:p>
          <a:p>
            <a:pPr lvl="1" eaLnBrk="1" hangingPunct="1"/>
            <a:r>
              <a:rPr lang="en-US" altLang="zh-CN" dirty="0"/>
              <a:t>Z Shell</a:t>
            </a:r>
            <a:endParaRPr lang="zh-CN" altLang="en-US" dirty="0"/>
          </a:p>
          <a:p>
            <a:pPr lvl="1" eaLnBrk="1" hangingPunct="1"/>
            <a:r>
              <a:rPr lang="en-US" altLang="zh-CN" dirty="0">
                <a:sym typeface="Arial" pitchFamily="34" charset="0"/>
              </a:rPr>
              <a:t>…</a:t>
            </a:r>
            <a:endParaRPr lang="en-US" altLang="zh-CN" dirty="0"/>
          </a:p>
          <a:p>
            <a:pPr eaLnBrk="1" hangingPunct="1"/>
            <a:endParaRPr lang="zh-CN" altLang="en-US" dirty="0"/>
          </a:p>
          <a:p>
            <a:pPr eaLnBrk="1" hangingPunct="1"/>
            <a:endParaRPr lang="zh-CN" altLang="en-US" dirty="0"/>
          </a:p>
        </p:txBody>
      </p:sp>
    </p:spTree>
    <p:extLst>
      <p:ext uri="{BB962C8B-B14F-4D97-AF65-F5344CB8AC3E}">
        <p14:creationId xmlns:p14="http://schemas.microsoft.com/office/powerpoint/2010/main" val="14868628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1600" dirty="0"/>
              <a:t> </a:t>
            </a:r>
            <a:r>
              <a:rPr lang="en-US" altLang="zh-CN" dirty="0">
                <a:solidFill>
                  <a:srgbClr val="3333FF"/>
                </a:solidFill>
                <a:latin typeface="Arial Black" pitchFamily="34" charset="0"/>
                <a:sym typeface="Arial Black" pitchFamily="34" charset="0"/>
              </a:rPr>
              <a:t>head</a:t>
            </a:r>
            <a:endParaRPr lang="zh-CN" altLang="en-US" dirty="0"/>
          </a:p>
        </p:txBody>
      </p:sp>
      <p:sp>
        <p:nvSpPr>
          <p:cNvPr id="209923" name="Rectangle 2"/>
          <p:cNvSpPr>
            <a:spLocks noGrp="1" noChangeArrowheads="1"/>
          </p:cNvSpPr>
          <p:nvPr>
            <p:ph idx="1"/>
          </p:nvPr>
        </p:nvSpPr>
        <p:spPr>
          <a:prstGeom prst="rect">
            <a:avLst/>
          </a:prstGeom>
        </p:spPr>
        <p:txBody>
          <a:bodyPr/>
          <a:lstStyle/>
          <a:p>
            <a:pPr eaLnBrk="1" hangingPunct="1"/>
            <a:r>
              <a:rPr lang="zh-CN" altLang="en-US" sz="2000" dirty="0"/>
              <a:t>如果用户通过查看文件前几行，就可以大体知晓文件内容，就不必浏览整个文件。</a:t>
            </a:r>
            <a:r>
              <a:rPr lang="en-US" altLang="zh-CN" sz="2000" dirty="0"/>
              <a:t>head</a:t>
            </a:r>
            <a:r>
              <a:rPr lang="zh-CN" altLang="en-US" sz="2000" dirty="0"/>
              <a:t>命令用于显示文件或标准输入的前几行。</a:t>
            </a:r>
            <a:r>
              <a:rPr lang="en-US" altLang="zh-CN" sz="2000" dirty="0"/>
              <a:t>head</a:t>
            </a:r>
            <a:r>
              <a:rPr lang="zh-CN" altLang="en-US" sz="2000" dirty="0"/>
              <a:t>命令一般语法格式为：</a:t>
            </a:r>
            <a:endParaRPr lang="zh-CN" altLang="en-US" dirty="0"/>
          </a:p>
        </p:txBody>
      </p:sp>
      <p:sp>
        <p:nvSpPr>
          <p:cNvPr id="209924" name="Rectangle 3"/>
          <p:cNvSpPr>
            <a:spLocks noChangeArrowheads="1"/>
          </p:cNvSpPr>
          <p:nvPr/>
        </p:nvSpPr>
        <p:spPr bwMode="auto">
          <a:xfrm>
            <a:off x="817033" y="2132856"/>
            <a:ext cx="101769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head  [ -num ]   filename</a:t>
            </a:r>
            <a:r>
              <a:rPr lang="en-US" altLang="zh-CN" b="1">
                <a:solidFill>
                  <a:srgbClr val="000000"/>
                </a:solidFill>
                <a:sym typeface="Times New Roman" pitchFamily="18" charset="0"/>
              </a:rPr>
              <a:t> </a:t>
            </a:r>
            <a:endParaRPr lang="zh-CN" altLang="en-US"/>
          </a:p>
        </p:txBody>
      </p:sp>
      <p:sp>
        <p:nvSpPr>
          <p:cNvPr id="209925" name="Rectangle 4"/>
          <p:cNvSpPr>
            <a:spLocks noChangeArrowheads="1"/>
          </p:cNvSpPr>
          <p:nvPr/>
        </p:nvSpPr>
        <p:spPr bwMode="auto">
          <a:xfrm>
            <a:off x="334434" y="2597062"/>
            <a:ext cx="1152101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a:solidFill>
                  <a:srgbClr val="000000"/>
                </a:solidFill>
                <a:sym typeface="Times New Roman" pitchFamily="18" charset="0"/>
              </a:rPr>
              <a:t>选项“</a:t>
            </a:r>
            <a:r>
              <a:rPr lang="en-US" altLang="zh-CN" sz="2400">
                <a:solidFill>
                  <a:srgbClr val="000000"/>
                </a:solidFill>
                <a:sym typeface="Times New Roman" pitchFamily="18" charset="0"/>
              </a:rPr>
              <a:t>-num”</a:t>
            </a:r>
            <a:r>
              <a:rPr lang="zh-CN" altLang="en-US" sz="2400">
                <a:solidFill>
                  <a:srgbClr val="000000"/>
                </a:solidFill>
                <a:sym typeface="Times New Roman" pitchFamily="18" charset="0"/>
              </a:rPr>
              <a:t>表示显示指定文件的前</a:t>
            </a:r>
            <a:r>
              <a:rPr lang="en-US" altLang="zh-CN" sz="2400">
                <a:solidFill>
                  <a:srgbClr val="000000"/>
                </a:solidFill>
                <a:sym typeface="Times New Roman" pitchFamily="18" charset="0"/>
              </a:rPr>
              <a:t>num</a:t>
            </a:r>
            <a:r>
              <a:rPr lang="zh-CN" altLang="en-US" sz="2400">
                <a:solidFill>
                  <a:srgbClr val="000000"/>
                </a:solidFill>
                <a:sym typeface="Times New Roman" pitchFamily="18" charset="0"/>
              </a:rPr>
              <a:t>行内容。如果单独使用</a:t>
            </a:r>
            <a:r>
              <a:rPr lang="en-US" altLang="zh-CN" sz="2400">
                <a:solidFill>
                  <a:srgbClr val="000000"/>
                </a:solidFill>
                <a:sym typeface="Times New Roman" pitchFamily="18" charset="0"/>
              </a:rPr>
              <a:t>head</a:t>
            </a:r>
            <a:r>
              <a:rPr lang="zh-CN" altLang="en-US" sz="2400">
                <a:solidFill>
                  <a:srgbClr val="000000"/>
                </a:solidFill>
                <a:sym typeface="Times New Roman" pitchFamily="18" charset="0"/>
              </a:rPr>
              <a:t>命令，默认显示</a:t>
            </a:r>
            <a:r>
              <a:rPr lang="en-US" altLang="zh-CN" sz="2400">
                <a:solidFill>
                  <a:srgbClr val="000000"/>
                </a:solidFill>
                <a:sym typeface="Times New Roman" pitchFamily="18" charset="0"/>
              </a:rPr>
              <a:t>10</a:t>
            </a:r>
            <a:r>
              <a:rPr lang="zh-CN" altLang="en-US" sz="2400">
                <a:solidFill>
                  <a:srgbClr val="000000"/>
                </a:solidFill>
                <a:sym typeface="Times New Roman" pitchFamily="18" charset="0"/>
              </a:rPr>
              <a:t>行的内容。如果没有目标文件，</a:t>
            </a:r>
            <a:r>
              <a:rPr lang="en-US" altLang="zh-CN" sz="2400">
                <a:solidFill>
                  <a:srgbClr val="000000"/>
                </a:solidFill>
                <a:sym typeface="Times New Roman" pitchFamily="18" charset="0"/>
              </a:rPr>
              <a:t>head</a:t>
            </a:r>
            <a:r>
              <a:rPr lang="zh-CN" altLang="en-US" sz="2400">
                <a:solidFill>
                  <a:srgbClr val="000000"/>
                </a:solidFill>
                <a:sym typeface="Times New Roman" pitchFamily="18" charset="0"/>
              </a:rPr>
              <a:t>命令就从标准输入读取内容。以下命令执行结果将</a:t>
            </a:r>
            <a:r>
              <a:rPr lang="en-US" altLang="zh-CN" sz="2400">
                <a:solidFill>
                  <a:srgbClr val="000000"/>
                </a:solidFill>
                <a:sym typeface="Times New Roman" pitchFamily="18" charset="0"/>
              </a:rPr>
              <a:t>/proc/cpuinfo</a:t>
            </a:r>
            <a:r>
              <a:rPr lang="zh-CN" altLang="en-US" sz="2400">
                <a:solidFill>
                  <a:srgbClr val="000000"/>
                </a:solidFill>
                <a:sym typeface="Times New Roman" pitchFamily="18" charset="0"/>
              </a:rPr>
              <a:t>文件的前</a:t>
            </a:r>
            <a:r>
              <a:rPr lang="en-US" altLang="zh-CN" sz="2400">
                <a:solidFill>
                  <a:srgbClr val="000000"/>
                </a:solidFill>
                <a:sym typeface="Times New Roman" pitchFamily="18" charset="0"/>
              </a:rPr>
              <a:t>8</a:t>
            </a:r>
            <a:r>
              <a:rPr lang="zh-CN" altLang="en-US" sz="2400">
                <a:solidFill>
                  <a:srgbClr val="000000"/>
                </a:solidFill>
                <a:sym typeface="Times New Roman" pitchFamily="18" charset="0"/>
              </a:rPr>
              <a:t>行显示出来。</a:t>
            </a:r>
            <a:endParaRPr lang="zh-CN" altLang="en-US"/>
          </a:p>
        </p:txBody>
      </p:sp>
      <p:sp>
        <p:nvSpPr>
          <p:cNvPr id="209926" name="Rectangle 5"/>
          <p:cNvSpPr>
            <a:spLocks noChangeArrowheads="1"/>
          </p:cNvSpPr>
          <p:nvPr/>
        </p:nvSpPr>
        <p:spPr bwMode="auto">
          <a:xfrm>
            <a:off x="711200" y="3810373"/>
            <a:ext cx="10176933" cy="25638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head </a:t>
            </a:r>
            <a:r>
              <a:rPr lang="en-US" altLang="zh-CN">
                <a:solidFill>
                  <a:srgbClr val="000000"/>
                </a:solidFill>
                <a:sym typeface="Times New Roman" pitchFamily="18" charset="0"/>
              </a:rPr>
              <a:t> </a:t>
            </a:r>
            <a:r>
              <a:rPr lang="en-US" altLang="zh-CN" b="1">
                <a:solidFill>
                  <a:srgbClr val="000000"/>
                </a:solidFill>
                <a:sym typeface="Times New Roman" pitchFamily="18" charset="0"/>
              </a:rPr>
              <a:t>-8  </a:t>
            </a:r>
            <a:r>
              <a:rPr lang="en-US" altLang="zh-CN">
                <a:solidFill>
                  <a:srgbClr val="000000"/>
                </a:solidFill>
                <a:sym typeface="Times New Roman" pitchFamily="18" charset="0"/>
              </a:rPr>
              <a:t>/proc/cpuinfo</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processor : 0</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vendor_id : GenuineIntel</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cpu family : 15</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model : 4</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model name : Intel(R) Xeon(TM) CPU 3.20GHz</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stepping : 8</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cpu MHz : 3200.088</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cache size : 2048 KB</a:t>
            </a:r>
            <a:endParaRPr lang="zh-CN" altLang="en-US"/>
          </a:p>
        </p:txBody>
      </p:sp>
    </p:spTree>
    <p:extLst>
      <p:ext uri="{BB962C8B-B14F-4D97-AF65-F5344CB8AC3E}">
        <p14:creationId xmlns:p14="http://schemas.microsoft.com/office/powerpoint/2010/main" val="26225710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3333FF"/>
                </a:solidFill>
                <a:latin typeface="Arial Black" pitchFamily="34" charset="0"/>
                <a:sym typeface="Arial Black" pitchFamily="34" charset="0"/>
              </a:rPr>
              <a:t>tail</a:t>
            </a:r>
            <a:endParaRPr lang="zh-CN" altLang="en-US" dirty="0"/>
          </a:p>
        </p:txBody>
      </p:sp>
      <p:sp>
        <p:nvSpPr>
          <p:cNvPr id="210947" name="Rectangle 2"/>
          <p:cNvSpPr>
            <a:spLocks noGrp="1" noChangeArrowheads="1"/>
          </p:cNvSpPr>
          <p:nvPr>
            <p:ph idx="1"/>
          </p:nvPr>
        </p:nvSpPr>
        <p:spPr>
          <a:prstGeom prst="rect">
            <a:avLst/>
          </a:prstGeom>
        </p:spPr>
        <p:txBody>
          <a:bodyPr/>
          <a:lstStyle/>
          <a:p>
            <a:pPr eaLnBrk="1" hangingPunct="1"/>
            <a:r>
              <a:rPr lang="zh-CN" altLang="en-US" sz="2000" dirty="0"/>
              <a:t>与</a:t>
            </a:r>
            <a:r>
              <a:rPr lang="en-US" altLang="zh-CN" sz="2000" dirty="0"/>
              <a:t>head</a:t>
            </a:r>
            <a:r>
              <a:rPr lang="zh-CN" altLang="en-US" sz="2000" dirty="0"/>
              <a:t>相反，</a:t>
            </a:r>
            <a:r>
              <a:rPr lang="en-US" altLang="zh-CN" sz="2000" dirty="0"/>
              <a:t>tail</a:t>
            </a:r>
            <a:r>
              <a:rPr lang="zh-CN" altLang="en-US" sz="2000" dirty="0"/>
              <a:t>命令用于显示文件或标准输入的最后几行。</a:t>
            </a:r>
            <a:r>
              <a:rPr lang="en-US" altLang="zh-CN" sz="2000" dirty="0"/>
              <a:t>tail</a:t>
            </a:r>
            <a:r>
              <a:rPr lang="zh-CN" altLang="en-US" sz="2000" dirty="0"/>
              <a:t>命令一般语法格式为：</a:t>
            </a:r>
          </a:p>
          <a:p>
            <a:pPr eaLnBrk="1" hangingPunct="1"/>
            <a:endParaRPr lang="zh-CN" altLang="en-US" sz="2000" dirty="0"/>
          </a:p>
          <a:p>
            <a:pPr eaLnBrk="1" hangingPunct="1"/>
            <a:r>
              <a:rPr lang="zh-CN" altLang="en-US" sz="2000" dirty="0"/>
              <a:t>其中，选项</a:t>
            </a:r>
            <a:r>
              <a:rPr lang="en-US" altLang="zh-CN" sz="2000" dirty="0"/>
              <a:t>+</a:t>
            </a:r>
            <a:r>
              <a:rPr lang="en-US" altLang="zh-CN" sz="2000" dirty="0" err="1"/>
              <a:t>num</a:t>
            </a:r>
            <a:r>
              <a:rPr lang="zh-CN" altLang="en-US" sz="2000" dirty="0"/>
              <a:t>表示从第</a:t>
            </a:r>
            <a:r>
              <a:rPr lang="en-US" altLang="zh-CN" sz="2000" dirty="0" err="1"/>
              <a:t>num</a:t>
            </a:r>
            <a:r>
              <a:rPr lang="zh-CN" altLang="en-US" sz="2000" dirty="0"/>
              <a:t>行以后开始显示；</a:t>
            </a:r>
            <a:r>
              <a:rPr lang="en-US" altLang="zh-CN" sz="2000" dirty="0"/>
              <a:t>-</a:t>
            </a:r>
            <a:r>
              <a:rPr lang="en-US" altLang="zh-CN" sz="2000" dirty="0" err="1"/>
              <a:t>num</a:t>
            </a:r>
            <a:r>
              <a:rPr lang="zh-CN" altLang="en-US" sz="2000" dirty="0"/>
              <a:t>表示从距文件尾</a:t>
            </a:r>
            <a:r>
              <a:rPr lang="en-US" altLang="zh-CN" sz="2000" dirty="0" err="1"/>
              <a:t>num</a:t>
            </a:r>
            <a:r>
              <a:rPr lang="zh-CN" altLang="en-US" sz="2000" dirty="0"/>
              <a:t>行处开始显示。如果单独</a:t>
            </a:r>
            <a:r>
              <a:rPr lang="en-US" altLang="zh-CN" sz="2000" dirty="0"/>
              <a:t>tail</a:t>
            </a:r>
            <a:r>
              <a:rPr lang="zh-CN" altLang="en-US" sz="2000" dirty="0"/>
              <a:t>命令的话，默认显示末尾的</a:t>
            </a:r>
            <a:r>
              <a:rPr lang="en-US" altLang="zh-CN" sz="2000" dirty="0"/>
              <a:t>10</a:t>
            </a:r>
            <a:r>
              <a:rPr lang="zh-CN" altLang="en-US" sz="2000" dirty="0"/>
              <a:t>行内容。以下命令执行结果将</a:t>
            </a:r>
            <a:r>
              <a:rPr lang="en-US" altLang="zh-CN" sz="2000" dirty="0"/>
              <a:t>/proc/</a:t>
            </a:r>
            <a:r>
              <a:rPr lang="en-US" altLang="zh-CN" sz="2000" dirty="0" err="1"/>
              <a:t>cpuinfo</a:t>
            </a:r>
            <a:r>
              <a:rPr lang="zh-CN" altLang="en-US" sz="2000" dirty="0"/>
              <a:t>文件的末尾</a:t>
            </a:r>
            <a:r>
              <a:rPr lang="en-US" altLang="zh-CN" sz="2000" dirty="0"/>
              <a:t>8</a:t>
            </a:r>
            <a:r>
              <a:rPr lang="zh-CN" altLang="en-US" sz="2000" dirty="0"/>
              <a:t>行显示出来。</a:t>
            </a:r>
            <a:endParaRPr lang="zh-CN" altLang="en-US" dirty="0"/>
          </a:p>
        </p:txBody>
      </p:sp>
      <p:sp>
        <p:nvSpPr>
          <p:cNvPr id="210948" name="Rectangle 3"/>
          <p:cNvSpPr>
            <a:spLocks noChangeArrowheads="1"/>
          </p:cNvSpPr>
          <p:nvPr/>
        </p:nvSpPr>
        <p:spPr bwMode="auto">
          <a:xfrm>
            <a:off x="623392" y="1700808"/>
            <a:ext cx="103674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tail  [ +/-</a:t>
            </a:r>
            <a:r>
              <a:rPr lang="en-US" altLang="zh-CN" dirty="0" err="1">
                <a:solidFill>
                  <a:srgbClr val="000000"/>
                </a:solidFill>
                <a:sym typeface="Times New Roman" pitchFamily="18" charset="0"/>
              </a:rPr>
              <a:t>num</a:t>
            </a:r>
            <a:r>
              <a:rPr lang="en-US" altLang="zh-CN" dirty="0">
                <a:solidFill>
                  <a:srgbClr val="000000"/>
                </a:solidFill>
                <a:sym typeface="Times New Roman" pitchFamily="18" charset="0"/>
              </a:rPr>
              <a:t> ]   filename</a:t>
            </a:r>
            <a:r>
              <a:rPr lang="en-US" altLang="zh-CN" b="1" dirty="0">
                <a:solidFill>
                  <a:srgbClr val="000000"/>
                </a:solidFill>
                <a:sym typeface="Times New Roman" pitchFamily="18" charset="0"/>
              </a:rPr>
              <a:t> </a:t>
            </a:r>
            <a:endParaRPr lang="zh-CN" altLang="en-US" dirty="0"/>
          </a:p>
        </p:txBody>
      </p:sp>
      <p:sp>
        <p:nvSpPr>
          <p:cNvPr id="210949" name="Rectangle 4"/>
          <p:cNvSpPr>
            <a:spLocks noChangeArrowheads="1"/>
          </p:cNvSpPr>
          <p:nvPr/>
        </p:nvSpPr>
        <p:spPr bwMode="auto">
          <a:xfrm>
            <a:off x="406401" y="3505201"/>
            <a:ext cx="10945284" cy="25638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tail </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-8 </a:t>
            </a:r>
            <a:r>
              <a:rPr lang="en-US" altLang="zh-CN" dirty="0">
                <a:solidFill>
                  <a:srgbClr val="000000"/>
                </a:solidFill>
                <a:sym typeface="Times New Roman" pitchFamily="18" charset="0"/>
              </a:rPr>
              <a:t> /proc/</a:t>
            </a:r>
            <a:r>
              <a:rPr lang="en-US" altLang="zh-CN" dirty="0" err="1">
                <a:solidFill>
                  <a:srgbClr val="000000"/>
                </a:solidFill>
                <a:sym typeface="Times New Roman" pitchFamily="18" charset="0"/>
              </a:rPr>
              <a:t>cpuinfo</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fpu</a:t>
            </a:r>
            <a:r>
              <a:rPr lang="en-US" altLang="zh-CN" dirty="0">
                <a:solidFill>
                  <a:srgbClr val="000000"/>
                </a:solidFill>
                <a:sym typeface="Times New Roman" pitchFamily="18" charset="0"/>
              </a:rPr>
              <a:t> : yes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fpu_exception</a:t>
            </a:r>
            <a:r>
              <a:rPr lang="en-US" altLang="zh-CN" dirty="0">
                <a:solidFill>
                  <a:srgbClr val="000000"/>
                </a:solidFill>
                <a:sym typeface="Times New Roman" pitchFamily="18" charset="0"/>
              </a:rPr>
              <a:t> : yes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cpuid</a:t>
            </a:r>
            <a:r>
              <a:rPr lang="en-US" altLang="zh-CN" dirty="0">
                <a:solidFill>
                  <a:srgbClr val="000000"/>
                </a:solidFill>
                <a:sym typeface="Times New Roman" pitchFamily="18" charset="0"/>
              </a:rPr>
              <a:t> level : 5</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wp</a:t>
            </a:r>
            <a:r>
              <a:rPr lang="en-US" altLang="zh-CN" dirty="0">
                <a:solidFill>
                  <a:srgbClr val="000000"/>
                </a:solidFill>
                <a:sym typeface="Times New Roman" pitchFamily="18" charset="0"/>
              </a:rPr>
              <a:t> : yes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flags : </a:t>
            </a:r>
            <a:r>
              <a:rPr lang="en-US" altLang="zh-CN" dirty="0" err="1">
                <a:solidFill>
                  <a:srgbClr val="000000"/>
                </a:solidFill>
                <a:sym typeface="Times New Roman" pitchFamily="18" charset="0"/>
              </a:rPr>
              <a:t>fpu</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vme</a:t>
            </a:r>
            <a:r>
              <a:rPr lang="en-US" altLang="zh-CN" dirty="0">
                <a:solidFill>
                  <a:srgbClr val="000000"/>
                </a:solidFill>
                <a:sym typeface="Times New Roman" pitchFamily="18" charset="0"/>
              </a:rPr>
              <a:t> de </a:t>
            </a:r>
            <a:r>
              <a:rPr lang="en-US" altLang="zh-CN" dirty="0" err="1">
                <a:solidFill>
                  <a:srgbClr val="000000"/>
                </a:solidFill>
                <a:sym typeface="Times New Roman" pitchFamily="18" charset="0"/>
              </a:rPr>
              <a:t>pse</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tsc</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msr</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pae</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mce</a:t>
            </a:r>
            <a:r>
              <a:rPr lang="en-US" altLang="zh-CN" dirty="0">
                <a:solidFill>
                  <a:srgbClr val="000000"/>
                </a:solidFill>
                <a:sym typeface="Times New Roman" pitchFamily="18" charset="0"/>
              </a:rPr>
              <a:t> cx8 </a:t>
            </a:r>
            <a:r>
              <a:rPr lang="en-US" altLang="zh-CN" dirty="0" err="1">
                <a:solidFill>
                  <a:srgbClr val="000000"/>
                </a:solidFill>
                <a:sym typeface="Times New Roman" pitchFamily="18" charset="0"/>
              </a:rPr>
              <a:t>apic</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sep</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mtrr</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pge</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mca</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cmov</a:t>
            </a:r>
            <a:r>
              <a:rPr lang="en-US" altLang="zh-CN" dirty="0">
                <a:solidFill>
                  <a:srgbClr val="000000"/>
                </a:solidFill>
                <a:sym typeface="Times New Roman" pitchFamily="18" charset="0"/>
              </a:rPr>
              <a:t> pat pse36 </a:t>
            </a:r>
            <a:r>
              <a:rPr lang="en-US" altLang="zh-CN" dirty="0" err="1">
                <a:solidFill>
                  <a:srgbClr val="000000"/>
                </a:solidFill>
                <a:sym typeface="Times New Roman" pitchFamily="18" charset="0"/>
              </a:rPr>
              <a:t>clflush</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dts</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acpi</a:t>
            </a:r>
            <a:r>
              <a:rPr lang="en-US" altLang="zh-CN" dirty="0">
                <a:solidFill>
                  <a:srgbClr val="000000"/>
                </a:solidFill>
                <a:sym typeface="Times New Roman" pitchFamily="18" charset="0"/>
              </a:rPr>
              <a:t> mmx </a:t>
            </a:r>
            <a:r>
              <a:rPr lang="en-US" altLang="zh-CN" dirty="0" err="1">
                <a:solidFill>
                  <a:srgbClr val="000000"/>
                </a:solidFill>
                <a:sym typeface="Times New Roman" pitchFamily="18" charset="0"/>
              </a:rPr>
              <a:t>fxsr</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sse</a:t>
            </a:r>
            <a:r>
              <a:rPr lang="en-US" altLang="zh-CN" dirty="0">
                <a:solidFill>
                  <a:srgbClr val="000000"/>
                </a:solidFill>
                <a:sym typeface="Times New Roman" pitchFamily="18" charset="0"/>
              </a:rPr>
              <a:t> sse2 </a:t>
            </a:r>
            <a:r>
              <a:rPr lang="en-US" altLang="zh-CN" dirty="0" err="1">
                <a:solidFill>
                  <a:srgbClr val="000000"/>
                </a:solidFill>
                <a:sym typeface="Times New Roman" pitchFamily="18" charset="0"/>
              </a:rPr>
              <a:t>ss</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nx</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constant_tsc</a:t>
            </a:r>
            <a:r>
              <a:rPr lang="en-US" altLang="zh-CN" dirty="0">
                <a:solidFill>
                  <a:srgbClr val="000000"/>
                </a:solidFill>
                <a:sym typeface="Times New Roman" pitchFamily="18" charset="0"/>
              </a:rPr>
              <a:t> up </a:t>
            </a:r>
            <a:r>
              <a:rPr lang="en-US" altLang="zh-CN" dirty="0" err="1">
                <a:solidFill>
                  <a:srgbClr val="000000"/>
                </a:solidFill>
                <a:sym typeface="Times New Roman" pitchFamily="18" charset="0"/>
              </a:rPr>
              <a:t>pni</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ds_cpl</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bogomips</a:t>
            </a:r>
            <a:r>
              <a:rPr lang="en-US" altLang="zh-CN" dirty="0">
                <a:solidFill>
                  <a:srgbClr val="000000"/>
                </a:solidFill>
                <a:sym typeface="Times New Roman" pitchFamily="18" charset="0"/>
              </a:rPr>
              <a:t> : 6425.31</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clflush</a:t>
            </a:r>
            <a:r>
              <a:rPr lang="en-US" altLang="zh-CN" dirty="0">
                <a:solidFill>
                  <a:srgbClr val="000000"/>
                </a:solidFill>
                <a:sym typeface="Times New Roman" pitchFamily="18" charset="0"/>
              </a:rPr>
              <a:t> size : 64</a:t>
            </a:r>
            <a:endParaRPr lang="zh-CN" altLang="en-US" dirty="0"/>
          </a:p>
        </p:txBody>
      </p:sp>
    </p:spTree>
    <p:extLst>
      <p:ext uri="{BB962C8B-B14F-4D97-AF65-F5344CB8AC3E}">
        <p14:creationId xmlns:p14="http://schemas.microsoft.com/office/powerpoint/2010/main" val="25505031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6</a:t>
            </a:r>
            <a:endParaRPr lang="zh-CN" altLang="en-US" dirty="0"/>
          </a:p>
        </p:txBody>
      </p:sp>
      <p:sp>
        <p:nvSpPr>
          <p:cNvPr id="4" name="标题 3"/>
          <p:cNvSpPr>
            <a:spLocks noGrp="1"/>
          </p:cNvSpPr>
          <p:nvPr>
            <p:ph type="title"/>
          </p:nvPr>
        </p:nvSpPr>
        <p:spPr/>
        <p:txBody>
          <a:bodyPr/>
          <a:lstStyle/>
          <a:p>
            <a:r>
              <a:rPr lang="zh-CN" altLang="en-US" dirty="0"/>
              <a:t>链接文件创建</a:t>
            </a:r>
          </a:p>
        </p:txBody>
      </p:sp>
    </p:spTree>
    <p:extLst>
      <p:ext uri="{BB962C8B-B14F-4D97-AF65-F5344CB8AC3E}">
        <p14:creationId xmlns:p14="http://schemas.microsoft.com/office/powerpoint/2010/main" val="9601275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创建链接文件</a:t>
            </a:r>
          </a:p>
        </p:txBody>
      </p:sp>
      <p:sp>
        <p:nvSpPr>
          <p:cNvPr id="212995" name="Rectangle 2"/>
          <p:cNvSpPr>
            <a:spLocks noGrp="1" noChangeArrowheads="1"/>
          </p:cNvSpPr>
          <p:nvPr>
            <p:ph idx="1"/>
          </p:nvPr>
        </p:nvSpPr>
        <p:spPr>
          <a:prstGeom prst="rect">
            <a:avLst/>
          </a:prstGeom>
        </p:spPr>
        <p:txBody>
          <a:bodyPr/>
          <a:lstStyle/>
          <a:p>
            <a:pPr eaLnBrk="1" hangingPunct="1">
              <a:lnSpc>
                <a:spcPct val="90000"/>
              </a:lnSpc>
            </a:pPr>
            <a:r>
              <a:rPr lang="zh-CN" altLang="en-US" sz="2000" dirty="0"/>
              <a:t>链接文件就类似于微软</a:t>
            </a:r>
            <a:r>
              <a:rPr lang="en-US" altLang="zh-CN" sz="2000" dirty="0"/>
              <a:t>Windows</a:t>
            </a:r>
            <a:r>
              <a:rPr lang="zh-CN" altLang="en-US" sz="2000" dirty="0"/>
              <a:t>的快捷方式，只保留目标文件的地址，而不占用存储空间。使用链接文件与使用目标文件的效果是一样的。为链接文件指定不同的访问权限，以控制对文件的共享和安全性的问题。</a:t>
            </a:r>
          </a:p>
          <a:p>
            <a:pPr eaLnBrk="1" hangingPunct="1">
              <a:lnSpc>
                <a:spcPct val="90000"/>
              </a:lnSpc>
            </a:pPr>
            <a:r>
              <a:rPr lang="en-US" altLang="zh-CN" sz="2000" dirty="0"/>
              <a:t>Linux</a:t>
            </a:r>
            <a:r>
              <a:rPr lang="zh-CN" altLang="en-US" sz="2000" dirty="0"/>
              <a:t>中有两种类型的链接：</a:t>
            </a:r>
          </a:p>
          <a:p>
            <a:pPr lvl="1" eaLnBrk="1" hangingPunct="1">
              <a:lnSpc>
                <a:spcPct val="90000"/>
              </a:lnSpc>
            </a:pPr>
            <a:r>
              <a:rPr lang="zh-CN" altLang="en-US" b="1" dirty="0">
                <a:solidFill>
                  <a:srgbClr val="FF3300"/>
                </a:solidFill>
              </a:rPr>
              <a:t>硬链接</a:t>
            </a:r>
            <a:r>
              <a:rPr lang="zh-CN" altLang="en-US" sz="1800" dirty="0"/>
              <a:t>是利用</a:t>
            </a:r>
            <a:r>
              <a:rPr lang="en-US" altLang="zh-CN" sz="1800" dirty="0"/>
              <a:t>Linux</a:t>
            </a:r>
            <a:r>
              <a:rPr lang="zh-CN" altLang="en-US" sz="1800" dirty="0"/>
              <a:t>中为每个文件分配的物理编号</a:t>
            </a:r>
            <a:r>
              <a:rPr lang="en-US" altLang="zh-CN" sz="1800" dirty="0">
                <a:sym typeface="Arial" pitchFamily="34" charset="0"/>
              </a:rPr>
              <a:t>——</a:t>
            </a:r>
            <a:r>
              <a:rPr lang="en-US" altLang="zh-CN" sz="1800" dirty="0" err="1"/>
              <a:t>inode</a:t>
            </a:r>
            <a:r>
              <a:rPr lang="zh-CN" altLang="en-US" sz="1800" dirty="0"/>
              <a:t>建立链接。因此，硬链接不能跨越文件系统。</a:t>
            </a:r>
          </a:p>
          <a:p>
            <a:pPr lvl="1" eaLnBrk="1" hangingPunct="1">
              <a:lnSpc>
                <a:spcPct val="90000"/>
              </a:lnSpc>
            </a:pPr>
            <a:r>
              <a:rPr lang="zh-CN" altLang="en-US" b="1" dirty="0">
                <a:solidFill>
                  <a:srgbClr val="FF3300"/>
                </a:solidFill>
              </a:rPr>
              <a:t>软链接</a:t>
            </a:r>
            <a:r>
              <a:rPr lang="zh-CN" altLang="en-US" sz="1800" dirty="0"/>
              <a:t>（符号链接）是利用文件的路径名建立链接。通常建立软链接使用绝对路径而不是相对路径，以最大限度增加可移植性。</a:t>
            </a:r>
          </a:p>
          <a:p>
            <a:pPr eaLnBrk="1" hangingPunct="1">
              <a:lnSpc>
                <a:spcPct val="90000"/>
              </a:lnSpc>
            </a:pPr>
            <a:r>
              <a:rPr lang="zh-CN" altLang="en-US" sz="2000" dirty="0"/>
              <a:t>需要注意的是，如果是修改硬链接的目标文件名，链接依然有效；如果修改软链接的目标文件名，则链接将断开；对一个已存在的链接文件执行移动或删除操作，有可能导致链接的断开。假如删除目标文件后，重新创建一个同名文件，软链接将恢复，硬链接不再有效，因为文件的</a:t>
            </a:r>
            <a:r>
              <a:rPr lang="en-US" altLang="zh-CN" sz="2000" dirty="0" err="1"/>
              <a:t>inode</a:t>
            </a:r>
            <a:r>
              <a:rPr lang="zh-CN" altLang="en-US" sz="2000" dirty="0"/>
              <a:t>已经改变。</a:t>
            </a:r>
            <a:endParaRPr lang="zh-CN" altLang="en-US" dirty="0"/>
          </a:p>
        </p:txBody>
      </p:sp>
    </p:spTree>
    <p:extLst>
      <p:ext uri="{BB962C8B-B14F-4D97-AF65-F5344CB8AC3E}">
        <p14:creationId xmlns:p14="http://schemas.microsoft.com/office/powerpoint/2010/main" val="35155413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0000FF"/>
                </a:solidFill>
                <a:latin typeface="Arial Black" pitchFamily="34" charset="0"/>
                <a:sym typeface="Arial Black" pitchFamily="34" charset="0"/>
              </a:rPr>
              <a:t>ln</a:t>
            </a:r>
            <a:endParaRPr lang="zh-CN" altLang="en-US" dirty="0"/>
          </a:p>
        </p:txBody>
      </p:sp>
      <p:sp>
        <p:nvSpPr>
          <p:cNvPr id="214019" name="Rectangle 2"/>
          <p:cNvSpPr>
            <a:spLocks noGrp="1" noChangeArrowheads="1"/>
          </p:cNvSpPr>
          <p:nvPr>
            <p:ph idx="1"/>
          </p:nvPr>
        </p:nvSpPr>
        <p:spPr>
          <a:prstGeom prst="rect">
            <a:avLst/>
          </a:prstGeom>
        </p:spPr>
        <p:txBody>
          <a:bodyPr/>
          <a:lstStyle/>
          <a:p>
            <a:pPr eaLnBrk="1" hangingPunct="1">
              <a:lnSpc>
                <a:spcPct val="90000"/>
              </a:lnSpc>
            </a:pPr>
            <a:r>
              <a:rPr lang="zh-CN" altLang="en-US" dirty="0"/>
              <a:t>命令可以用于创建文件的链接文件。</a:t>
            </a:r>
            <a:r>
              <a:rPr lang="en-US" altLang="zh-CN" dirty="0"/>
              <a:t>ln</a:t>
            </a:r>
            <a:r>
              <a:rPr lang="zh-CN" altLang="en-US" dirty="0"/>
              <a:t>命令一般语法格式为：</a:t>
            </a:r>
          </a:p>
          <a:p>
            <a:pPr eaLnBrk="1" hangingPunct="1">
              <a:lnSpc>
                <a:spcPct val="90000"/>
              </a:lnSpc>
            </a:pPr>
            <a:endParaRPr lang="zh-CN" altLang="en-US" dirty="0"/>
          </a:p>
          <a:p>
            <a:pPr eaLnBrk="1" hangingPunct="1">
              <a:lnSpc>
                <a:spcPct val="90000"/>
              </a:lnSpc>
            </a:pPr>
            <a:r>
              <a:rPr lang="zh-CN" altLang="en-US" sz="2400" dirty="0"/>
              <a:t>其中，选项</a:t>
            </a:r>
            <a:r>
              <a:rPr lang="zh-CN" altLang="en-US" sz="2400" dirty="0">
                <a:sym typeface="Arial" pitchFamily="34" charset="0"/>
              </a:rPr>
              <a:t>“</a:t>
            </a:r>
            <a:r>
              <a:rPr lang="en-US" altLang="zh-CN" sz="2400" dirty="0"/>
              <a:t>-s</a:t>
            </a:r>
            <a:r>
              <a:rPr lang="en-US" altLang="zh-CN" sz="2400" dirty="0">
                <a:sym typeface="Arial" pitchFamily="34" charset="0"/>
              </a:rPr>
              <a:t>”</a:t>
            </a:r>
            <a:r>
              <a:rPr lang="zh-CN" altLang="en-US" sz="2400" dirty="0"/>
              <a:t>表示为创建软链接。在缺省情况下，创建硬链接。参数</a:t>
            </a:r>
            <a:r>
              <a:rPr lang="en-US" altLang="zh-CN" sz="2400" dirty="0"/>
              <a:t>target</a:t>
            </a:r>
            <a:r>
              <a:rPr lang="zh-CN" altLang="en-US" sz="2400" dirty="0"/>
              <a:t>为目标文件，</a:t>
            </a:r>
            <a:r>
              <a:rPr lang="en-US" altLang="zh-CN" sz="2400" dirty="0" err="1"/>
              <a:t>link_name</a:t>
            </a:r>
            <a:r>
              <a:rPr lang="zh-CN" altLang="en-US" sz="2400" dirty="0"/>
              <a:t>为链接文件名。如果链接文件名已经存在但不是目录，将不做链接。目标文件可以是任何一个文件名，也可以是一个目录。</a:t>
            </a:r>
            <a:endParaRPr lang="zh-CN" altLang="en-US" dirty="0"/>
          </a:p>
        </p:txBody>
      </p:sp>
      <p:sp>
        <p:nvSpPr>
          <p:cNvPr id="214020" name="Rectangle 3"/>
          <p:cNvSpPr>
            <a:spLocks noChangeArrowheads="1"/>
          </p:cNvSpPr>
          <p:nvPr/>
        </p:nvSpPr>
        <p:spPr bwMode="auto">
          <a:xfrm>
            <a:off x="1559496" y="1628800"/>
            <a:ext cx="2967479"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a:solidFill>
                  <a:srgbClr val="000000"/>
                </a:solidFill>
                <a:sym typeface="Times New Roman" pitchFamily="18" charset="0"/>
              </a:rPr>
              <a:t>ln  [ -s ]   target  </a:t>
            </a:r>
            <a:r>
              <a:rPr lang="en-US" altLang="zh-CN" dirty="0" err="1">
                <a:solidFill>
                  <a:srgbClr val="000000"/>
                </a:solidFill>
                <a:sym typeface="Times New Roman" pitchFamily="18" charset="0"/>
              </a:rPr>
              <a:t>link_name</a:t>
            </a:r>
            <a:r>
              <a:rPr lang="en-US" altLang="zh-CN" b="1" dirty="0">
                <a:solidFill>
                  <a:srgbClr val="000000"/>
                </a:solidFill>
                <a:sym typeface="Times New Roman" pitchFamily="18" charset="0"/>
              </a:rPr>
              <a:t> </a:t>
            </a:r>
            <a:endParaRPr lang="zh-CN" altLang="en-US" dirty="0"/>
          </a:p>
        </p:txBody>
      </p:sp>
      <p:sp>
        <p:nvSpPr>
          <p:cNvPr id="214021" name="Rectangle 4"/>
          <p:cNvSpPr>
            <a:spLocks noChangeArrowheads="1"/>
          </p:cNvSpPr>
          <p:nvPr/>
        </p:nvSpPr>
        <p:spPr bwMode="auto">
          <a:xfrm>
            <a:off x="790123" y="3395984"/>
            <a:ext cx="7949612" cy="92333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ln  -s </a:t>
            </a:r>
            <a:r>
              <a:rPr lang="en-US" altLang="zh-CN" dirty="0">
                <a:solidFill>
                  <a:srgbClr val="000000"/>
                </a:solidFill>
                <a:sym typeface="Times New Roman" pitchFamily="18" charset="0"/>
              </a:rPr>
              <a:t> /proc/</a:t>
            </a:r>
            <a:r>
              <a:rPr lang="en-US" altLang="zh-CN" dirty="0" err="1">
                <a:solidFill>
                  <a:srgbClr val="000000"/>
                </a:solidFill>
                <a:sym typeface="Times New Roman" pitchFamily="18" charset="0"/>
              </a:rPr>
              <a:t>cpuinfo</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mycpuinfo</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ls  –l </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mycpuinfo</a:t>
            </a:r>
            <a:r>
              <a:rPr lang="en-US" altLang="zh-CN" dirty="0">
                <a:solidFill>
                  <a:srgbClr val="000000"/>
                </a:solidFill>
                <a:sym typeface="Times New Roman" pitchFamily="18" charset="0"/>
              </a:rPr>
              <a:t> </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lrwxrwxrwx</a:t>
            </a:r>
            <a:r>
              <a:rPr lang="en-US" altLang="zh-CN" dirty="0">
                <a:solidFill>
                  <a:srgbClr val="000000"/>
                </a:solidFill>
                <a:sym typeface="Times New Roman" pitchFamily="18" charset="0"/>
              </a:rPr>
              <a:t>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13  2007-09-22 00:43  </a:t>
            </a:r>
            <a:r>
              <a:rPr lang="en-US" altLang="zh-CN" b="1" dirty="0" err="1">
                <a:solidFill>
                  <a:srgbClr val="000000"/>
                </a:solidFill>
                <a:sym typeface="Times New Roman" pitchFamily="18" charset="0"/>
              </a:rPr>
              <a:t>mycpuinfo</a:t>
            </a:r>
            <a:r>
              <a:rPr lang="en-US" altLang="zh-CN" b="1" dirty="0">
                <a:solidFill>
                  <a:srgbClr val="000000"/>
                </a:solidFill>
                <a:sym typeface="Times New Roman" pitchFamily="18" charset="0"/>
              </a:rPr>
              <a:t> -&gt; /proc/</a:t>
            </a:r>
            <a:r>
              <a:rPr lang="en-US" altLang="zh-CN" b="1" dirty="0" err="1">
                <a:solidFill>
                  <a:srgbClr val="000000"/>
                </a:solidFill>
                <a:sym typeface="Times New Roman" pitchFamily="18" charset="0"/>
              </a:rPr>
              <a:t>cpuinfo</a:t>
            </a:r>
            <a:endParaRPr lang="zh-CN" altLang="en-US" dirty="0"/>
          </a:p>
        </p:txBody>
      </p:sp>
      <p:sp>
        <p:nvSpPr>
          <p:cNvPr id="214022" name="Rectangle 5"/>
          <p:cNvSpPr>
            <a:spLocks noChangeArrowheads="1"/>
          </p:cNvSpPr>
          <p:nvPr/>
        </p:nvSpPr>
        <p:spPr bwMode="auto">
          <a:xfrm>
            <a:off x="847274" y="4653136"/>
            <a:ext cx="10560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dirty="0">
                <a:solidFill>
                  <a:srgbClr val="000000"/>
                </a:solidFill>
                <a:sym typeface="Times New Roman" pitchFamily="18" charset="0"/>
              </a:rPr>
              <a:t>以上命令为</a:t>
            </a:r>
            <a:r>
              <a:rPr lang="en-US" altLang="zh-CN" sz="2400" dirty="0">
                <a:solidFill>
                  <a:srgbClr val="000000"/>
                </a:solidFill>
                <a:sym typeface="Times New Roman" pitchFamily="18" charset="0"/>
              </a:rPr>
              <a:t>/proc/</a:t>
            </a:r>
            <a:r>
              <a:rPr lang="en-US" altLang="zh-CN" sz="2400" dirty="0" err="1">
                <a:solidFill>
                  <a:srgbClr val="000000"/>
                </a:solidFill>
                <a:sym typeface="Times New Roman" pitchFamily="18" charset="0"/>
              </a:rPr>
              <a:t>cpuinfo</a:t>
            </a:r>
            <a:r>
              <a:rPr lang="zh-CN" altLang="en-US" sz="2400" dirty="0">
                <a:solidFill>
                  <a:srgbClr val="000000"/>
                </a:solidFill>
                <a:sym typeface="Times New Roman" pitchFamily="18" charset="0"/>
              </a:rPr>
              <a:t>文件创建了一个软链接文件。使用“</a:t>
            </a:r>
            <a:r>
              <a:rPr lang="en-US" altLang="zh-CN" sz="2400" dirty="0">
                <a:solidFill>
                  <a:srgbClr val="000000"/>
                </a:solidFill>
                <a:sym typeface="Times New Roman" pitchFamily="18" charset="0"/>
              </a:rPr>
              <a:t>ls –l”</a:t>
            </a:r>
            <a:r>
              <a:rPr lang="zh-CN" altLang="en-US" sz="2400" dirty="0">
                <a:solidFill>
                  <a:srgbClr val="000000"/>
                </a:solidFill>
                <a:sym typeface="Times New Roman" pitchFamily="18" charset="0"/>
              </a:rPr>
              <a:t>命令可以查看到新创建的链接文件所指向的目标文件名。</a:t>
            </a:r>
            <a:endParaRPr lang="zh-CN" altLang="en-US" dirty="0"/>
          </a:p>
        </p:txBody>
      </p:sp>
      <p:sp>
        <p:nvSpPr>
          <p:cNvPr id="217096" name="Rectangle 6"/>
          <p:cNvSpPr>
            <a:spLocks noChangeArrowheads="1"/>
          </p:cNvSpPr>
          <p:nvPr/>
        </p:nvSpPr>
        <p:spPr bwMode="auto">
          <a:xfrm>
            <a:off x="847274" y="3933056"/>
            <a:ext cx="192616" cy="3587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solidFill>
                <a:srgbClr val="000000"/>
              </a:solidFill>
              <a:sym typeface="Times New Roman" pitchFamily="18" charset="0"/>
            </a:endParaRPr>
          </a:p>
        </p:txBody>
      </p:sp>
      <p:sp>
        <p:nvSpPr>
          <p:cNvPr id="217097" name="Rectangle 7"/>
          <p:cNvSpPr>
            <a:spLocks noChangeArrowheads="1"/>
          </p:cNvSpPr>
          <p:nvPr/>
        </p:nvSpPr>
        <p:spPr bwMode="auto">
          <a:xfrm>
            <a:off x="7190923" y="3933056"/>
            <a:ext cx="4032251" cy="3587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solidFill>
                <a:srgbClr val="000000"/>
              </a:solidFill>
              <a:sym typeface="Times New Roman" pitchFamily="18" charset="0"/>
            </a:endParaRPr>
          </a:p>
        </p:txBody>
      </p:sp>
    </p:spTree>
    <p:extLst>
      <p:ext uri="{BB962C8B-B14F-4D97-AF65-F5344CB8AC3E}">
        <p14:creationId xmlns:p14="http://schemas.microsoft.com/office/powerpoint/2010/main" val="3909647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7096"/>
                                        </p:tgtEl>
                                        <p:attrNameLst>
                                          <p:attrName>style.visibility</p:attrName>
                                        </p:attrNameLst>
                                      </p:cBhvr>
                                      <p:to>
                                        <p:strVal val="visible"/>
                                      </p:to>
                                    </p:set>
                                    <p:anim calcmode="lin" valueType="num">
                                      <p:cBhvr>
                                        <p:cTn id="7" dur="500" fill="hold"/>
                                        <p:tgtEl>
                                          <p:spTgt spid="217096"/>
                                        </p:tgtEl>
                                        <p:attrNameLst>
                                          <p:attrName>ppt_x</p:attrName>
                                        </p:attrNameLst>
                                      </p:cBhvr>
                                      <p:tavLst>
                                        <p:tav tm="0">
                                          <p:val>
                                            <p:strVal val="#ppt_x"/>
                                          </p:val>
                                        </p:tav>
                                        <p:tav tm="100000">
                                          <p:val>
                                            <p:strVal val="#ppt_x"/>
                                          </p:val>
                                        </p:tav>
                                      </p:tavLst>
                                    </p:anim>
                                    <p:anim calcmode="lin" valueType="num">
                                      <p:cBhvr>
                                        <p:cTn id="8" dur="500" fill="hold"/>
                                        <p:tgtEl>
                                          <p:spTgt spid="21709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17097"/>
                                        </p:tgtEl>
                                        <p:attrNameLst>
                                          <p:attrName>style.visibility</p:attrName>
                                        </p:attrNameLst>
                                      </p:cBhvr>
                                      <p:to>
                                        <p:strVal val="visible"/>
                                      </p:to>
                                    </p:set>
                                    <p:anim calcmode="lin" valueType="num">
                                      <p:cBhvr>
                                        <p:cTn id="12" dur="500" fill="hold"/>
                                        <p:tgtEl>
                                          <p:spTgt spid="217097"/>
                                        </p:tgtEl>
                                        <p:attrNameLst>
                                          <p:attrName>ppt_x</p:attrName>
                                        </p:attrNameLst>
                                      </p:cBhvr>
                                      <p:tavLst>
                                        <p:tav tm="0">
                                          <p:val>
                                            <p:strVal val="#ppt_x"/>
                                          </p:val>
                                        </p:tav>
                                        <p:tav tm="100000">
                                          <p:val>
                                            <p:strVal val="#ppt_x"/>
                                          </p:val>
                                        </p:tav>
                                      </p:tavLst>
                                    </p:anim>
                                    <p:anim calcmode="lin" valueType="num">
                                      <p:cBhvr>
                                        <p:cTn id="13" dur="500" fill="hold"/>
                                        <p:tgtEl>
                                          <p:spTgt spid="2170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6" grpId="0" bldLvl="0" animBg="1"/>
      <p:bldP spid="217097"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7</a:t>
            </a:r>
            <a:endParaRPr lang="zh-CN" altLang="en-US" dirty="0"/>
          </a:p>
        </p:txBody>
      </p:sp>
      <p:sp>
        <p:nvSpPr>
          <p:cNvPr id="4" name="标题 3"/>
          <p:cNvSpPr>
            <a:spLocks noGrp="1"/>
          </p:cNvSpPr>
          <p:nvPr>
            <p:ph type="title"/>
          </p:nvPr>
        </p:nvSpPr>
        <p:spPr/>
        <p:txBody>
          <a:bodyPr/>
          <a:lstStyle/>
          <a:p>
            <a:r>
              <a:rPr lang="zh-CN" altLang="en-US" dirty="0"/>
              <a:t>文件压缩与打包</a:t>
            </a:r>
          </a:p>
        </p:txBody>
      </p:sp>
    </p:spTree>
    <p:extLst>
      <p:ext uri="{BB962C8B-B14F-4D97-AF65-F5344CB8AC3E}">
        <p14:creationId xmlns:p14="http://schemas.microsoft.com/office/powerpoint/2010/main" val="18070241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p:txBody>
          <a:bodyPr/>
          <a:lstStyle/>
          <a:p>
            <a:pPr algn="ctr" eaLnBrk="1" hangingPunct="1"/>
            <a:r>
              <a:rPr lang="zh-CN" altLang="en-US" dirty="0"/>
              <a:t>压缩文件 </a:t>
            </a:r>
          </a:p>
        </p:txBody>
      </p:sp>
      <p:sp>
        <p:nvSpPr>
          <p:cNvPr id="216068" name="Rectangle 3"/>
          <p:cNvSpPr>
            <a:spLocks noGrp="1" noChangeArrowheads="1"/>
          </p:cNvSpPr>
          <p:nvPr>
            <p:ph idx="1"/>
          </p:nvPr>
        </p:nvSpPr>
        <p:spPr>
          <a:prstGeom prst="rect">
            <a:avLst/>
          </a:prstGeom>
        </p:spPr>
        <p:txBody>
          <a:bodyPr/>
          <a:lstStyle/>
          <a:p>
            <a:pPr eaLnBrk="1" hangingPunct="1"/>
            <a:r>
              <a:rPr lang="zh-CN" altLang="en-US" dirty="0"/>
              <a:t>用户在进行数据备份时，需要把若干文件整合为一个文件以便保存。尽管整合为一个文件进行管理，但文件大小仍然没变。若需要网络传输文件时，就希望将其压缩成较小的文件，以节省在网络传输的时间。因此本节介绍文件的归档与压缩。</a:t>
            </a:r>
          </a:p>
        </p:txBody>
      </p:sp>
      <p:pic>
        <p:nvPicPr>
          <p:cNvPr id="216069" name="Picture 4" descr="j02991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1051" y="4652964"/>
            <a:ext cx="281516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2993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文件压缩和归档</a:t>
            </a:r>
          </a:p>
        </p:txBody>
      </p:sp>
      <p:sp>
        <p:nvSpPr>
          <p:cNvPr id="217091" name="Rectangle 2"/>
          <p:cNvSpPr>
            <a:spLocks noGrp="1" noChangeArrowheads="1"/>
          </p:cNvSpPr>
          <p:nvPr>
            <p:ph idx="1"/>
          </p:nvPr>
        </p:nvSpPr>
        <p:spPr>
          <a:prstGeom prst="rect">
            <a:avLst/>
          </a:prstGeom>
        </p:spPr>
        <p:txBody>
          <a:bodyPr/>
          <a:lstStyle/>
          <a:p>
            <a:pPr eaLnBrk="1" hangingPunct="1">
              <a:lnSpc>
                <a:spcPct val="80000"/>
              </a:lnSpc>
            </a:pPr>
            <a:r>
              <a:rPr lang="zh-CN" altLang="en-US" sz="1800" dirty="0"/>
              <a:t>首先需要明确两个概念：</a:t>
            </a:r>
          </a:p>
          <a:p>
            <a:pPr lvl="1" eaLnBrk="1" hangingPunct="1">
              <a:lnSpc>
                <a:spcPct val="80000"/>
              </a:lnSpc>
            </a:pPr>
            <a:r>
              <a:rPr lang="zh-CN" altLang="en-US" sz="2000" b="1" dirty="0">
                <a:solidFill>
                  <a:srgbClr val="0000FF"/>
                </a:solidFill>
              </a:rPr>
              <a:t>归档文件</a:t>
            </a:r>
            <a:r>
              <a:rPr lang="zh-CN" altLang="en-US" sz="2000" dirty="0"/>
              <a:t>是将一组文件或目录保存在一个文件中。</a:t>
            </a:r>
          </a:p>
          <a:p>
            <a:pPr lvl="1" eaLnBrk="1" hangingPunct="1">
              <a:lnSpc>
                <a:spcPct val="80000"/>
              </a:lnSpc>
            </a:pPr>
            <a:r>
              <a:rPr lang="zh-CN" altLang="en-US" sz="2000" b="1" dirty="0">
                <a:solidFill>
                  <a:srgbClr val="0000FF"/>
                </a:solidFill>
              </a:rPr>
              <a:t>压缩文件</a:t>
            </a:r>
            <a:r>
              <a:rPr lang="zh-CN" altLang="en-US" sz="2000" dirty="0"/>
              <a:t>也是将一组文件或目录保存一个文件中，并按照某种存储格式保存在磁盘上，所占磁盘空间比其中所有文件总和要少。</a:t>
            </a:r>
          </a:p>
          <a:p>
            <a:pPr eaLnBrk="1" hangingPunct="1">
              <a:lnSpc>
                <a:spcPct val="80000"/>
              </a:lnSpc>
            </a:pPr>
            <a:r>
              <a:rPr lang="zh-CN" altLang="en-US" sz="1800" dirty="0"/>
              <a:t>因此，归档文件仍是没有经过压缩的，它所使用的磁盘空间仍等于其所有文件的总和。因而，用户可以将归档文件再进行压缩，使其容量更小。在</a:t>
            </a:r>
            <a:r>
              <a:rPr lang="en-US" altLang="zh-CN" sz="1800" dirty="0"/>
              <a:t>Ubuntu Linux</a:t>
            </a:r>
            <a:r>
              <a:rPr lang="zh-CN" altLang="en-US" sz="1800" dirty="0"/>
              <a:t>中使用</a:t>
            </a:r>
            <a:r>
              <a:rPr lang="en-US" altLang="zh-CN" sz="1800" dirty="0"/>
              <a:t>File-Roller</a:t>
            </a:r>
            <a:r>
              <a:rPr lang="zh-CN" altLang="en-US" sz="1800" dirty="0"/>
              <a:t>打包工具，可以很方便地完成文件归档和压缩。</a:t>
            </a:r>
          </a:p>
          <a:p>
            <a:pPr eaLnBrk="1" hangingPunct="1">
              <a:lnSpc>
                <a:spcPct val="80000"/>
              </a:lnSpc>
            </a:pPr>
            <a:r>
              <a:rPr lang="en-US" altLang="zh-CN" sz="1800" dirty="0" err="1"/>
              <a:t>gzip</a:t>
            </a:r>
            <a:r>
              <a:rPr lang="zh-CN" altLang="en-US" sz="1800" dirty="0"/>
              <a:t>是</a:t>
            </a:r>
            <a:r>
              <a:rPr lang="en-US" altLang="zh-CN" sz="1800" dirty="0"/>
              <a:t>Linux</a:t>
            </a:r>
            <a:r>
              <a:rPr lang="zh-CN" altLang="en-US" sz="1800" dirty="0"/>
              <a:t>中最流行的压缩工具，具有很好的移植性，可在很多不同架构的系统中使用。</a:t>
            </a:r>
            <a:r>
              <a:rPr lang="en-US" altLang="zh-CN" sz="1800" dirty="0"/>
              <a:t>bzip2</a:t>
            </a:r>
            <a:r>
              <a:rPr lang="zh-CN" altLang="en-US" sz="1800" dirty="0"/>
              <a:t>在性能上优于</a:t>
            </a:r>
            <a:r>
              <a:rPr lang="en-US" altLang="zh-CN" sz="1800" dirty="0" err="1"/>
              <a:t>gzip</a:t>
            </a:r>
            <a:r>
              <a:rPr lang="zh-CN" altLang="en-US" sz="1800" dirty="0"/>
              <a:t>，提供了最大限度的压缩比率。如果用户需要经常在</a:t>
            </a:r>
            <a:r>
              <a:rPr lang="en-US" altLang="zh-CN" sz="1800" dirty="0"/>
              <a:t>Linux</a:t>
            </a:r>
            <a:r>
              <a:rPr lang="zh-CN" altLang="en-US" sz="1800" dirty="0"/>
              <a:t>和微软</a:t>
            </a:r>
            <a:r>
              <a:rPr lang="en-US" altLang="zh-CN" sz="1800" dirty="0"/>
              <a:t>Windows</a:t>
            </a:r>
            <a:r>
              <a:rPr lang="zh-CN" altLang="en-US" sz="1800" dirty="0"/>
              <a:t>间交换文件，建议使用</a:t>
            </a:r>
            <a:r>
              <a:rPr lang="en-US" altLang="zh-CN" sz="1800" dirty="0"/>
              <a:t>zip</a:t>
            </a:r>
            <a:r>
              <a:rPr lang="zh-CN" altLang="en-US" sz="1800" dirty="0"/>
              <a:t>。 </a:t>
            </a:r>
            <a:endParaRPr lang="zh-CN" altLang="en-US" dirty="0"/>
          </a:p>
        </p:txBody>
      </p:sp>
      <p:graphicFrame>
        <p:nvGraphicFramePr>
          <p:cNvPr id="220165" name="表格 220164"/>
          <p:cNvGraphicFramePr/>
          <p:nvPr>
            <p:extLst>
              <p:ext uri="{D42A27DB-BD31-4B8C-83A1-F6EECF244321}">
                <p14:modId xmlns:p14="http://schemas.microsoft.com/office/powerpoint/2010/main" val="3417141036"/>
              </p:ext>
            </p:extLst>
          </p:nvPr>
        </p:nvGraphicFramePr>
        <p:xfrm>
          <a:off x="814917" y="4302408"/>
          <a:ext cx="10972800" cy="1646873"/>
        </p:xfrm>
        <a:graphic>
          <a:graphicData uri="http://schemas.openxmlformats.org/drawingml/2006/table">
            <a:tbl>
              <a:tblPr/>
              <a:tblGrid>
                <a:gridCol w="3962400">
                  <a:extLst>
                    <a:ext uri="{9D8B030D-6E8A-4147-A177-3AD203B41FA5}">
                      <a16:colId xmlns:a16="http://schemas.microsoft.com/office/drawing/2014/main" val="20000"/>
                    </a:ext>
                  </a:extLst>
                </a:gridCol>
                <a:gridCol w="3183467">
                  <a:extLst>
                    <a:ext uri="{9D8B030D-6E8A-4147-A177-3AD203B41FA5}">
                      <a16:colId xmlns:a16="http://schemas.microsoft.com/office/drawing/2014/main" val="20001"/>
                    </a:ext>
                  </a:extLst>
                </a:gridCol>
                <a:gridCol w="3826933">
                  <a:extLst>
                    <a:ext uri="{9D8B030D-6E8A-4147-A177-3AD203B41FA5}">
                      <a16:colId xmlns:a16="http://schemas.microsoft.com/office/drawing/2014/main" val="20002"/>
                    </a:ext>
                  </a:extLst>
                </a:gridCol>
              </a:tblGrid>
              <a:tr h="59848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压缩工具</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解压工具</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文件扩展名</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78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gzip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gunzip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.gz</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7871">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bzip2</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bunzip2</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.bz2</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062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zip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unzip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.zip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72289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5" name="Rectangle 2"/>
          <p:cNvSpPr>
            <a:spLocks noGrp="1" noChangeArrowheads="1"/>
          </p:cNvSpPr>
          <p:nvPr>
            <p:ph idx="1"/>
          </p:nvPr>
        </p:nvSpPr>
        <p:spPr>
          <a:prstGeom prst="rect">
            <a:avLst/>
          </a:prstGeom>
        </p:spPr>
        <p:txBody>
          <a:bodyPr/>
          <a:lstStyle/>
          <a:p>
            <a:pPr eaLnBrk="1" hangingPunct="1">
              <a:lnSpc>
                <a:spcPct val="80000"/>
              </a:lnSpc>
            </a:pPr>
            <a:r>
              <a:rPr lang="zh-CN" altLang="en-US" sz="2400"/>
              <a:t>通常，用</a:t>
            </a:r>
            <a:r>
              <a:rPr lang="en-US" altLang="zh-CN" sz="2400"/>
              <a:t>gzip</a:t>
            </a:r>
            <a:r>
              <a:rPr lang="zh-CN" altLang="en-US" sz="2400"/>
              <a:t>压缩的文件的扩展名是</a:t>
            </a:r>
            <a:r>
              <a:rPr lang="en-US" altLang="zh-CN" sz="2400"/>
              <a:t>.gz</a:t>
            </a:r>
            <a:r>
              <a:rPr lang="zh-CN" altLang="en-US" sz="2400"/>
              <a:t>；用</a:t>
            </a:r>
            <a:r>
              <a:rPr lang="en-US" altLang="zh-CN" sz="2400"/>
              <a:t>bzip2</a:t>
            </a:r>
            <a:r>
              <a:rPr lang="zh-CN" altLang="en-US" sz="2400"/>
              <a:t>压缩的文件的扩展名是</a:t>
            </a:r>
            <a:r>
              <a:rPr lang="en-US" altLang="zh-CN" sz="2400"/>
              <a:t>.bz2</a:t>
            </a:r>
            <a:r>
              <a:rPr lang="zh-CN" altLang="en-US" sz="2400"/>
              <a:t>；用</a:t>
            </a:r>
            <a:r>
              <a:rPr lang="en-US" altLang="zh-CN" sz="2400"/>
              <a:t>zip</a:t>
            </a:r>
            <a:r>
              <a:rPr lang="zh-CN" altLang="en-US" sz="2400"/>
              <a:t>压缩的文件的扩展名是</a:t>
            </a:r>
            <a:r>
              <a:rPr lang="en-US" altLang="zh-CN" sz="2400"/>
              <a:t>.zip</a:t>
            </a:r>
            <a:r>
              <a:rPr lang="zh-CN" altLang="en-US" sz="2400"/>
              <a:t>。</a:t>
            </a:r>
          </a:p>
          <a:p>
            <a:pPr eaLnBrk="1" hangingPunct="1">
              <a:lnSpc>
                <a:spcPct val="80000"/>
              </a:lnSpc>
            </a:pPr>
            <a:r>
              <a:rPr lang="zh-CN" altLang="en-US" sz="2400"/>
              <a:t>用</a:t>
            </a:r>
            <a:r>
              <a:rPr lang="en-US" altLang="zh-CN" sz="2400"/>
              <a:t>gzip</a:t>
            </a:r>
            <a:r>
              <a:rPr lang="zh-CN" altLang="en-US" sz="2400"/>
              <a:t>压缩的文件可以使用</a:t>
            </a:r>
            <a:r>
              <a:rPr lang="en-US" altLang="zh-CN" sz="2400"/>
              <a:t>gunzip</a:t>
            </a:r>
            <a:r>
              <a:rPr lang="zh-CN" altLang="en-US" sz="2400"/>
              <a:t>解压；用</a:t>
            </a:r>
            <a:r>
              <a:rPr lang="en-US" altLang="zh-CN" sz="2400"/>
              <a:t>bzip2</a:t>
            </a:r>
            <a:r>
              <a:rPr lang="zh-CN" altLang="en-US" sz="2400"/>
              <a:t>压缩的文件可以使用</a:t>
            </a:r>
            <a:r>
              <a:rPr lang="en-US" altLang="zh-CN" sz="2400"/>
              <a:t>bunzip2</a:t>
            </a:r>
            <a:r>
              <a:rPr lang="zh-CN" altLang="en-US" sz="2400"/>
              <a:t>解压；用</a:t>
            </a:r>
            <a:r>
              <a:rPr lang="en-US" altLang="zh-CN" sz="2400"/>
              <a:t>zip</a:t>
            </a:r>
            <a:r>
              <a:rPr lang="zh-CN" altLang="en-US" sz="2400"/>
              <a:t>压缩的文件可以使用</a:t>
            </a:r>
            <a:r>
              <a:rPr lang="en-US" altLang="zh-CN" sz="2400"/>
              <a:t>unzip</a:t>
            </a:r>
            <a:r>
              <a:rPr lang="zh-CN" altLang="en-US" sz="2400"/>
              <a:t>解压。</a:t>
            </a:r>
          </a:p>
          <a:p>
            <a:pPr eaLnBrk="1" hangingPunct="1">
              <a:lnSpc>
                <a:spcPct val="80000"/>
              </a:lnSpc>
            </a:pPr>
            <a:r>
              <a:rPr lang="zh-CN" altLang="en-US" sz="2400"/>
              <a:t>目前，归档工具使用最广泛的</a:t>
            </a:r>
            <a:r>
              <a:rPr lang="en-US" altLang="zh-CN" sz="2400"/>
              <a:t>tar</a:t>
            </a:r>
            <a:r>
              <a:rPr lang="zh-CN" altLang="en-US" sz="2400"/>
              <a:t>命令，可以把很多文件（甚至磁带）合并到一个称为</a:t>
            </a:r>
            <a:r>
              <a:rPr lang="en-US" altLang="zh-CN" sz="2400"/>
              <a:t>tarfile</a:t>
            </a:r>
            <a:r>
              <a:rPr lang="zh-CN" altLang="en-US" sz="2400"/>
              <a:t>的文件中，通常文件扩展名为</a:t>
            </a:r>
            <a:r>
              <a:rPr lang="en-US" altLang="zh-CN" sz="2400"/>
              <a:t>.tar</a:t>
            </a:r>
            <a:r>
              <a:rPr lang="zh-CN" altLang="en-US" sz="2400"/>
              <a:t>。然后，再使用</a:t>
            </a:r>
            <a:r>
              <a:rPr lang="en-US" altLang="zh-CN" sz="2400"/>
              <a:t>zip</a:t>
            </a:r>
            <a:r>
              <a:rPr lang="zh-CN" altLang="en-US" sz="2400"/>
              <a:t>、</a:t>
            </a:r>
            <a:r>
              <a:rPr lang="en-US" altLang="zh-CN" sz="2400"/>
              <a:t>gzip</a:t>
            </a:r>
            <a:r>
              <a:rPr lang="zh-CN" altLang="en-US" sz="2400"/>
              <a:t>或</a:t>
            </a:r>
            <a:r>
              <a:rPr lang="en-US" altLang="zh-CN" sz="2400"/>
              <a:t>bzip2</a:t>
            </a:r>
            <a:r>
              <a:rPr lang="zh-CN" altLang="en-US" sz="2400"/>
              <a:t>等压缩工具进行压缩。通常，给由</a:t>
            </a:r>
            <a:r>
              <a:rPr lang="en-US" altLang="zh-CN" sz="2400"/>
              <a:t>tar</a:t>
            </a:r>
            <a:r>
              <a:rPr lang="zh-CN" altLang="en-US" sz="2400"/>
              <a:t>命令和</a:t>
            </a:r>
            <a:r>
              <a:rPr lang="en-US" altLang="zh-CN" sz="2400"/>
              <a:t>gzip</a:t>
            </a:r>
            <a:r>
              <a:rPr lang="zh-CN" altLang="en-US" sz="2400"/>
              <a:t>命令创建的文件添加</a:t>
            </a:r>
            <a:r>
              <a:rPr lang="en-US" altLang="zh-CN" sz="2400"/>
              <a:t>.tar.gz</a:t>
            </a:r>
            <a:r>
              <a:rPr lang="zh-CN" altLang="en-US" sz="2400"/>
              <a:t>或</a:t>
            </a:r>
            <a:r>
              <a:rPr lang="en-US" altLang="zh-CN" sz="2400"/>
              <a:t>.tgz</a:t>
            </a:r>
            <a:r>
              <a:rPr lang="zh-CN" altLang="en-US" sz="2400"/>
              <a:t>扩展名；给由</a:t>
            </a:r>
            <a:r>
              <a:rPr lang="en-US" altLang="zh-CN" sz="2400"/>
              <a:t>tar</a:t>
            </a:r>
            <a:r>
              <a:rPr lang="zh-CN" altLang="en-US" sz="2400"/>
              <a:t>命令和</a:t>
            </a:r>
            <a:r>
              <a:rPr lang="en-US" altLang="zh-CN" sz="2400"/>
              <a:t>bzip2</a:t>
            </a:r>
            <a:r>
              <a:rPr lang="zh-CN" altLang="en-US" sz="2400"/>
              <a:t>命令创建的文件添加</a:t>
            </a:r>
            <a:r>
              <a:rPr lang="en-US" altLang="zh-CN" sz="2400"/>
              <a:t>.tar.bz2</a:t>
            </a:r>
            <a:r>
              <a:rPr lang="zh-CN" altLang="en-US" sz="2400"/>
              <a:t>或</a:t>
            </a:r>
            <a:r>
              <a:rPr lang="en-US" altLang="zh-CN" sz="2400"/>
              <a:t>.tbz2</a:t>
            </a:r>
            <a:r>
              <a:rPr lang="zh-CN" altLang="en-US" sz="2400"/>
              <a:t>扩展名；给由</a:t>
            </a:r>
            <a:r>
              <a:rPr lang="en-US" altLang="zh-CN" sz="2400"/>
              <a:t>tar</a:t>
            </a:r>
            <a:r>
              <a:rPr lang="zh-CN" altLang="en-US" sz="2400"/>
              <a:t>命令和</a:t>
            </a:r>
            <a:r>
              <a:rPr lang="en-US" altLang="zh-CN" sz="2400"/>
              <a:t>zip</a:t>
            </a:r>
            <a:r>
              <a:rPr lang="zh-CN" altLang="en-US" sz="2400"/>
              <a:t>命令创建的文件添加</a:t>
            </a:r>
            <a:r>
              <a:rPr lang="en-US" altLang="zh-CN" sz="2400"/>
              <a:t>.tar.z</a:t>
            </a:r>
            <a:r>
              <a:rPr lang="zh-CN" altLang="en-US" sz="2400"/>
              <a:t>或</a:t>
            </a:r>
            <a:r>
              <a:rPr lang="en-US" altLang="zh-CN" sz="2400"/>
              <a:t>.tbz</a:t>
            </a:r>
            <a:r>
              <a:rPr lang="zh-CN" altLang="en-US" sz="2400"/>
              <a:t>扩展名。</a:t>
            </a:r>
          </a:p>
          <a:p>
            <a:pPr eaLnBrk="1" hangingPunct="1">
              <a:lnSpc>
                <a:spcPct val="80000"/>
              </a:lnSpc>
            </a:pPr>
            <a:r>
              <a:rPr lang="zh-CN" altLang="en-US" sz="2400"/>
              <a:t>在</a:t>
            </a:r>
            <a:r>
              <a:rPr lang="en-US" altLang="zh-CN" sz="2400"/>
              <a:t>Ubuntu Linux</a:t>
            </a:r>
            <a:r>
              <a:rPr lang="zh-CN" altLang="en-US" sz="2400"/>
              <a:t>中，除了使用传统的</a:t>
            </a:r>
            <a:r>
              <a:rPr lang="en-US" altLang="zh-CN" sz="2400"/>
              <a:t>Shell</a:t>
            </a:r>
            <a:r>
              <a:rPr lang="zh-CN" altLang="en-US" sz="2400"/>
              <a:t>工具，还可以使用</a:t>
            </a:r>
            <a:r>
              <a:rPr lang="zh-CN" altLang="en-US" sz="2400">
                <a:sym typeface="Arial" pitchFamily="34" charset="0"/>
              </a:rPr>
              <a:t>“</a:t>
            </a:r>
            <a:r>
              <a:rPr lang="zh-CN" altLang="en-US" sz="2400"/>
              <a:t>文件打包器</a:t>
            </a:r>
            <a:r>
              <a:rPr lang="zh-CN" altLang="en-US" sz="2400">
                <a:sym typeface="Arial" pitchFamily="34" charset="0"/>
              </a:rPr>
              <a:t>”</a:t>
            </a:r>
            <a:r>
              <a:rPr lang="zh-CN" altLang="en-US" sz="2400"/>
              <a:t>，在图形界面下完成文件的归档和压缩。</a:t>
            </a:r>
            <a:endParaRPr lang="zh-CN" altLang="en-US"/>
          </a:p>
        </p:txBody>
      </p:sp>
    </p:spTree>
    <p:extLst>
      <p:ext uri="{BB962C8B-B14F-4D97-AF65-F5344CB8AC3E}">
        <p14:creationId xmlns:p14="http://schemas.microsoft.com/office/powerpoint/2010/main" val="34773148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9" name="Rectangle 2"/>
          <p:cNvSpPr>
            <a:spLocks noGrp="1" noChangeArrowheads="1"/>
          </p:cNvSpPr>
          <p:nvPr>
            <p:ph type="title"/>
          </p:nvPr>
        </p:nvSpPr>
        <p:spPr/>
        <p:txBody>
          <a:bodyPr/>
          <a:lstStyle/>
          <a:p>
            <a:pPr algn="ctr" eaLnBrk="1" hangingPunct="1"/>
            <a:r>
              <a:rPr lang="zh-CN" altLang="en-US" dirty="0"/>
              <a:t>压缩文件</a:t>
            </a:r>
          </a:p>
        </p:txBody>
      </p:sp>
      <p:sp>
        <p:nvSpPr>
          <p:cNvPr id="219140" name="Rectangle 3"/>
          <p:cNvSpPr>
            <a:spLocks noGrp="1" noChangeArrowheads="1"/>
          </p:cNvSpPr>
          <p:nvPr>
            <p:ph idx="1"/>
          </p:nvPr>
        </p:nvSpPr>
        <p:spPr>
          <a:prstGeom prst="rect">
            <a:avLst/>
          </a:prstGeom>
        </p:spPr>
        <p:txBody>
          <a:bodyPr/>
          <a:lstStyle/>
          <a:p>
            <a:pPr eaLnBrk="1" hangingPunct="1"/>
            <a:r>
              <a:rPr lang="en-US" altLang="zh-CN" sz="3200"/>
              <a:t>shell</a:t>
            </a:r>
            <a:r>
              <a:rPr lang="zh-CN" altLang="en-US" sz="3200"/>
              <a:t>归档和压缩工具</a:t>
            </a:r>
          </a:p>
          <a:p>
            <a:pPr eaLnBrk="1" hangingPunct="1"/>
            <a:r>
              <a:rPr lang="zh-CN" altLang="en-US"/>
              <a:t>使用</a:t>
            </a:r>
            <a:r>
              <a:rPr lang="en-US" altLang="zh-CN"/>
              <a:t>shell</a:t>
            </a:r>
            <a:r>
              <a:rPr lang="zh-CN" altLang="en-US"/>
              <a:t>归档和压缩工具可以更直接地完成文档的打包任务。由于该类</a:t>
            </a:r>
            <a:r>
              <a:rPr lang="en-US" altLang="zh-CN"/>
              <a:t>shell</a:t>
            </a:r>
            <a:r>
              <a:rPr lang="zh-CN" altLang="en-US"/>
              <a:t>命令是成对使用的，因此下面按对介绍相关命令。</a:t>
            </a:r>
          </a:p>
        </p:txBody>
      </p:sp>
      <p:pic>
        <p:nvPicPr>
          <p:cNvPr id="219141" name="Picture 4" descr="j0287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351" y="4005263"/>
            <a:ext cx="41275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0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21"/>
          </p:nvPr>
        </p:nvSpPr>
        <p:spPr/>
        <p:txBody>
          <a:bodyPr/>
          <a:lstStyle/>
          <a:p>
            <a:r>
              <a:rPr lang="en-US" altLang="zh-CN" dirty="0">
                <a:sym typeface="仿宋_GB2312" pitchFamily="49" charset="-122"/>
              </a:rPr>
              <a:t>Linux</a:t>
            </a:r>
            <a:r>
              <a:rPr lang="zh-CN" altLang="en-US" dirty="0">
                <a:sym typeface="仿宋_GB2312" pitchFamily="49" charset="-122"/>
              </a:rPr>
              <a:t>简介</a:t>
            </a:r>
            <a:endParaRPr lang="zh-CN" altLang="en-US" dirty="0"/>
          </a:p>
        </p:txBody>
      </p:sp>
      <p:sp>
        <p:nvSpPr>
          <p:cNvPr id="3" name="文本占位符 2"/>
          <p:cNvSpPr>
            <a:spLocks noGrp="1"/>
          </p:cNvSpPr>
          <p:nvPr>
            <p:ph type="body" sz="quarter" idx="13"/>
          </p:nvPr>
        </p:nvSpPr>
        <p:spPr/>
        <p:txBody>
          <a:bodyPr/>
          <a:lstStyle/>
          <a:p>
            <a:r>
              <a:rPr lang="zh-CN" altLang="en-US" dirty="0">
                <a:sym typeface="仿宋_GB2312" pitchFamily="49" charset="-122"/>
              </a:rPr>
              <a:t>各种</a:t>
            </a:r>
            <a:r>
              <a:rPr lang="en-US" altLang="zh-CN" dirty="0">
                <a:sym typeface="仿宋_GB2312" pitchFamily="49" charset="-122"/>
              </a:rPr>
              <a:t>Linux</a:t>
            </a:r>
            <a:r>
              <a:rPr lang="zh-CN" altLang="en-US" dirty="0">
                <a:sym typeface="仿宋_GB2312" pitchFamily="49" charset="-122"/>
              </a:rPr>
              <a:t>发行版本</a:t>
            </a:r>
            <a:endParaRPr lang="zh-CN" altLang="en-US" dirty="0"/>
          </a:p>
          <a:p>
            <a:endParaRPr lang="zh-CN" altLang="en-US" dirty="0"/>
          </a:p>
        </p:txBody>
      </p:sp>
      <p:sp>
        <p:nvSpPr>
          <p:cNvPr id="5" name="文本占位符 4"/>
          <p:cNvSpPr>
            <a:spLocks noGrp="1"/>
          </p:cNvSpPr>
          <p:nvPr>
            <p:ph type="body" sz="quarter" idx="22"/>
          </p:nvPr>
        </p:nvSpPr>
        <p:spPr/>
        <p:txBody>
          <a:bodyPr/>
          <a:lstStyle/>
          <a:p>
            <a:r>
              <a:rPr lang="en-US" altLang="zh-CN" dirty="0">
                <a:sym typeface="仿宋_GB2312" pitchFamily="49" charset="-122"/>
              </a:rPr>
              <a:t>Linux</a:t>
            </a:r>
            <a:r>
              <a:rPr lang="zh-CN" altLang="en-US" dirty="0">
                <a:sym typeface="仿宋_GB2312" pitchFamily="49" charset="-122"/>
              </a:rPr>
              <a:t>体系结构</a:t>
            </a:r>
            <a:endParaRPr lang="zh-CN" altLang="en-US" dirty="0"/>
          </a:p>
        </p:txBody>
      </p:sp>
      <p:sp>
        <p:nvSpPr>
          <p:cNvPr id="6" name="文本占位符 5"/>
          <p:cNvSpPr>
            <a:spLocks noGrp="1"/>
          </p:cNvSpPr>
          <p:nvPr>
            <p:ph type="body" sz="quarter" idx="23"/>
          </p:nvPr>
        </p:nvSpPr>
        <p:spPr/>
        <p:txBody>
          <a:bodyPr/>
          <a:lstStyle/>
          <a:p>
            <a:r>
              <a:rPr lang="zh-CN" altLang="en-US" dirty="0">
                <a:sym typeface="仿宋_GB2312" pitchFamily="49" charset="-122"/>
              </a:rPr>
              <a:t>体验</a:t>
            </a:r>
            <a:r>
              <a:rPr lang="en-US" altLang="zh-CN" dirty="0">
                <a:sym typeface="仿宋_GB2312" pitchFamily="49" charset="-122"/>
              </a:rPr>
              <a:t>Shell</a:t>
            </a:r>
            <a:r>
              <a:rPr lang="zh-CN" altLang="en-US" dirty="0">
                <a:sym typeface="仿宋_GB2312" pitchFamily="49" charset="-122"/>
              </a:rPr>
              <a:t>命令的乐趣</a:t>
            </a:r>
            <a:endParaRPr lang="zh-CN" altLang="en-US" dirty="0"/>
          </a:p>
        </p:txBody>
      </p:sp>
      <p:sp>
        <p:nvSpPr>
          <p:cNvPr id="7" name="文本占位符 6"/>
          <p:cNvSpPr>
            <a:spLocks noGrp="1"/>
          </p:cNvSpPr>
          <p:nvPr>
            <p:ph type="body" sz="quarter" idx="24"/>
          </p:nvPr>
        </p:nvSpPr>
        <p:spPr/>
        <p:txBody>
          <a:bodyPr/>
          <a:lstStyle/>
          <a:p>
            <a:r>
              <a:rPr lang="en-US" altLang="zh-CN" dirty="0">
                <a:sym typeface="仿宋_GB2312" pitchFamily="49" charset="-122"/>
              </a:rPr>
              <a:t>Vi</a:t>
            </a:r>
            <a:r>
              <a:rPr lang="zh-CN" altLang="en-US" dirty="0">
                <a:sym typeface="仿宋_GB2312" pitchFamily="49" charset="-122"/>
              </a:rPr>
              <a:t>编辑器</a:t>
            </a:r>
            <a:endParaRPr lang="zh-CN" altLang="en-US" dirty="0"/>
          </a:p>
        </p:txBody>
      </p:sp>
      <p:sp>
        <p:nvSpPr>
          <p:cNvPr id="8" name="文本占位符 7"/>
          <p:cNvSpPr>
            <a:spLocks noGrp="1"/>
          </p:cNvSpPr>
          <p:nvPr>
            <p:ph type="body" sz="quarter" idx="26"/>
          </p:nvPr>
        </p:nvSpPr>
        <p:spPr/>
        <p:txBody>
          <a:bodyPr/>
          <a:lstStyle/>
          <a:p>
            <a:r>
              <a:rPr lang="en-US" altLang="zh-CN" dirty="0">
                <a:sym typeface="仿宋_GB2312" pitchFamily="49" charset="-122"/>
              </a:rPr>
              <a:t>DEB</a:t>
            </a:r>
            <a:r>
              <a:rPr lang="zh-CN" altLang="en-US" dirty="0">
                <a:sym typeface="仿宋_GB2312" pitchFamily="49" charset="-122"/>
              </a:rPr>
              <a:t>软件包管理</a:t>
            </a:r>
            <a:endParaRPr lang="zh-CN" altLang="en-US" dirty="0"/>
          </a:p>
        </p:txBody>
      </p:sp>
      <p:sp>
        <p:nvSpPr>
          <p:cNvPr id="15364" name="Text Box 3"/>
          <p:cNvSpPr>
            <a:spLocks noChangeArrowheads="1"/>
          </p:cNvSpPr>
          <p:nvPr/>
        </p:nvSpPr>
        <p:spPr bwMode="auto">
          <a:xfrm>
            <a:off x="2214034" y="72231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solidFill>
                <a:srgbClr val="000000"/>
              </a:solidFill>
              <a:sym typeface="Times New Roman" pitchFamily="18" charset="0"/>
            </a:endParaRPr>
          </a:p>
        </p:txBody>
      </p:sp>
      <p:pic>
        <p:nvPicPr>
          <p:cNvPr id="9" name="图片 8">
            <a:extLst>
              <a:ext uri="{FF2B5EF4-FFF2-40B4-BE49-F238E27FC236}">
                <a16:creationId xmlns:a16="http://schemas.microsoft.com/office/drawing/2014/main" id="{8FA06015-1AFA-4A3B-A3C4-8A9BBD38B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3"/>
            <a:ext cx="12004064" cy="1085182"/>
          </a:xfrm>
          <a:prstGeom prst="rect">
            <a:avLst/>
          </a:prstGeom>
        </p:spPr>
      </p:pic>
    </p:spTree>
    <p:extLst>
      <p:ext uri="{BB962C8B-B14F-4D97-AF65-F5344CB8AC3E}">
        <p14:creationId xmlns:p14="http://schemas.microsoft.com/office/powerpoint/2010/main" val="2940817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algn="ctr" eaLnBrk="1" hangingPunct="1"/>
            <a:r>
              <a:rPr lang="zh-CN" altLang="en-US" dirty="0"/>
              <a:t>操作系统组件</a:t>
            </a:r>
          </a:p>
        </p:txBody>
      </p:sp>
      <p:sp>
        <p:nvSpPr>
          <p:cNvPr id="33796" name="Rectangle 3"/>
          <p:cNvSpPr>
            <a:spLocks noGrp="1" noChangeArrowheads="1"/>
          </p:cNvSpPr>
          <p:nvPr>
            <p:ph idx="1"/>
          </p:nvPr>
        </p:nvSpPr>
        <p:spPr>
          <a:prstGeom prst="rect">
            <a:avLst/>
          </a:prstGeom>
        </p:spPr>
        <p:txBody>
          <a:bodyPr/>
          <a:lstStyle/>
          <a:p>
            <a:pPr lvl="1" eaLnBrk="1" hangingPunct="1"/>
            <a:r>
              <a:rPr lang="zh-CN" altLang="en-US"/>
              <a:t>实用程序</a:t>
            </a:r>
          </a:p>
          <a:p>
            <a:pPr lvl="2" eaLnBrk="1" hangingPunct="1"/>
            <a:r>
              <a:rPr lang="zh-CN" altLang="en-US"/>
              <a:t>图形用户界面（</a:t>
            </a:r>
            <a:r>
              <a:rPr lang="en-US" altLang="zh-CN"/>
              <a:t>GUI</a:t>
            </a:r>
            <a:r>
              <a:rPr lang="zh-CN" altLang="en-US"/>
              <a:t>）</a:t>
            </a:r>
            <a:r>
              <a:rPr lang="en-US" altLang="zh-CN">
                <a:sym typeface="Arial" pitchFamily="34" charset="0"/>
              </a:rPr>
              <a:t>——</a:t>
            </a:r>
            <a:r>
              <a:rPr lang="en-US" altLang="zh-CN"/>
              <a:t>X window</a:t>
            </a:r>
            <a:r>
              <a:rPr lang="zh-CN" altLang="en-US"/>
              <a:t>、</a:t>
            </a:r>
            <a:r>
              <a:rPr lang="en-US" altLang="zh-CN"/>
              <a:t>KDE</a:t>
            </a:r>
            <a:r>
              <a:rPr lang="zh-CN" altLang="en-US"/>
              <a:t>、</a:t>
            </a:r>
            <a:r>
              <a:rPr lang="en-US" altLang="zh-CN"/>
              <a:t>GNOME</a:t>
            </a:r>
            <a:endParaRPr lang="zh-CN" altLang="en-US"/>
          </a:p>
          <a:p>
            <a:pPr lvl="2" eaLnBrk="1" hangingPunct="1"/>
            <a:r>
              <a:rPr lang="zh-CN" altLang="en-US"/>
              <a:t>管理程序（控制中心）：设置桌面系统的外观、功能、行为、感觉等</a:t>
            </a:r>
          </a:p>
          <a:p>
            <a:pPr lvl="2" eaLnBrk="1" hangingPunct="1"/>
            <a:r>
              <a:rPr lang="zh-CN" altLang="en-US"/>
              <a:t>应用程序：</a:t>
            </a:r>
            <a:r>
              <a:rPr lang="en-US" altLang="zh-CN"/>
              <a:t>Linux</a:t>
            </a:r>
            <a:r>
              <a:rPr lang="zh-CN" altLang="en-US"/>
              <a:t>中可以安装的应用程序举不胜举。</a:t>
            </a:r>
            <a:r>
              <a:rPr lang="en-US" altLang="zh-CN"/>
              <a:t>Openoffice</a:t>
            </a:r>
            <a:r>
              <a:rPr lang="zh-CN" altLang="en-US"/>
              <a:t>、</a:t>
            </a:r>
            <a:r>
              <a:rPr lang="en-US" altLang="zh-CN"/>
              <a:t>firefox</a:t>
            </a:r>
            <a:r>
              <a:rPr lang="zh-CN" altLang="en-US"/>
              <a:t>、</a:t>
            </a:r>
            <a:r>
              <a:rPr lang="en-US" altLang="zh-CN"/>
              <a:t>Gaim</a:t>
            </a:r>
            <a:r>
              <a:rPr lang="zh-CN" altLang="en-US"/>
              <a:t>、</a:t>
            </a:r>
            <a:r>
              <a:rPr lang="en-US" altLang="zh-CN"/>
              <a:t>XPlay</a:t>
            </a:r>
            <a:r>
              <a:rPr lang="zh-CN" altLang="en-US"/>
              <a:t>等等</a:t>
            </a:r>
          </a:p>
          <a:p>
            <a:pPr lvl="2" eaLnBrk="1" hangingPunct="1"/>
            <a:r>
              <a:rPr lang="zh-CN" altLang="en-US"/>
              <a:t>编程工具： 包括用来创建专业接口的应用程序和库的编程应用程序</a:t>
            </a:r>
            <a:r>
              <a:rPr lang="en-US" altLang="zh-CN"/>
              <a:t>GCC</a:t>
            </a:r>
            <a:r>
              <a:rPr lang="zh-CN" altLang="en-US"/>
              <a:t>，</a:t>
            </a:r>
            <a:r>
              <a:rPr lang="en-US" altLang="zh-CN"/>
              <a:t>java Elcalisp</a:t>
            </a:r>
            <a:endParaRPr lang="zh-CN" altLang="en-US"/>
          </a:p>
          <a:p>
            <a:pPr lvl="2" eaLnBrk="1" hangingPunct="1"/>
            <a:r>
              <a:rPr lang="zh-CN" altLang="en-US"/>
              <a:t>配置服务器</a:t>
            </a:r>
          </a:p>
          <a:p>
            <a:pPr eaLnBrk="1" hangingPunct="1"/>
            <a:endParaRPr lang="zh-CN" altLang="en-US" b="1"/>
          </a:p>
        </p:txBody>
      </p:sp>
      <p:grpSp>
        <p:nvGrpSpPr>
          <p:cNvPr id="33797" name="Group 4"/>
          <p:cNvGrpSpPr>
            <a:grpSpLocks/>
          </p:cNvGrpSpPr>
          <p:nvPr/>
        </p:nvGrpSpPr>
        <p:grpSpPr bwMode="auto">
          <a:xfrm>
            <a:off x="4628837" y="2820137"/>
            <a:ext cx="5455584" cy="3859213"/>
            <a:chOff x="0" y="140"/>
            <a:chExt cx="3800" cy="3094"/>
          </a:xfrm>
        </p:grpSpPr>
        <p:sp>
          <p:nvSpPr>
            <p:cNvPr id="33798" name="Rectangle 5"/>
            <p:cNvSpPr>
              <a:spLocks noChangeArrowheads="1"/>
            </p:cNvSpPr>
            <p:nvPr/>
          </p:nvSpPr>
          <p:spPr bwMode="auto">
            <a:xfrm>
              <a:off x="0" y="144"/>
              <a:ext cx="2449" cy="370"/>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zh-CN" altLang="en-US" sz="2400" b="1">
                  <a:solidFill>
                    <a:srgbClr val="000000"/>
                  </a:solidFill>
                  <a:latin typeface="华文楷体" pitchFamily="2" charset="-122"/>
                  <a:ea typeface="华文楷体" pitchFamily="2" charset="-122"/>
                  <a:sym typeface="华文楷体" pitchFamily="2" charset="-122"/>
                </a:rPr>
                <a:t>图形用户接口（</a:t>
              </a:r>
              <a:r>
                <a:rPr lang="en-US" altLang="zh-CN" sz="2400" b="1">
                  <a:solidFill>
                    <a:srgbClr val="000000"/>
                  </a:solidFill>
                  <a:latin typeface="华文楷体" pitchFamily="2" charset="-122"/>
                  <a:ea typeface="华文楷体" pitchFamily="2" charset="-122"/>
                  <a:sym typeface="华文楷体" pitchFamily="2" charset="-122"/>
                </a:rPr>
                <a:t>GUI</a:t>
              </a:r>
              <a:r>
                <a:rPr lang="zh-CN" altLang="en-US" sz="2400" b="1">
                  <a:solidFill>
                    <a:srgbClr val="000000"/>
                  </a:solidFill>
                  <a:latin typeface="华文楷体" pitchFamily="2" charset="-122"/>
                  <a:ea typeface="华文楷体" pitchFamily="2" charset="-122"/>
                  <a:sym typeface="华文楷体" pitchFamily="2" charset="-122"/>
                </a:rPr>
                <a:t>）</a:t>
              </a:r>
              <a:endParaRPr lang="zh-CN" altLang="en-US"/>
            </a:p>
          </p:txBody>
        </p:sp>
        <p:sp>
          <p:nvSpPr>
            <p:cNvPr id="33799" name="Rectangle 6"/>
            <p:cNvSpPr>
              <a:spLocks noChangeArrowheads="1"/>
            </p:cNvSpPr>
            <p:nvPr/>
          </p:nvSpPr>
          <p:spPr bwMode="auto">
            <a:xfrm>
              <a:off x="271" y="451"/>
              <a:ext cx="2224" cy="321"/>
            </a:xfrm>
            <a:prstGeom prst="rect">
              <a:avLst/>
            </a:prstGeom>
            <a:gradFill rotWithShape="1">
              <a:gsLst>
                <a:gs pos="0">
                  <a:srgbClr val="FF8200"/>
                </a:gs>
                <a:gs pos="10001">
                  <a:srgbClr val="FF0000"/>
                </a:gs>
                <a:gs pos="35001">
                  <a:srgbClr val="BA0066"/>
                </a:gs>
                <a:gs pos="70000">
                  <a:srgbClr val="66008F"/>
                </a:gs>
                <a:gs pos="100000">
                  <a:srgbClr val="00008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eaLnBrk="0" hangingPunct="0">
                <a:spcBef>
                  <a:spcPct val="20000"/>
                </a:spcBef>
                <a:buClr>
                  <a:srgbClr val="FF0000"/>
                </a:buClr>
              </a:pPr>
              <a:r>
                <a:rPr lang="en-US" altLang="zh-CN" sz="2000" b="1">
                  <a:solidFill>
                    <a:schemeClr val="bg2"/>
                  </a:solidFill>
                  <a:latin typeface="华文楷体" pitchFamily="2" charset="-122"/>
                  <a:ea typeface="华文楷体" pitchFamily="2" charset="-122"/>
                  <a:sym typeface="华文楷体" pitchFamily="2" charset="-122"/>
                </a:rPr>
                <a:t>web</a:t>
              </a:r>
              <a:r>
                <a:rPr lang="zh-CN" altLang="en-US" sz="2000" b="1">
                  <a:solidFill>
                    <a:schemeClr val="bg2"/>
                  </a:solidFill>
                  <a:latin typeface="华文楷体" pitchFamily="2" charset="-122"/>
                  <a:ea typeface="华文楷体" pitchFamily="2" charset="-122"/>
                  <a:sym typeface="华文楷体" pitchFamily="2" charset="-122"/>
                </a:rPr>
                <a:t>浏览器、</a:t>
              </a:r>
              <a:r>
                <a:rPr lang="en-US" altLang="zh-CN" sz="2000" b="1">
                  <a:solidFill>
                    <a:schemeClr val="bg2"/>
                  </a:solidFill>
                  <a:latin typeface="华文楷体" pitchFamily="2" charset="-122"/>
                  <a:ea typeface="华文楷体" pitchFamily="2" charset="-122"/>
                  <a:sym typeface="华文楷体" pitchFamily="2" charset="-122"/>
                </a:rPr>
                <a:t>office</a:t>
              </a:r>
              <a:r>
                <a:rPr lang="zh-CN" altLang="en-US" sz="2000" b="1">
                  <a:solidFill>
                    <a:schemeClr val="bg2"/>
                  </a:solidFill>
                  <a:latin typeface="华文楷体" pitchFamily="2" charset="-122"/>
                  <a:ea typeface="华文楷体" pitchFamily="2" charset="-122"/>
                  <a:sym typeface="华文楷体" pitchFamily="2" charset="-122"/>
                </a:rPr>
                <a:t>等</a:t>
              </a:r>
              <a:endParaRPr lang="zh-CN" altLang="en-US"/>
            </a:p>
          </p:txBody>
        </p:sp>
        <p:sp>
          <p:nvSpPr>
            <p:cNvPr id="33800" name="Rectangle 7"/>
            <p:cNvSpPr>
              <a:spLocks noChangeArrowheads="1"/>
            </p:cNvSpPr>
            <p:nvPr/>
          </p:nvSpPr>
          <p:spPr bwMode="auto">
            <a:xfrm>
              <a:off x="0" y="789"/>
              <a:ext cx="2449" cy="367"/>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zh-CN" altLang="en-US" sz="2400" b="1">
                  <a:solidFill>
                    <a:srgbClr val="000000"/>
                  </a:solidFill>
                  <a:latin typeface="华文楷体" pitchFamily="2" charset="-122"/>
                  <a:ea typeface="华文楷体" pitchFamily="2" charset="-122"/>
                  <a:sym typeface="华文楷体" pitchFamily="2" charset="-122"/>
                </a:rPr>
                <a:t>命令行应用程序</a:t>
              </a:r>
              <a:endParaRPr lang="zh-CN" altLang="en-US"/>
            </a:p>
          </p:txBody>
        </p:sp>
        <p:sp>
          <p:nvSpPr>
            <p:cNvPr id="33801" name="Rectangle 8"/>
            <p:cNvSpPr>
              <a:spLocks noChangeArrowheads="1"/>
            </p:cNvSpPr>
            <p:nvPr/>
          </p:nvSpPr>
          <p:spPr bwMode="auto">
            <a:xfrm>
              <a:off x="271" y="1068"/>
              <a:ext cx="2224" cy="318"/>
            </a:xfrm>
            <a:prstGeom prst="rect">
              <a:avLst/>
            </a:prstGeom>
            <a:gradFill rotWithShape="1">
              <a:gsLst>
                <a:gs pos="0">
                  <a:srgbClr val="FF8200"/>
                </a:gs>
                <a:gs pos="10001">
                  <a:srgbClr val="FF0000"/>
                </a:gs>
                <a:gs pos="35001">
                  <a:srgbClr val="BA0066"/>
                </a:gs>
                <a:gs pos="70000">
                  <a:srgbClr val="66008F"/>
                </a:gs>
                <a:gs pos="100000">
                  <a:srgbClr val="00008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eaLnBrk="0" hangingPunct="0">
                <a:spcBef>
                  <a:spcPct val="20000"/>
                </a:spcBef>
                <a:buClr>
                  <a:srgbClr val="FF0000"/>
                </a:buClr>
              </a:pPr>
              <a:r>
                <a:rPr lang="en-US" altLang="zh-CN" sz="2000" b="1" dirty="0">
                  <a:solidFill>
                    <a:schemeClr val="bg2"/>
                  </a:solidFill>
                  <a:latin typeface="华文楷体" pitchFamily="2" charset="-122"/>
                  <a:ea typeface="华文楷体" pitchFamily="2" charset="-122"/>
                  <a:sym typeface="华文楷体" pitchFamily="2" charset="-122"/>
                </a:rPr>
                <a:t>ls</a:t>
              </a:r>
              <a:r>
                <a:rPr lang="zh-CN" altLang="en-US" sz="2000" b="1" dirty="0">
                  <a:solidFill>
                    <a:schemeClr val="bg2"/>
                  </a:solidFill>
                  <a:latin typeface="华文楷体" pitchFamily="2" charset="-122"/>
                  <a:ea typeface="华文楷体" pitchFamily="2" charset="-122"/>
                  <a:sym typeface="华文楷体" pitchFamily="2" charset="-122"/>
                </a:rPr>
                <a:t>、</a:t>
              </a:r>
              <a:r>
                <a:rPr lang="en-US" altLang="zh-CN" sz="2000" b="1" dirty="0" err="1">
                  <a:solidFill>
                    <a:schemeClr val="bg2"/>
                  </a:solidFill>
                  <a:latin typeface="华文楷体" pitchFamily="2" charset="-122"/>
                  <a:ea typeface="华文楷体" pitchFamily="2" charset="-122"/>
                  <a:sym typeface="华文楷体" pitchFamily="2" charset="-122"/>
                </a:rPr>
                <a:t>gcc</a:t>
              </a:r>
              <a:r>
                <a:rPr lang="zh-CN" altLang="en-US" sz="2000" b="1" dirty="0">
                  <a:solidFill>
                    <a:schemeClr val="bg2"/>
                  </a:solidFill>
                  <a:latin typeface="华文楷体" pitchFamily="2" charset="-122"/>
                  <a:ea typeface="华文楷体" pitchFamily="2" charset="-122"/>
                  <a:sym typeface="华文楷体" pitchFamily="2" charset="-122"/>
                </a:rPr>
                <a:t>、</a:t>
              </a:r>
              <a:r>
                <a:rPr lang="en-US" altLang="zh-CN" sz="2000" b="1" dirty="0" err="1">
                  <a:solidFill>
                    <a:schemeClr val="bg2"/>
                  </a:solidFill>
                  <a:latin typeface="华文楷体" pitchFamily="2" charset="-122"/>
                  <a:ea typeface="华文楷体" pitchFamily="2" charset="-122"/>
                  <a:sym typeface="华文楷体" pitchFamily="2" charset="-122"/>
                </a:rPr>
                <a:t>gdb</a:t>
              </a:r>
              <a:endParaRPr lang="zh-CN" altLang="en-US" dirty="0"/>
            </a:p>
          </p:txBody>
        </p:sp>
        <p:sp>
          <p:nvSpPr>
            <p:cNvPr id="33802" name="Rectangle 9"/>
            <p:cNvSpPr>
              <a:spLocks noChangeArrowheads="1"/>
            </p:cNvSpPr>
            <p:nvPr/>
          </p:nvSpPr>
          <p:spPr bwMode="auto">
            <a:xfrm>
              <a:off x="0" y="1378"/>
              <a:ext cx="2449" cy="367"/>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zh-CN" altLang="en-US" sz="2400" b="1">
                  <a:solidFill>
                    <a:srgbClr val="000000"/>
                  </a:solidFill>
                  <a:latin typeface="华文楷体" pitchFamily="2" charset="-122"/>
                  <a:ea typeface="华文楷体" pitchFamily="2" charset="-122"/>
                  <a:sym typeface="华文楷体" pitchFamily="2" charset="-122"/>
                </a:rPr>
                <a:t>共享库</a:t>
              </a:r>
              <a:endParaRPr lang="zh-CN" altLang="en-US"/>
            </a:p>
          </p:txBody>
        </p:sp>
        <p:sp>
          <p:nvSpPr>
            <p:cNvPr id="33803" name="Rectangle 10"/>
            <p:cNvSpPr>
              <a:spLocks noChangeArrowheads="1"/>
            </p:cNvSpPr>
            <p:nvPr/>
          </p:nvSpPr>
          <p:spPr bwMode="auto">
            <a:xfrm>
              <a:off x="271" y="1684"/>
              <a:ext cx="2224" cy="318"/>
            </a:xfrm>
            <a:prstGeom prst="rect">
              <a:avLst/>
            </a:prstGeom>
            <a:gradFill rotWithShape="1">
              <a:gsLst>
                <a:gs pos="0">
                  <a:srgbClr val="FF8200"/>
                </a:gs>
                <a:gs pos="10001">
                  <a:srgbClr val="FF0000"/>
                </a:gs>
                <a:gs pos="35001">
                  <a:srgbClr val="BA0066"/>
                </a:gs>
                <a:gs pos="70000">
                  <a:srgbClr val="66008F"/>
                </a:gs>
                <a:gs pos="100000">
                  <a:srgbClr val="00008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eaLnBrk="0" hangingPunct="0">
                <a:spcBef>
                  <a:spcPct val="20000"/>
                </a:spcBef>
                <a:buClr>
                  <a:srgbClr val="FF0000"/>
                </a:buClr>
              </a:pPr>
              <a:r>
                <a:rPr lang="en-US" altLang="zh-CN" sz="2000" b="1">
                  <a:solidFill>
                    <a:schemeClr val="bg2"/>
                  </a:solidFill>
                  <a:latin typeface="华文楷体" pitchFamily="2" charset="-122"/>
                  <a:ea typeface="华文楷体" pitchFamily="2" charset="-122"/>
                  <a:sym typeface="华文楷体" pitchFamily="2" charset="-122"/>
                </a:rPr>
                <a:t>Libstdc++</a:t>
              </a:r>
              <a:endParaRPr lang="zh-CN" altLang="en-US"/>
            </a:p>
          </p:txBody>
        </p:sp>
        <p:sp>
          <p:nvSpPr>
            <p:cNvPr id="33804" name="Rectangle 11"/>
            <p:cNvSpPr>
              <a:spLocks noChangeArrowheads="1"/>
            </p:cNvSpPr>
            <p:nvPr/>
          </p:nvSpPr>
          <p:spPr bwMode="auto">
            <a:xfrm>
              <a:off x="0" y="2022"/>
              <a:ext cx="2449" cy="367"/>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en-US" altLang="zh-CN" sz="2400" b="1">
                  <a:solidFill>
                    <a:srgbClr val="000000"/>
                  </a:solidFill>
                  <a:latin typeface="华文楷体" pitchFamily="2" charset="-122"/>
                  <a:ea typeface="华文楷体" pitchFamily="2" charset="-122"/>
                  <a:sym typeface="华文楷体" pitchFamily="2" charset="-122"/>
                </a:rPr>
                <a:t>C</a:t>
              </a:r>
              <a:r>
                <a:rPr lang="zh-CN" altLang="en-US" sz="2400" b="1">
                  <a:solidFill>
                    <a:srgbClr val="000000"/>
                  </a:solidFill>
                  <a:latin typeface="华文楷体" pitchFamily="2" charset="-122"/>
                  <a:ea typeface="华文楷体" pitchFamily="2" charset="-122"/>
                  <a:sym typeface="华文楷体" pitchFamily="2" charset="-122"/>
                </a:rPr>
                <a:t>库</a:t>
              </a:r>
              <a:endParaRPr lang="zh-CN" altLang="en-US"/>
            </a:p>
          </p:txBody>
        </p:sp>
        <p:sp>
          <p:nvSpPr>
            <p:cNvPr id="33805" name="Rectangle 12"/>
            <p:cNvSpPr>
              <a:spLocks noChangeArrowheads="1"/>
            </p:cNvSpPr>
            <p:nvPr/>
          </p:nvSpPr>
          <p:spPr bwMode="auto">
            <a:xfrm>
              <a:off x="271" y="2300"/>
              <a:ext cx="2224" cy="318"/>
            </a:xfrm>
            <a:prstGeom prst="rect">
              <a:avLst/>
            </a:prstGeom>
            <a:gradFill rotWithShape="1">
              <a:gsLst>
                <a:gs pos="0">
                  <a:srgbClr val="FF8200"/>
                </a:gs>
                <a:gs pos="10001">
                  <a:srgbClr val="FF0000"/>
                </a:gs>
                <a:gs pos="35001">
                  <a:srgbClr val="BA0066"/>
                </a:gs>
                <a:gs pos="70000">
                  <a:srgbClr val="66008F"/>
                </a:gs>
                <a:gs pos="100000">
                  <a:srgbClr val="00008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eaLnBrk="0" hangingPunct="0">
                <a:spcBef>
                  <a:spcPct val="20000"/>
                </a:spcBef>
                <a:buClr>
                  <a:srgbClr val="FF0000"/>
                </a:buClr>
              </a:pPr>
              <a:r>
                <a:rPr lang="en-US" altLang="zh-CN" sz="2000" b="1">
                  <a:solidFill>
                    <a:schemeClr val="bg2"/>
                  </a:solidFill>
                  <a:latin typeface="华文楷体" pitchFamily="2" charset="-122"/>
                  <a:ea typeface="华文楷体" pitchFamily="2" charset="-122"/>
                  <a:sym typeface="华文楷体" pitchFamily="2" charset="-122"/>
                </a:rPr>
                <a:t>GNU C </a:t>
              </a:r>
              <a:r>
                <a:rPr lang="zh-CN" altLang="en-US" sz="2000" b="1">
                  <a:solidFill>
                    <a:schemeClr val="bg2"/>
                  </a:solidFill>
                  <a:latin typeface="华文楷体" pitchFamily="2" charset="-122"/>
                  <a:ea typeface="华文楷体" pitchFamily="2" charset="-122"/>
                  <a:sym typeface="华文楷体" pitchFamily="2" charset="-122"/>
                </a:rPr>
                <a:t>库、</a:t>
              </a:r>
              <a:r>
                <a:rPr lang="en-US" altLang="zh-CN" sz="2000" b="1">
                  <a:solidFill>
                    <a:schemeClr val="bg2"/>
                  </a:solidFill>
                  <a:latin typeface="华文楷体" pitchFamily="2" charset="-122"/>
                  <a:ea typeface="华文楷体" pitchFamily="2" charset="-122"/>
                  <a:sym typeface="华文楷体" pitchFamily="2" charset="-122"/>
                </a:rPr>
                <a:t>uClibc</a:t>
              </a:r>
              <a:endParaRPr lang="zh-CN" altLang="en-US"/>
            </a:p>
          </p:txBody>
        </p:sp>
        <p:sp>
          <p:nvSpPr>
            <p:cNvPr id="33806" name="Rectangle 13"/>
            <p:cNvSpPr>
              <a:spLocks noChangeArrowheads="1"/>
            </p:cNvSpPr>
            <p:nvPr/>
          </p:nvSpPr>
          <p:spPr bwMode="auto">
            <a:xfrm>
              <a:off x="0" y="2551"/>
              <a:ext cx="2449" cy="369"/>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zh-CN" altLang="en-US" sz="2400" b="1">
                  <a:solidFill>
                    <a:srgbClr val="000000"/>
                  </a:solidFill>
                  <a:latin typeface="华文楷体" pitchFamily="2" charset="-122"/>
                  <a:ea typeface="华文楷体" pitchFamily="2" charset="-122"/>
                  <a:sym typeface="华文楷体" pitchFamily="2" charset="-122"/>
                </a:rPr>
                <a:t>系统内核</a:t>
              </a:r>
              <a:endParaRPr lang="zh-CN" altLang="en-US"/>
            </a:p>
          </p:txBody>
        </p:sp>
        <p:sp>
          <p:nvSpPr>
            <p:cNvPr id="33807" name="Rectangle 14"/>
            <p:cNvSpPr>
              <a:spLocks noChangeArrowheads="1"/>
            </p:cNvSpPr>
            <p:nvPr/>
          </p:nvSpPr>
          <p:spPr bwMode="auto">
            <a:xfrm>
              <a:off x="0" y="2867"/>
              <a:ext cx="2449" cy="3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spcBef>
                  <a:spcPct val="20000"/>
                </a:spcBef>
                <a:buClr>
                  <a:srgbClr val="FF0000"/>
                </a:buClr>
              </a:pPr>
              <a:r>
                <a:rPr lang="zh-CN" altLang="en-US" sz="2400" b="1">
                  <a:solidFill>
                    <a:srgbClr val="FFFF00"/>
                  </a:solidFill>
                  <a:latin typeface="华文楷体" pitchFamily="2" charset="-122"/>
                  <a:ea typeface="华文楷体" pitchFamily="2" charset="-122"/>
                  <a:sym typeface="华文楷体" pitchFamily="2" charset="-122"/>
                </a:rPr>
                <a:t>硬件</a:t>
              </a:r>
              <a:endParaRPr lang="zh-CN" altLang="en-US"/>
            </a:p>
          </p:txBody>
        </p:sp>
        <p:sp>
          <p:nvSpPr>
            <p:cNvPr id="33808" name="Line 15"/>
            <p:cNvSpPr>
              <a:spLocks noChangeShapeType="1"/>
            </p:cNvSpPr>
            <p:nvPr/>
          </p:nvSpPr>
          <p:spPr bwMode="auto">
            <a:xfrm>
              <a:off x="2676" y="140"/>
              <a:ext cx="1" cy="2404"/>
            </a:xfrm>
            <a:prstGeom prst="line">
              <a:avLst/>
            </a:prstGeom>
            <a:noFill/>
            <a:ln w="38100">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3809" name="Rectangle 16"/>
            <p:cNvSpPr>
              <a:spLocks noChangeArrowheads="1"/>
            </p:cNvSpPr>
            <p:nvPr/>
          </p:nvSpPr>
          <p:spPr bwMode="auto">
            <a:xfrm>
              <a:off x="2809" y="1145"/>
              <a:ext cx="991" cy="370"/>
            </a:xfrm>
            <a:prstGeom prst="rect">
              <a:avLst/>
            </a:prstGeom>
            <a:gradFill rotWithShape="1">
              <a:gsLst>
                <a:gs pos="0">
                  <a:srgbClr val="FFFF00"/>
                </a:gs>
                <a:gs pos="100000">
                  <a:srgbClr val="747400"/>
                </a:gs>
              </a:gsLst>
              <a:lin ang="5400000" scaled="1"/>
            </a:gradFill>
            <a:ln w="9525">
              <a:solidFill>
                <a:schemeClr val="tx1"/>
              </a:solidFill>
              <a:miter lim="800000"/>
              <a:headEnd/>
              <a:tailEnd/>
            </a:ln>
          </p:spPr>
          <p:txBody>
            <a:bodyPr wrap="none" anchor="ctr">
              <a:spAutoFit/>
            </a:bodyPr>
            <a:lstStyle/>
            <a:p>
              <a:pPr algn="ctr" eaLnBrk="0" hangingPunct="0">
                <a:spcBef>
                  <a:spcPct val="20000"/>
                </a:spcBef>
                <a:buClr>
                  <a:srgbClr val="FF0000"/>
                </a:buClr>
              </a:pPr>
              <a:r>
                <a:rPr lang="zh-CN" altLang="en-US" sz="2400" b="1">
                  <a:solidFill>
                    <a:srgbClr val="000000"/>
                  </a:solidFill>
                  <a:latin typeface="Times New Roman" pitchFamily="18" charset="0"/>
                  <a:sym typeface="Times New Roman" pitchFamily="18" charset="0"/>
                </a:rPr>
                <a:t>用户空间</a:t>
              </a:r>
              <a:endParaRPr lang="zh-CN" altLang="en-US"/>
            </a:p>
          </p:txBody>
        </p:sp>
        <p:sp>
          <p:nvSpPr>
            <p:cNvPr id="33810" name="Line 17"/>
            <p:cNvSpPr>
              <a:spLocks noChangeShapeType="1"/>
            </p:cNvSpPr>
            <p:nvPr/>
          </p:nvSpPr>
          <p:spPr bwMode="auto">
            <a:xfrm>
              <a:off x="2676" y="2544"/>
              <a:ext cx="1" cy="318"/>
            </a:xfrm>
            <a:prstGeom prst="line">
              <a:avLst/>
            </a:prstGeom>
            <a:noFill/>
            <a:ln w="38100">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3811" name="Line 18"/>
            <p:cNvSpPr>
              <a:spLocks noChangeShapeType="1"/>
            </p:cNvSpPr>
            <p:nvPr/>
          </p:nvSpPr>
          <p:spPr bwMode="auto">
            <a:xfrm>
              <a:off x="2676" y="2861"/>
              <a:ext cx="1" cy="318"/>
            </a:xfrm>
            <a:prstGeom prst="line">
              <a:avLst/>
            </a:prstGeom>
            <a:noFill/>
            <a:ln w="38100">
              <a:solidFill>
                <a:srgbClr val="00FF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3812" name="Rectangle 19"/>
            <p:cNvSpPr>
              <a:spLocks noChangeArrowheads="1"/>
            </p:cNvSpPr>
            <p:nvPr/>
          </p:nvSpPr>
          <p:spPr bwMode="auto">
            <a:xfrm>
              <a:off x="3014" y="2507"/>
              <a:ext cx="560" cy="370"/>
            </a:xfrm>
            <a:prstGeom prst="rect">
              <a:avLst/>
            </a:prstGeom>
            <a:gradFill rotWithShape="1">
              <a:gsLst>
                <a:gs pos="0">
                  <a:srgbClr val="FFFF00"/>
                </a:gs>
                <a:gs pos="100000">
                  <a:srgbClr val="747400"/>
                </a:gs>
              </a:gsLst>
              <a:lin ang="5400000" scaled="1"/>
            </a:gradFill>
            <a:ln w="9525">
              <a:solidFill>
                <a:schemeClr val="tx1"/>
              </a:solidFill>
              <a:miter lim="800000"/>
              <a:headEnd/>
              <a:tailEnd/>
            </a:ln>
          </p:spPr>
          <p:txBody>
            <a:bodyPr wrap="none" anchor="ctr">
              <a:spAutoFit/>
            </a:bodyPr>
            <a:lstStyle/>
            <a:p>
              <a:pPr algn="ctr" eaLnBrk="0" hangingPunct="0">
                <a:spcBef>
                  <a:spcPct val="20000"/>
                </a:spcBef>
                <a:buClr>
                  <a:srgbClr val="FF0000"/>
                </a:buClr>
              </a:pPr>
              <a:r>
                <a:rPr lang="zh-CN" altLang="en-US" sz="2400" b="1">
                  <a:solidFill>
                    <a:srgbClr val="000000"/>
                  </a:solidFill>
                  <a:latin typeface="Times New Roman" pitchFamily="18" charset="0"/>
                  <a:sym typeface="Times New Roman" pitchFamily="18" charset="0"/>
                </a:rPr>
                <a:t>内核</a:t>
              </a:r>
              <a:endParaRPr lang="zh-CN" altLang="en-US"/>
            </a:p>
          </p:txBody>
        </p:sp>
        <p:sp>
          <p:nvSpPr>
            <p:cNvPr id="33813" name="Rectangle 20"/>
            <p:cNvSpPr>
              <a:spLocks noChangeArrowheads="1"/>
            </p:cNvSpPr>
            <p:nvPr/>
          </p:nvSpPr>
          <p:spPr bwMode="auto">
            <a:xfrm>
              <a:off x="3014" y="2824"/>
              <a:ext cx="560" cy="370"/>
            </a:xfrm>
            <a:prstGeom prst="rect">
              <a:avLst/>
            </a:prstGeom>
            <a:gradFill rotWithShape="1">
              <a:gsLst>
                <a:gs pos="0">
                  <a:srgbClr val="FFFF00"/>
                </a:gs>
                <a:gs pos="100000">
                  <a:srgbClr val="747400"/>
                </a:gs>
              </a:gsLst>
              <a:lin ang="5400000" scaled="1"/>
            </a:gradFill>
            <a:ln w="9525">
              <a:solidFill>
                <a:schemeClr val="tx1"/>
              </a:solidFill>
              <a:miter lim="800000"/>
              <a:headEnd/>
              <a:tailEnd/>
            </a:ln>
          </p:spPr>
          <p:txBody>
            <a:bodyPr wrap="none" anchor="ctr">
              <a:spAutoFit/>
            </a:bodyPr>
            <a:lstStyle/>
            <a:p>
              <a:pPr algn="ctr" eaLnBrk="0" hangingPunct="0">
                <a:spcBef>
                  <a:spcPct val="20000"/>
                </a:spcBef>
                <a:buClr>
                  <a:srgbClr val="FF0000"/>
                </a:buClr>
              </a:pPr>
              <a:r>
                <a:rPr lang="zh-CN" altLang="en-US" sz="2400" b="1">
                  <a:solidFill>
                    <a:srgbClr val="000000"/>
                  </a:solidFill>
                  <a:latin typeface="Times New Roman" pitchFamily="18" charset="0"/>
                  <a:sym typeface="Times New Roman" pitchFamily="18" charset="0"/>
                </a:rPr>
                <a:t>硬件</a:t>
              </a:r>
              <a:endParaRPr lang="zh-CN" altLang="en-US"/>
            </a:p>
          </p:txBody>
        </p:sp>
      </p:grpSp>
    </p:spTree>
    <p:extLst>
      <p:ext uri="{BB962C8B-B14F-4D97-AF65-F5344CB8AC3E}">
        <p14:creationId xmlns:p14="http://schemas.microsoft.com/office/powerpoint/2010/main" val="5561775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163" name="Rectangle 2"/>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en-US" altLang="zh-CN" sz="1800" b="1"/>
              <a:t> </a:t>
            </a:r>
            <a:r>
              <a:rPr lang="en-US" altLang="zh-CN" sz="3200" b="1">
                <a:solidFill>
                  <a:srgbClr val="0000FF"/>
                </a:solidFill>
                <a:latin typeface="Arial Black" pitchFamily="34" charset="0"/>
                <a:sym typeface="Arial Black" pitchFamily="34" charset="0"/>
              </a:rPr>
              <a:t>gzip</a:t>
            </a:r>
            <a:r>
              <a:rPr lang="zh-CN" altLang="en-US" sz="3200" b="1">
                <a:solidFill>
                  <a:srgbClr val="0000FF"/>
                </a:solidFill>
                <a:latin typeface="Arial Black" pitchFamily="34" charset="0"/>
                <a:sym typeface="Arial Black" pitchFamily="34" charset="0"/>
              </a:rPr>
              <a:t>与</a:t>
            </a:r>
            <a:r>
              <a:rPr lang="en-US" altLang="zh-CN" sz="3200" b="1">
                <a:solidFill>
                  <a:srgbClr val="0000FF"/>
                </a:solidFill>
                <a:latin typeface="Arial Black" pitchFamily="34" charset="0"/>
                <a:sym typeface="Arial Black" pitchFamily="34" charset="0"/>
              </a:rPr>
              <a:t>gunzip</a:t>
            </a:r>
            <a:endParaRPr lang="en-US" altLang="zh-CN" sz="3200">
              <a:solidFill>
                <a:srgbClr val="0000FF"/>
              </a:solidFill>
              <a:latin typeface="Arial Black" pitchFamily="34" charset="0"/>
              <a:sym typeface="Arial Black" pitchFamily="34" charset="0"/>
            </a:endParaRPr>
          </a:p>
          <a:p>
            <a:pPr eaLnBrk="1" hangingPunct="1">
              <a:lnSpc>
                <a:spcPct val="80000"/>
              </a:lnSpc>
            </a:pPr>
            <a:r>
              <a:rPr lang="en-US" altLang="zh-CN" sz="1800"/>
              <a:t>gzip</a:t>
            </a:r>
            <a:r>
              <a:rPr lang="zh-CN" altLang="en-US" sz="1800"/>
              <a:t>命令用于将一个文件压缩进行压缩。</a:t>
            </a:r>
            <a:r>
              <a:rPr lang="en-US" altLang="zh-CN" sz="1800"/>
              <a:t>gunzip</a:t>
            </a:r>
            <a:r>
              <a:rPr lang="zh-CN" altLang="en-US" sz="1800"/>
              <a:t>命令用于将</a:t>
            </a:r>
            <a:r>
              <a:rPr lang="en-US" altLang="zh-CN" sz="1800"/>
              <a:t>gzip</a:t>
            </a:r>
            <a:r>
              <a:rPr lang="zh-CN" altLang="en-US" sz="1800"/>
              <a:t>压缩文件进行解压。与</a:t>
            </a:r>
            <a:r>
              <a:rPr lang="en-US" altLang="zh-CN" sz="1800"/>
              <a:t>zip</a:t>
            </a:r>
            <a:r>
              <a:rPr lang="zh-CN" altLang="en-US" sz="1800"/>
              <a:t>明显区别在于只能压缩一个文件，无法将多个文件压缩为一个文件。</a:t>
            </a:r>
            <a:r>
              <a:rPr lang="en-US" altLang="zh-CN" sz="1800"/>
              <a:t>gzip</a:t>
            </a:r>
            <a:r>
              <a:rPr lang="zh-CN" altLang="en-US" sz="1800"/>
              <a:t>命令符号模式的一般语法格式为：</a:t>
            </a:r>
          </a:p>
          <a:p>
            <a:pPr eaLnBrk="1" hangingPunct="1">
              <a:lnSpc>
                <a:spcPct val="80000"/>
              </a:lnSpc>
            </a:pPr>
            <a:r>
              <a:rPr lang="zh-CN" altLang="en-US" sz="1800"/>
              <a:t>其中，</a:t>
            </a:r>
            <a:r>
              <a:rPr lang="en-US" altLang="zh-CN" sz="1800"/>
              <a:t>filename</a:t>
            </a:r>
            <a:r>
              <a:rPr lang="zh-CN" altLang="en-US" sz="1800"/>
              <a:t>表示要压缩的文件名，</a:t>
            </a:r>
            <a:r>
              <a:rPr lang="en-US" altLang="zh-CN" sz="1800"/>
              <a:t>gzip</a:t>
            </a:r>
            <a:r>
              <a:rPr lang="zh-CN" altLang="en-US" sz="1800"/>
              <a:t>会自动在这个文件名后添加扩展名为</a:t>
            </a:r>
            <a:r>
              <a:rPr lang="en-US" altLang="zh-CN" sz="1800"/>
              <a:t>.gz</a:t>
            </a:r>
            <a:r>
              <a:rPr lang="zh-CN" altLang="en-US" sz="1800"/>
              <a:t>，作为压缩文件的文件名。 </a:t>
            </a:r>
            <a:endParaRPr lang="zh-CN" altLang="en-US"/>
          </a:p>
        </p:txBody>
      </p:sp>
      <p:sp>
        <p:nvSpPr>
          <p:cNvPr id="220164" name="Rectangle 3"/>
          <p:cNvSpPr>
            <a:spLocks noChangeArrowheads="1"/>
          </p:cNvSpPr>
          <p:nvPr/>
        </p:nvSpPr>
        <p:spPr bwMode="auto">
          <a:xfrm>
            <a:off x="711201" y="2514601"/>
            <a:ext cx="106553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gzip  [ -l| -d | -num ]  filename</a:t>
            </a:r>
            <a:endParaRPr lang="zh-CN" altLang="en-US"/>
          </a:p>
        </p:txBody>
      </p:sp>
      <p:graphicFrame>
        <p:nvGraphicFramePr>
          <p:cNvPr id="223238" name="表格 223237"/>
          <p:cNvGraphicFramePr/>
          <p:nvPr/>
        </p:nvGraphicFramePr>
        <p:xfrm>
          <a:off x="711200" y="3048000"/>
          <a:ext cx="10972800" cy="2241549"/>
        </p:xfrm>
        <a:graphic>
          <a:graphicData uri="http://schemas.openxmlformats.org/drawingml/2006/table">
            <a:tbl>
              <a:tblPr/>
              <a:tblGrid>
                <a:gridCol w="1646767">
                  <a:extLst>
                    <a:ext uri="{9D8B030D-6E8A-4147-A177-3AD203B41FA5}">
                      <a16:colId xmlns:a16="http://schemas.microsoft.com/office/drawing/2014/main" val="20000"/>
                    </a:ext>
                  </a:extLst>
                </a:gridCol>
                <a:gridCol w="9326033">
                  <a:extLst>
                    <a:ext uri="{9D8B030D-6E8A-4147-A177-3AD203B41FA5}">
                      <a16:colId xmlns:a16="http://schemas.microsoft.com/office/drawing/2014/main" val="20001"/>
                    </a:ext>
                  </a:extLst>
                </a:gridCol>
              </a:tblGrid>
              <a:tr h="54761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选项</a:t>
                      </a:r>
                      <a:endParaRPr lang="zh-CN" altLang="en-US" sz="240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描述</a:t>
                      </a:r>
                      <a:endParaRPr lang="zh-CN" altLang="en-US" sz="240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9989">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-l</a:t>
                      </a:r>
                      <a:endParaRPr lang="en-US" altLang="x-none" sz="2400" dirty="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a:latin typeface="Times New Roman" pitchFamily="18" charset="0"/>
                          <a:sym typeface="Times New Roman" pitchFamily="18" charset="0"/>
                        </a:rPr>
                        <a:t>查看压缩文件内的信息，包括文件数、大小、压缩比等参数，并不进行文件解压</a:t>
                      </a:r>
                      <a:endParaRPr lang="zh-CN" altLang="en-US" sz="240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919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-d</a:t>
                      </a:r>
                      <a:endParaRPr lang="en-US" altLang="x-none" sz="2400" dirty="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将文件解压，功能与</a:t>
                      </a:r>
                      <a:r>
                        <a:rPr lang="en-US" altLang="x-none" sz="1800" dirty="0">
                          <a:latin typeface="Times New Roman" pitchFamily="18" charset="0"/>
                          <a:sym typeface="Times New Roman" pitchFamily="18" charset="0"/>
                        </a:rPr>
                        <a:t>gunzip</a:t>
                      </a:r>
                      <a:r>
                        <a:rPr lang="zh-CN" altLang="en-US" sz="1800" dirty="0">
                          <a:latin typeface="Times New Roman" pitchFamily="18" charset="0"/>
                          <a:sym typeface="Times New Roman" pitchFamily="18" charset="0"/>
                        </a:rPr>
                        <a:t>相同</a:t>
                      </a:r>
                      <a:endParaRPr lang="zh-CN" altLang="en-US" sz="2400" dirty="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75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800" dirty="0">
                          <a:latin typeface="Times New Roman" pitchFamily="18" charset="0"/>
                          <a:sym typeface="Times New Roman" pitchFamily="18" charset="0"/>
                        </a:rPr>
                        <a:t>-num</a:t>
                      </a:r>
                      <a:endParaRPr lang="en-US" altLang="x-none" sz="2400" dirty="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800" dirty="0">
                          <a:latin typeface="Times New Roman" pitchFamily="18" charset="0"/>
                          <a:sym typeface="Times New Roman" pitchFamily="18" charset="0"/>
                        </a:rPr>
                        <a:t>指定压缩比率，</a:t>
                      </a:r>
                      <a:r>
                        <a:rPr lang="en-US" altLang="x-none" sz="1800" dirty="0">
                          <a:latin typeface="Times New Roman" pitchFamily="18" charset="0"/>
                          <a:sym typeface="Times New Roman" pitchFamily="18" charset="0"/>
                        </a:rPr>
                        <a:t>num</a:t>
                      </a:r>
                      <a:r>
                        <a:rPr lang="zh-CN" altLang="en-US" sz="1800" dirty="0">
                          <a:latin typeface="Times New Roman" pitchFamily="18" charset="0"/>
                          <a:sym typeface="Times New Roman" pitchFamily="18" charset="0"/>
                        </a:rPr>
                        <a:t>为</a:t>
                      </a:r>
                      <a:r>
                        <a:rPr lang="en-US" altLang="x-none" sz="1800" dirty="0">
                          <a:latin typeface="Times New Roman" pitchFamily="18" charset="0"/>
                          <a:sym typeface="Times New Roman" pitchFamily="18" charset="0"/>
                        </a:rPr>
                        <a:t>1~9</a:t>
                      </a:r>
                      <a:r>
                        <a:rPr lang="zh-CN" altLang="en-US" sz="1800" dirty="0">
                          <a:latin typeface="Times New Roman" pitchFamily="18" charset="0"/>
                          <a:sym typeface="Times New Roman" pitchFamily="18" charset="0"/>
                        </a:rPr>
                        <a:t>个等级</a:t>
                      </a:r>
                      <a:endParaRPr lang="zh-CN" altLang="en-US" sz="2400" dirty="0">
                        <a:latin typeface="Times New Roman" pitchFamily="18" charset="0"/>
                        <a:sym typeface="Times New Roman" pitchFamily="18" charset="0"/>
                      </a:endParaRPr>
                    </a:p>
                  </a:txBody>
                  <a:tcPr marL="121920" marR="121920" marT="45714" marB="45714">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0182" name="Rectangle 21"/>
          <p:cNvSpPr>
            <a:spLocks noChangeArrowheads="1"/>
          </p:cNvSpPr>
          <p:nvPr/>
        </p:nvSpPr>
        <p:spPr bwMode="auto">
          <a:xfrm>
            <a:off x="711200" y="5637492"/>
            <a:ext cx="4326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gunzip</a:t>
            </a:r>
            <a:r>
              <a:rPr lang="zh-CN" altLang="en-US">
                <a:solidFill>
                  <a:srgbClr val="000000"/>
                </a:solidFill>
                <a:sym typeface="Times New Roman" pitchFamily="18" charset="0"/>
              </a:rPr>
              <a:t>命令符号模式的一般语法格式为：</a:t>
            </a:r>
            <a:endParaRPr lang="zh-CN" altLang="en-US"/>
          </a:p>
        </p:txBody>
      </p:sp>
      <p:sp>
        <p:nvSpPr>
          <p:cNvPr id="220183" name="Rectangle 22"/>
          <p:cNvSpPr>
            <a:spLocks noChangeArrowheads="1"/>
          </p:cNvSpPr>
          <p:nvPr/>
        </p:nvSpPr>
        <p:spPr bwMode="auto">
          <a:xfrm>
            <a:off x="711201" y="6034088"/>
            <a:ext cx="10657417" cy="3667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gunzip  [ -f ]  file.gz</a:t>
            </a:r>
            <a:endParaRPr lang="zh-CN" altLang="en-US"/>
          </a:p>
        </p:txBody>
      </p:sp>
    </p:spTree>
    <p:extLst>
      <p:ext uri="{BB962C8B-B14F-4D97-AF65-F5344CB8AC3E}">
        <p14:creationId xmlns:p14="http://schemas.microsoft.com/office/powerpoint/2010/main" val="31722595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7" name="Rectangle 2"/>
          <p:cNvSpPr>
            <a:spLocks noChangeArrowheads="1"/>
          </p:cNvSpPr>
          <p:nvPr/>
        </p:nvSpPr>
        <p:spPr bwMode="auto">
          <a:xfrm>
            <a:off x="609601" y="1427868"/>
            <a:ext cx="112331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a:solidFill>
                  <a:srgbClr val="000000"/>
                </a:solidFill>
                <a:sym typeface="Times New Roman" pitchFamily="18" charset="0"/>
              </a:rPr>
              <a:t>其中，选项“</a:t>
            </a:r>
            <a:r>
              <a:rPr lang="en-US" altLang="zh-CN">
                <a:solidFill>
                  <a:srgbClr val="000000"/>
                </a:solidFill>
                <a:sym typeface="Times New Roman" pitchFamily="18" charset="0"/>
              </a:rPr>
              <a:t>-f”</a:t>
            </a:r>
            <a:r>
              <a:rPr lang="zh-CN" altLang="en-US">
                <a:solidFill>
                  <a:srgbClr val="000000"/>
                </a:solidFill>
                <a:sym typeface="Times New Roman" pitchFamily="18" charset="0"/>
              </a:rPr>
              <a:t>用于解压文件时，对覆盖同名文件不做提示。</a:t>
            </a:r>
          </a:p>
          <a:p>
            <a:pPr eaLnBrk="0" hangingPunct="0"/>
            <a:r>
              <a:rPr lang="zh-CN" altLang="en-US">
                <a:solidFill>
                  <a:srgbClr val="000000"/>
                </a:solidFill>
                <a:sym typeface="Times New Roman" pitchFamily="18" charset="0"/>
              </a:rPr>
              <a:t>在执行</a:t>
            </a:r>
            <a:r>
              <a:rPr lang="en-US" altLang="zh-CN">
                <a:solidFill>
                  <a:srgbClr val="000000"/>
                </a:solidFill>
                <a:sym typeface="Times New Roman" pitchFamily="18" charset="0"/>
              </a:rPr>
              <a:t>gzip</a:t>
            </a:r>
            <a:r>
              <a:rPr lang="zh-CN" altLang="en-US">
                <a:solidFill>
                  <a:srgbClr val="000000"/>
                </a:solidFill>
                <a:sym typeface="Times New Roman" pitchFamily="18" charset="0"/>
              </a:rPr>
              <a:t>命令后，它将删除旧的未压缩的文件并只保留已压缩的版本。以下命令以最大的压缩率对文件</a:t>
            </a:r>
            <a:r>
              <a:rPr lang="en-US" altLang="zh-CN">
                <a:solidFill>
                  <a:srgbClr val="000000"/>
                </a:solidFill>
                <a:sym typeface="Times New Roman" pitchFamily="18" charset="0"/>
              </a:rPr>
              <a:t>file_1</a:t>
            </a:r>
            <a:r>
              <a:rPr lang="zh-CN" altLang="en-US">
                <a:solidFill>
                  <a:srgbClr val="000000"/>
                </a:solidFill>
                <a:sym typeface="Times New Roman" pitchFamily="18" charset="0"/>
              </a:rPr>
              <a:t>进行压缩，生成</a:t>
            </a:r>
            <a:r>
              <a:rPr lang="en-US" altLang="zh-CN">
                <a:solidFill>
                  <a:srgbClr val="000000"/>
                </a:solidFill>
                <a:sym typeface="Times New Roman" pitchFamily="18" charset="0"/>
              </a:rPr>
              <a:t>file_1.gz</a:t>
            </a:r>
            <a:r>
              <a:rPr lang="zh-CN" altLang="en-US">
                <a:solidFill>
                  <a:srgbClr val="000000"/>
                </a:solidFill>
                <a:sym typeface="Times New Roman" pitchFamily="18" charset="0"/>
              </a:rPr>
              <a:t>文件。使用“</a:t>
            </a:r>
            <a:r>
              <a:rPr lang="en-US" altLang="zh-CN">
                <a:solidFill>
                  <a:srgbClr val="000000"/>
                </a:solidFill>
                <a:sym typeface="Times New Roman" pitchFamily="18" charset="0"/>
              </a:rPr>
              <a:t>-l”</a:t>
            </a:r>
            <a:r>
              <a:rPr lang="zh-CN" altLang="en-US">
                <a:solidFill>
                  <a:srgbClr val="000000"/>
                </a:solidFill>
                <a:sym typeface="Times New Roman" pitchFamily="18" charset="0"/>
              </a:rPr>
              <a:t>选项可以查看压缩的相关信息。最后使用</a:t>
            </a:r>
            <a:r>
              <a:rPr lang="en-US" altLang="zh-CN">
                <a:solidFill>
                  <a:srgbClr val="000000"/>
                </a:solidFill>
                <a:sym typeface="Times New Roman" pitchFamily="18" charset="0"/>
              </a:rPr>
              <a:t>gunzip</a:t>
            </a:r>
            <a:r>
              <a:rPr lang="zh-CN" altLang="en-US">
                <a:solidFill>
                  <a:srgbClr val="000000"/>
                </a:solidFill>
                <a:sym typeface="Times New Roman" pitchFamily="18" charset="0"/>
              </a:rPr>
              <a:t>命令对文件进行了解压。与压缩时相反，</a:t>
            </a:r>
            <a:r>
              <a:rPr lang="en-US" altLang="zh-CN">
                <a:solidFill>
                  <a:srgbClr val="000000"/>
                </a:solidFill>
                <a:sym typeface="Times New Roman" pitchFamily="18" charset="0"/>
              </a:rPr>
              <a:t>file_1.gz</a:t>
            </a:r>
            <a:r>
              <a:rPr lang="zh-CN" altLang="en-US">
                <a:solidFill>
                  <a:srgbClr val="000000"/>
                </a:solidFill>
                <a:sym typeface="Times New Roman" pitchFamily="18" charset="0"/>
              </a:rPr>
              <a:t>文件会被删除，继之生成</a:t>
            </a:r>
            <a:r>
              <a:rPr lang="en-US" altLang="zh-CN">
                <a:solidFill>
                  <a:srgbClr val="000000"/>
                </a:solidFill>
                <a:sym typeface="Times New Roman" pitchFamily="18" charset="0"/>
              </a:rPr>
              <a:t>file_1</a:t>
            </a:r>
            <a:r>
              <a:rPr lang="zh-CN" altLang="en-US">
                <a:solidFill>
                  <a:srgbClr val="000000"/>
                </a:solidFill>
                <a:sym typeface="Times New Roman" pitchFamily="18" charset="0"/>
              </a:rPr>
              <a:t>。</a:t>
            </a:r>
            <a:endParaRPr lang="zh-CN" altLang="en-US"/>
          </a:p>
        </p:txBody>
      </p:sp>
      <p:sp>
        <p:nvSpPr>
          <p:cNvPr id="221188" name="Rectangle 3"/>
          <p:cNvSpPr>
            <a:spLocks noChangeArrowheads="1"/>
          </p:cNvSpPr>
          <p:nvPr/>
        </p:nvSpPr>
        <p:spPr bwMode="auto">
          <a:xfrm>
            <a:off x="711200" y="3505201"/>
            <a:ext cx="11040533"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2751138" algn="l"/>
              </a:tabLst>
              <a:defRPr>
                <a:solidFill>
                  <a:schemeClr val="tx1"/>
                </a:solidFill>
                <a:latin typeface="Arial" pitchFamily="34" charset="0"/>
                <a:ea typeface="宋体" pitchFamily="2" charset="-122"/>
              </a:defRPr>
            </a:lvl1pPr>
            <a:lvl2pPr>
              <a:tabLst>
                <a:tab pos="2751138" algn="l"/>
              </a:tabLst>
              <a:defRPr>
                <a:solidFill>
                  <a:schemeClr val="tx1"/>
                </a:solidFill>
                <a:latin typeface="Arial" pitchFamily="34" charset="0"/>
                <a:ea typeface="宋体" pitchFamily="2" charset="-122"/>
              </a:defRPr>
            </a:lvl2pPr>
            <a:lvl3pPr>
              <a:tabLst>
                <a:tab pos="2751138" algn="l"/>
              </a:tabLst>
              <a:defRPr>
                <a:solidFill>
                  <a:schemeClr val="tx1"/>
                </a:solidFill>
                <a:latin typeface="Arial" pitchFamily="34" charset="0"/>
                <a:ea typeface="宋体" pitchFamily="2" charset="-122"/>
              </a:defRPr>
            </a:lvl3pPr>
            <a:lvl4pPr>
              <a:tabLst>
                <a:tab pos="2751138" algn="l"/>
              </a:tabLst>
              <a:defRPr>
                <a:solidFill>
                  <a:schemeClr val="tx1"/>
                </a:solidFill>
                <a:latin typeface="Arial" pitchFamily="34" charset="0"/>
                <a:ea typeface="宋体" pitchFamily="2" charset="-122"/>
              </a:defRPr>
            </a:lvl4pPr>
            <a:lvl5pPr>
              <a:tabLst>
                <a:tab pos="2751138"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2751138"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2751138"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2751138"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2751138" algn="l"/>
              </a:tabLst>
              <a:defRPr>
                <a:solidFill>
                  <a:schemeClr val="tx1"/>
                </a:solidFill>
                <a:latin typeface="Arial" pitchFamily="34" charset="0"/>
                <a:ea typeface="宋体" pitchFamily="2" charset="-122"/>
              </a:defRPr>
            </a:lvl9p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gzip  -9 </a:t>
            </a:r>
            <a:r>
              <a:rPr lang="en-US" altLang="zh-CN">
                <a:solidFill>
                  <a:srgbClr val="000000"/>
                </a:solidFill>
                <a:sym typeface="Times New Roman" pitchFamily="18" charset="0"/>
              </a:rPr>
              <a:t> file_1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gzip  -l </a:t>
            </a:r>
            <a:r>
              <a:rPr lang="en-US" altLang="zh-CN">
                <a:solidFill>
                  <a:srgbClr val="000000"/>
                </a:solidFill>
                <a:sym typeface="Times New Roman" pitchFamily="18" charset="0"/>
              </a:rPr>
              <a:t>  file_1.gz	</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compressed  uncompressed    ratio    uncompressed_name</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   1200                  4896           76.0%       file_1</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gunzip  </a:t>
            </a:r>
            <a:r>
              <a:rPr lang="en-US" altLang="zh-CN">
                <a:solidFill>
                  <a:srgbClr val="000000"/>
                </a:solidFill>
                <a:sym typeface="Times New Roman" pitchFamily="18" charset="0"/>
              </a:rPr>
              <a:t>  file_1.gz</a:t>
            </a:r>
            <a:endParaRPr lang="zh-CN" altLang="en-US"/>
          </a:p>
        </p:txBody>
      </p:sp>
    </p:spTree>
    <p:extLst>
      <p:ext uri="{BB962C8B-B14F-4D97-AF65-F5344CB8AC3E}">
        <p14:creationId xmlns:p14="http://schemas.microsoft.com/office/powerpoint/2010/main" val="26091901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solidFill>
                  <a:srgbClr val="0000FF"/>
                </a:solidFill>
                <a:latin typeface="Arial Black" pitchFamily="34" charset="0"/>
                <a:sym typeface="Arial Black" pitchFamily="34" charset="0"/>
              </a:rPr>
              <a:t>tar</a:t>
            </a:r>
            <a:br>
              <a:rPr lang="en-US" altLang="zh-CN" dirty="0">
                <a:solidFill>
                  <a:srgbClr val="0000FF"/>
                </a:solidFill>
                <a:latin typeface="Arial Black" pitchFamily="34" charset="0"/>
                <a:sym typeface="Arial Black" pitchFamily="34" charset="0"/>
              </a:rPr>
            </a:br>
            <a:endParaRPr lang="zh-CN" altLang="en-US" dirty="0"/>
          </a:p>
        </p:txBody>
      </p:sp>
      <p:sp>
        <p:nvSpPr>
          <p:cNvPr id="222211" name="Rectangle 2"/>
          <p:cNvSpPr>
            <a:spLocks noGrp="1" noChangeArrowheads="1"/>
          </p:cNvSpPr>
          <p:nvPr>
            <p:ph idx="1"/>
          </p:nvPr>
        </p:nvSpPr>
        <p:spPr>
          <a:xfrm>
            <a:off x="263353" y="1235075"/>
            <a:ext cx="11172998" cy="4484370"/>
          </a:xfrm>
          <a:prstGeom prst="rect">
            <a:avLst/>
          </a:prstGeom>
        </p:spPr>
        <p:txBody>
          <a:bodyPr/>
          <a:lstStyle/>
          <a:p>
            <a:pPr eaLnBrk="1" hangingPunct="1">
              <a:lnSpc>
                <a:spcPct val="90000"/>
              </a:lnSpc>
            </a:pPr>
            <a:r>
              <a:rPr lang="en-US" altLang="zh-CN" sz="2400" dirty="0"/>
              <a:t>tar</a:t>
            </a:r>
            <a:r>
              <a:rPr lang="zh-CN" altLang="en-US" sz="2400" dirty="0"/>
              <a:t>命令主要用于将若干文件或目录合并为一个文件，以便备份和压缩。当然，之后出现</a:t>
            </a:r>
            <a:r>
              <a:rPr lang="en-US" altLang="zh-CN" sz="2400" dirty="0"/>
              <a:t>tar</a:t>
            </a:r>
            <a:r>
              <a:rPr lang="zh-CN" altLang="en-US" sz="2400" dirty="0"/>
              <a:t>程序的改进版本，可以实现在合并归档的同时进行压缩。</a:t>
            </a:r>
            <a:r>
              <a:rPr lang="en-US" altLang="zh-CN" sz="2400" dirty="0"/>
              <a:t>tar</a:t>
            </a:r>
            <a:r>
              <a:rPr lang="zh-CN" altLang="en-US" sz="2400" dirty="0"/>
              <a:t>命令符号模式的一般语法格式为：</a:t>
            </a:r>
            <a:endParaRPr lang="zh-CN" altLang="en-US" dirty="0"/>
          </a:p>
        </p:txBody>
      </p:sp>
      <p:sp>
        <p:nvSpPr>
          <p:cNvPr id="222212" name="Rectangle 3"/>
          <p:cNvSpPr>
            <a:spLocks noChangeArrowheads="1"/>
          </p:cNvSpPr>
          <p:nvPr/>
        </p:nvSpPr>
        <p:spPr bwMode="auto">
          <a:xfrm>
            <a:off x="914400" y="2444767"/>
            <a:ext cx="101769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tar  [ -t | -x | -u | -c | -v | -f | -j | -z ]  </a:t>
            </a:r>
            <a:r>
              <a:rPr lang="en-US" altLang="zh-CN" dirty="0" err="1">
                <a:solidFill>
                  <a:srgbClr val="000000"/>
                </a:solidFill>
                <a:sym typeface="Times New Roman" pitchFamily="18" charset="0"/>
              </a:rPr>
              <a:t>tarfile</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filelist</a:t>
            </a:r>
            <a:endParaRPr lang="zh-CN" altLang="en-US" dirty="0"/>
          </a:p>
        </p:txBody>
      </p:sp>
      <p:graphicFrame>
        <p:nvGraphicFramePr>
          <p:cNvPr id="225286" name="表格 225285"/>
          <p:cNvGraphicFramePr/>
          <p:nvPr>
            <p:extLst>
              <p:ext uri="{D42A27DB-BD31-4B8C-83A1-F6EECF244321}">
                <p14:modId xmlns:p14="http://schemas.microsoft.com/office/powerpoint/2010/main" val="3464931504"/>
              </p:ext>
            </p:extLst>
          </p:nvPr>
        </p:nvGraphicFramePr>
        <p:xfrm>
          <a:off x="623392" y="2996952"/>
          <a:ext cx="10972800" cy="3046413"/>
        </p:xfrm>
        <a:graphic>
          <a:graphicData uri="http://schemas.openxmlformats.org/drawingml/2006/table">
            <a:tbl>
              <a:tblPr/>
              <a:tblGrid>
                <a:gridCol w="1515533">
                  <a:extLst>
                    <a:ext uri="{9D8B030D-6E8A-4147-A177-3AD203B41FA5}">
                      <a16:colId xmlns:a16="http://schemas.microsoft.com/office/drawing/2014/main" val="20000"/>
                    </a:ext>
                  </a:extLst>
                </a:gridCol>
                <a:gridCol w="9457267">
                  <a:extLst>
                    <a:ext uri="{9D8B030D-6E8A-4147-A177-3AD203B41FA5}">
                      <a16:colId xmlns:a16="http://schemas.microsoft.com/office/drawing/2014/main" val="20001"/>
                    </a:ext>
                  </a:extLst>
                </a:gridCol>
              </a:tblGrid>
              <a:tr h="3635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选项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显示归档文件中的内容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-x</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释放归档文件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-u</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更新归档文件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-c</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创建一个新的归档文件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-v</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显示归档和释放的过程信息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-f</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用户指定归档文件的文件名，否则使用默认名称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5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-j</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由</a:t>
                      </a:r>
                      <a:r>
                        <a:rPr lang="en-US" altLang="x-none" sz="1400" dirty="0">
                          <a:latin typeface="Times New Roman" pitchFamily="18" charset="0"/>
                          <a:sym typeface="Times New Roman" pitchFamily="18" charset="0"/>
                        </a:rPr>
                        <a:t>tar</a:t>
                      </a:r>
                      <a:r>
                        <a:rPr lang="zh-CN" altLang="en-US" sz="1400" dirty="0">
                          <a:latin typeface="Times New Roman" pitchFamily="18" charset="0"/>
                          <a:sym typeface="Times New Roman" pitchFamily="18" charset="0"/>
                        </a:rPr>
                        <a:t>生成归档，然后由</a:t>
                      </a:r>
                      <a:r>
                        <a:rPr lang="en-US" altLang="x-none" sz="1400" dirty="0">
                          <a:latin typeface="Times New Roman" pitchFamily="18" charset="0"/>
                          <a:sym typeface="Times New Roman" pitchFamily="18" charset="0"/>
                        </a:rPr>
                        <a:t>bzip2</a:t>
                      </a:r>
                      <a:r>
                        <a:rPr lang="zh-CN" altLang="en-US" sz="1400" dirty="0">
                          <a:latin typeface="Times New Roman" pitchFamily="18" charset="0"/>
                          <a:sym typeface="Times New Roman" pitchFamily="18" charset="0"/>
                        </a:rPr>
                        <a:t>压缩</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-z</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由</a:t>
                      </a:r>
                      <a:r>
                        <a:rPr lang="en-US" altLang="x-none" sz="1400" dirty="0">
                          <a:latin typeface="Times New Roman" pitchFamily="18" charset="0"/>
                          <a:sym typeface="Times New Roman" pitchFamily="18" charset="0"/>
                        </a:rPr>
                        <a:t>tar</a:t>
                      </a:r>
                      <a:r>
                        <a:rPr lang="zh-CN" altLang="en-US" sz="1400" dirty="0">
                          <a:latin typeface="Times New Roman" pitchFamily="18" charset="0"/>
                          <a:sym typeface="Times New Roman" pitchFamily="18" charset="0"/>
                        </a:rPr>
                        <a:t>生成归档，然后由</a:t>
                      </a:r>
                      <a:r>
                        <a:rPr lang="en-US" altLang="x-none" sz="1400" dirty="0">
                          <a:latin typeface="Times New Roman" pitchFamily="18" charset="0"/>
                          <a:sym typeface="Times New Roman" pitchFamily="18" charset="0"/>
                        </a:rPr>
                        <a:t>gzip</a:t>
                      </a:r>
                      <a:r>
                        <a:rPr lang="zh-CN" altLang="en-US" sz="1400" dirty="0">
                          <a:latin typeface="Times New Roman" pitchFamily="18" charset="0"/>
                          <a:sym typeface="Times New Roman" pitchFamily="18" charset="0"/>
                        </a:rPr>
                        <a:t>压缩</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499990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5" name="Rectangle 2"/>
          <p:cNvSpPr>
            <a:spLocks noGrp="1" noChangeArrowheads="1"/>
          </p:cNvSpPr>
          <p:nvPr>
            <p:ph idx="1"/>
          </p:nvPr>
        </p:nvSpPr>
        <p:spPr>
          <a:prstGeom prst="rect">
            <a:avLst/>
          </a:prstGeom>
        </p:spPr>
        <p:txBody>
          <a:bodyPr/>
          <a:lstStyle/>
          <a:p>
            <a:pPr eaLnBrk="1" hangingPunct="1">
              <a:lnSpc>
                <a:spcPct val="90000"/>
              </a:lnSpc>
            </a:pPr>
            <a:r>
              <a:rPr lang="zh-CN" altLang="en-US" sz="2000"/>
              <a:t>以下使用</a:t>
            </a:r>
            <a:r>
              <a:rPr lang="en-US" altLang="zh-CN" sz="2000"/>
              <a:t>tar</a:t>
            </a:r>
            <a:r>
              <a:rPr lang="zh-CN" altLang="en-US" sz="2000"/>
              <a:t>命令分别创建了</a:t>
            </a:r>
            <a:r>
              <a:rPr lang="en-US" altLang="zh-CN" sz="2000"/>
              <a:t>3</a:t>
            </a:r>
            <a:r>
              <a:rPr lang="zh-CN" altLang="en-US" sz="2000"/>
              <a:t>文件：第一，使用</a:t>
            </a:r>
            <a:r>
              <a:rPr lang="zh-CN" altLang="en-US" sz="2000">
                <a:sym typeface="Arial" pitchFamily="34" charset="0"/>
              </a:rPr>
              <a:t>“</a:t>
            </a:r>
            <a:r>
              <a:rPr lang="en-US" altLang="zh-CN" sz="2000" b="1"/>
              <a:t>tar  </a:t>
            </a:r>
            <a:r>
              <a:rPr lang="en-US" altLang="zh-CN" sz="2000" b="1">
                <a:sym typeface="Arial" pitchFamily="34" charset="0"/>
              </a:rPr>
              <a:t>–</a:t>
            </a:r>
            <a:r>
              <a:rPr lang="en-US" altLang="zh-CN" sz="2000" b="1"/>
              <a:t>cf</a:t>
            </a:r>
            <a:r>
              <a:rPr lang="en-US" altLang="zh-CN" sz="2000">
                <a:sym typeface="Arial" pitchFamily="34" charset="0"/>
              </a:rPr>
              <a:t>”</a:t>
            </a:r>
            <a:r>
              <a:rPr lang="zh-CN" altLang="en-US" sz="2000"/>
              <a:t>命令将</a:t>
            </a:r>
            <a:r>
              <a:rPr lang="en-US" altLang="zh-CN" sz="2000"/>
              <a:t>myExamples/</a:t>
            </a:r>
            <a:r>
              <a:rPr lang="zh-CN" altLang="en-US" sz="2000"/>
              <a:t>目录下的所有文件全部归档打包到一个文件中</a:t>
            </a:r>
            <a:r>
              <a:rPr lang="en-US" altLang="zh-CN" sz="2000"/>
              <a:t>myExamples.tar</a:t>
            </a:r>
            <a:r>
              <a:rPr lang="zh-CN" altLang="en-US" sz="2000"/>
              <a:t>；第二，使用</a:t>
            </a:r>
            <a:r>
              <a:rPr lang="zh-CN" altLang="en-US" sz="2000">
                <a:sym typeface="Arial" pitchFamily="34" charset="0"/>
              </a:rPr>
              <a:t>“</a:t>
            </a:r>
            <a:r>
              <a:rPr lang="en-US" altLang="zh-CN" sz="2000" b="1"/>
              <a:t>tar  </a:t>
            </a:r>
            <a:r>
              <a:rPr lang="en-US" altLang="zh-CN" sz="2000" b="1">
                <a:sym typeface="Arial" pitchFamily="34" charset="0"/>
              </a:rPr>
              <a:t>–</a:t>
            </a:r>
            <a:r>
              <a:rPr lang="en-US" altLang="zh-CN" sz="2000" b="1"/>
              <a:t>cjf</a:t>
            </a:r>
            <a:r>
              <a:rPr lang="en-US" altLang="zh-CN" sz="2000">
                <a:sym typeface="Arial" pitchFamily="34" charset="0"/>
              </a:rPr>
              <a:t>”</a:t>
            </a:r>
            <a:r>
              <a:rPr lang="zh-CN" altLang="en-US" sz="2000"/>
              <a:t>命令将</a:t>
            </a:r>
            <a:r>
              <a:rPr lang="en-US" altLang="zh-CN" sz="2000"/>
              <a:t>myExamples/</a:t>
            </a:r>
            <a:r>
              <a:rPr lang="zh-CN" altLang="en-US" sz="2000"/>
              <a:t>目录下的所有文件全部归档，并使用</a:t>
            </a:r>
            <a:r>
              <a:rPr lang="en-US" altLang="zh-CN" sz="2000"/>
              <a:t>bzip2</a:t>
            </a:r>
            <a:r>
              <a:rPr lang="zh-CN" altLang="en-US" sz="2000"/>
              <a:t>压缩成一个文件</a:t>
            </a:r>
            <a:r>
              <a:rPr lang="en-US" altLang="zh-CN" sz="2000"/>
              <a:t>myExamples.tar.bz</a:t>
            </a:r>
            <a:r>
              <a:rPr lang="zh-CN" altLang="en-US" sz="2000"/>
              <a:t>；第三，使用</a:t>
            </a:r>
            <a:r>
              <a:rPr lang="zh-CN" altLang="en-US" sz="2000">
                <a:sym typeface="Arial" pitchFamily="34" charset="0"/>
              </a:rPr>
              <a:t>“</a:t>
            </a:r>
            <a:r>
              <a:rPr lang="en-US" altLang="zh-CN" sz="2000" b="1"/>
              <a:t>tar  </a:t>
            </a:r>
            <a:r>
              <a:rPr lang="en-US" altLang="zh-CN" sz="2000" b="1">
                <a:sym typeface="Arial" pitchFamily="34" charset="0"/>
              </a:rPr>
              <a:t>–</a:t>
            </a:r>
            <a:r>
              <a:rPr lang="en-US" altLang="zh-CN" sz="2000" b="1"/>
              <a:t>czf</a:t>
            </a:r>
            <a:r>
              <a:rPr lang="en-US" altLang="zh-CN" sz="2000">
                <a:sym typeface="Arial" pitchFamily="34" charset="0"/>
              </a:rPr>
              <a:t>”</a:t>
            </a:r>
            <a:r>
              <a:rPr lang="zh-CN" altLang="en-US" sz="2000"/>
              <a:t>命令将</a:t>
            </a:r>
            <a:r>
              <a:rPr lang="en-US" altLang="zh-CN" sz="2000"/>
              <a:t>myExamples/</a:t>
            </a:r>
            <a:r>
              <a:rPr lang="zh-CN" altLang="en-US" sz="2000"/>
              <a:t>目录下的所有文件全部归档，并使用</a:t>
            </a:r>
            <a:r>
              <a:rPr lang="en-US" altLang="zh-CN" sz="2000"/>
              <a:t>gzip</a:t>
            </a:r>
            <a:r>
              <a:rPr lang="zh-CN" altLang="en-US" sz="2000"/>
              <a:t>压缩成一个文件</a:t>
            </a:r>
            <a:r>
              <a:rPr lang="en-US" altLang="zh-CN" sz="2000"/>
              <a:t>myExamples.tar.gz</a:t>
            </a:r>
            <a:r>
              <a:rPr lang="zh-CN" altLang="en-US" sz="2000"/>
              <a:t>。可以通过使用</a:t>
            </a:r>
            <a:r>
              <a:rPr lang="zh-CN" altLang="en-US" sz="2000">
                <a:sym typeface="Arial" pitchFamily="34" charset="0"/>
              </a:rPr>
              <a:t>“</a:t>
            </a:r>
            <a:r>
              <a:rPr lang="en-US" altLang="zh-CN" sz="2000"/>
              <a:t>ls </a:t>
            </a:r>
            <a:r>
              <a:rPr lang="en-US" altLang="zh-CN" sz="2000">
                <a:sym typeface="Arial" pitchFamily="34" charset="0"/>
              </a:rPr>
              <a:t>–</a:t>
            </a:r>
            <a:r>
              <a:rPr lang="en-US" altLang="zh-CN" sz="2000"/>
              <a:t>lh</a:t>
            </a:r>
            <a:r>
              <a:rPr lang="en-US" altLang="zh-CN" sz="2000">
                <a:sym typeface="Arial" pitchFamily="34" charset="0"/>
              </a:rPr>
              <a:t>”</a:t>
            </a:r>
            <a:r>
              <a:rPr lang="zh-CN" altLang="en-US" sz="2000"/>
              <a:t>命令查看一下</a:t>
            </a:r>
            <a:r>
              <a:rPr lang="en-US" altLang="zh-CN" sz="2000"/>
              <a:t>3</a:t>
            </a:r>
            <a:r>
              <a:rPr lang="zh-CN" altLang="en-US" sz="2000"/>
              <a:t>个文件的大小。其中，</a:t>
            </a:r>
            <a:r>
              <a:rPr lang="zh-CN" altLang="en-US" sz="2000">
                <a:sym typeface="Arial" pitchFamily="34" charset="0"/>
              </a:rPr>
              <a:t>“</a:t>
            </a:r>
            <a:r>
              <a:rPr lang="en-US" altLang="zh-CN" sz="2000"/>
              <a:t>tar  </a:t>
            </a:r>
            <a:r>
              <a:rPr lang="en-US" altLang="zh-CN" sz="2000">
                <a:sym typeface="Arial" pitchFamily="34" charset="0"/>
              </a:rPr>
              <a:t>–</a:t>
            </a:r>
            <a:r>
              <a:rPr lang="en-US" altLang="zh-CN" sz="2000"/>
              <a:t>cjf</a:t>
            </a:r>
            <a:r>
              <a:rPr lang="en-US" altLang="zh-CN" sz="2000">
                <a:sym typeface="Arial" pitchFamily="34" charset="0"/>
              </a:rPr>
              <a:t>”</a:t>
            </a:r>
            <a:r>
              <a:rPr lang="zh-CN" altLang="en-US" sz="2000"/>
              <a:t>和</a:t>
            </a:r>
            <a:r>
              <a:rPr lang="zh-CN" altLang="en-US" sz="2000">
                <a:sym typeface="Arial" pitchFamily="34" charset="0"/>
              </a:rPr>
              <a:t>“</a:t>
            </a:r>
            <a:r>
              <a:rPr lang="en-US" altLang="zh-CN" sz="2000"/>
              <a:t>tar  </a:t>
            </a:r>
            <a:r>
              <a:rPr lang="en-US" altLang="zh-CN" sz="2000">
                <a:sym typeface="Arial" pitchFamily="34" charset="0"/>
              </a:rPr>
              <a:t>–</a:t>
            </a:r>
            <a:r>
              <a:rPr lang="en-US" altLang="zh-CN" sz="2000"/>
              <a:t>czf</a:t>
            </a:r>
            <a:r>
              <a:rPr lang="en-US" altLang="zh-CN" sz="2000">
                <a:sym typeface="Arial" pitchFamily="34" charset="0"/>
              </a:rPr>
              <a:t>”</a:t>
            </a:r>
            <a:r>
              <a:rPr lang="zh-CN" altLang="en-US" sz="2000"/>
              <a:t>等效与先归档后压缩。</a:t>
            </a:r>
            <a:endParaRPr lang="zh-CN" altLang="en-US"/>
          </a:p>
        </p:txBody>
      </p:sp>
      <p:sp>
        <p:nvSpPr>
          <p:cNvPr id="223236" name="Rectangle 3"/>
          <p:cNvSpPr>
            <a:spLocks noChangeArrowheads="1"/>
          </p:cNvSpPr>
          <p:nvPr/>
        </p:nvSpPr>
        <p:spPr bwMode="auto">
          <a:xfrm>
            <a:off x="623392" y="3140968"/>
            <a:ext cx="11425767" cy="201453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tar  –</a:t>
            </a:r>
            <a:r>
              <a:rPr lang="en-US" altLang="zh-CN" b="1" dirty="0" err="1">
                <a:solidFill>
                  <a:srgbClr val="000000"/>
                </a:solidFill>
                <a:sym typeface="Times New Roman" pitchFamily="18" charset="0"/>
              </a:rPr>
              <a:t>cf</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myExamples.tar      </a:t>
            </a:r>
            <a:r>
              <a:rPr lang="en-US" altLang="zh-CN" dirty="0" err="1">
                <a:solidFill>
                  <a:srgbClr val="000000"/>
                </a:solidFill>
                <a:sym typeface="Times New Roman" pitchFamily="18" charset="0"/>
              </a:rPr>
              <a:t>myExamples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a:t>
            </a:r>
            <a:r>
              <a:rPr lang="en-US" altLang="zh-CN" b="1" dirty="0">
                <a:solidFill>
                  <a:srgbClr val="000000"/>
                </a:solidFill>
                <a:sym typeface="Times New Roman" pitchFamily="18" charset="0"/>
              </a:rPr>
              <a:t> tar  -</a:t>
            </a:r>
            <a:r>
              <a:rPr lang="en-US" altLang="zh-CN" b="1" dirty="0" err="1">
                <a:solidFill>
                  <a:srgbClr val="000000"/>
                </a:solidFill>
                <a:sym typeface="Times New Roman" pitchFamily="18" charset="0"/>
              </a:rPr>
              <a:t>cjf</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myExamples.tar.bz   </a:t>
            </a:r>
            <a:r>
              <a:rPr lang="en-US" altLang="zh-CN" dirty="0" err="1">
                <a:solidFill>
                  <a:srgbClr val="000000"/>
                </a:solidFill>
                <a:sym typeface="Times New Roman" pitchFamily="18" charset="0"/>
              </a:rPr>
              <a:t>myExamples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a:t>
            </a:r>
            <a:r>
              <a:rPr lang="en-US" altLang="zh-CN" b="1" dirty="0">
                <a:solidFill>
                  <a:srgbClr val="000000"/>
                </a:solidFill>
                <a:sym typeface="Times New Roman" pitchFamily="18" charset="0"/>
              </a:rPr>
              <a:t> tar  -</a:t>
            </a:r>
            <a:r>
              <a:rPr lang="en-US" altLang="zh-CN" b="1" dirty="0" err="1">
                <a:solidFill>
                  <a:srgbClr val="000000"/>
                </a:solidFill>
                <a:sym typeface="Times New Roman" pitchFamily="18" charset="0"/>
              </a:rPr>
              <a:t>czf</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myExamples.tar.gz    </a:t>
            </a:r>
            <a:r>
              <a:rPr lang="en-US" altLang="zh-CN" dirty="0" err="1">
                <a:solidFill>
                  <a:srgbClr val="000000"/>
                </a:solidFill>
                <a:sym typeface="Times New Roman" pitchFamily="18" charset="0"/>
              </a:rPr>
              <a:t>myExamples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ls   -</a:t>
            </a:r>
            <a:r>
              <a:rPr lang="en-US" altLang="zh-CN" b="1" dirty="0" err="1">
                <a:solidFill>
                  <a:srgbClr val="000000"/>
                </a:solidFill>
                <a:sym typeface="Times New Roman" pitchFamily="18" charset="0"/>
              </a:rPr>
              <a:t>lh</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myExamples.tar* </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rw</a:t>
            </a:r>
            <a:r>
              <a:rPr lang="en-US" altLang="zh-CN" dirty="0">
                <a:solidFill>
                  <a:srgbClr val="000000"/>
                </a:solidFill>
                <a:sym typeface="Times New Roman" pitchFamily="18" charset="0"/>
              </a:rPr>
              <a:t>-r--r-- 1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9.3M  2007-09-23 00:42  myExamples.tar</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rw</a:t>
            </a:r>
            <a:r>
              <a:rPr lang="en-US" altLang="zh-CN" dirty="0">
                <a:solidFill>
                  <a:srgbClr val="000000"/>
                </a:solidFill>
                <a:sym typeface="Times New Roman" pitchFamily="18" charset="0"/>
              </a:rPr>
              <a:t>-r--r-- 1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8.6M  2007-09-23 00:43  myExamples.tar.bz</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rw</a:t>
            </a:r>
            <a:r>
              <a:rPr lang="en-US" altLang="zh-CN" dirty="0">
                <a:solidFill>
                  <a:srgbClr val="000000"/>
                </a:solidFill>
                <a:sym typeface="Times New Roman" pitchFamily="18" charset="0"/>
              </a:rPr>
              <a:t>-r--r-- 1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wdl</a:t>
            </a:r>
            <a:r>
              <a:rPr lang="en-US" altLang="zh-CN" dirty="0">
                <a:solidFill>
                  <a:srgbClr val="000000"/>
                </a:solidFill>
                <a:sym typeface="Times New Roman" pitchFamily="18" charset="0"/>
              </a:rPr>
              <a:t>  8.5M  2007-09-23 00:44  myExamples.tar.gz</a:t>
            </a:r>
            <a:endParaRPr lang="zh-CN" altLang="en-US" dirty="0"/>
          </a:p>
        </p:txBody>
      </p:sp>
    </p:spTree>
    <p:extLst>
      <p:ext uri="{BB962C8B-B14F-4D97-AF65-F5344CB8AC3E}">
        <p14:creationId xmlns:p14="http://schemas.microsoft.com/office/powerpoint/2010/main" val="1998555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4259" name="Rectangle 2"/>
          <p:cNvSpPr>
            <a:spLocks noChangeArrowheads="1"/>
          </p:cNvSpPr>
          <p:nvPr/>
        </p:nvSpPr>
        <p:spPr bwMode="auto">
          <a:xfrm>
            <a:off x="814918" y="2923015"/>
            <a:ext cx="111379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a:solidFill>
                  <a:srgbClr val="000000"/>
                </a:solidFill>
                <a:sym typeface="Times New Roman" pitchFamily="18" charset="0"/>
              </a:rPr>
              <a:t>使用以下命令完成</a:t>
            </a:r>
            <a:r>
              <a:rPr lang="en-US" altLang="zh-CN" sz="2400">
                <a:solidFill>
                  <a:srgbClr val="000000"/>
                </a:solidFill>
                <a:sym typeface="Times New Roman" pitchFamily="18" charset="0"/>
              </a:rPr>
              <a:t>tar</a:t>
            </a:r>
            <a:r>
              <a:rPr lang="zh-CN" altLang="en-US" sz="2400">
                <a:solidFill>
                  <a:srgbClr val="000000"/>
                </a:solidFill>
                <a:sym typeface="Times New Roman" pitchFamily="18" charset="0"/>
              </a:rPr>
              <a:t>文件的释放。其中，“</a:t>
            </a:r>
            <a:r>
              <a:rPr lang="en-US" altLang="zh-CN" sz="2400">
                <a:solidFill>
                  <a:srgbClr val="000000"/>
                </a:solidFill>
                <a:sym typeface="Times New Roman" pitchFamily="18" charset="0"/>
              </a:rPr>
              <a:t>tar -xjf”</a:t>
            </a:r>
            <a:r>
              <a:rPr lang="zh-CN" altLang="en-US" sz="2400">
                <a:solidFill>
                  <a:srgbClr val="000000"/>
                </a:solidFill>
                <a:sym typeface="Times New Roman" pitchFamily="18" charset="0"/>
              </a:rPr>
              <a:t>和“</a:t>
            </a:r>
            <a:r>
              <a:rPr lang="en-US" altLang="zh-CN" sz="2400">
                <a:solidFill>
                  <a:srgbClr val="000000"/>
                </a:solidFill>
                <a:sym typeface="Times New Roman" pitchFamily="18" charset="0"/>
              </a:rPr>
              <a:t>tar –xzf”</a:t>
            </a:r>
            <a:r>
              <a:rPr lang="zh-CN" altLang="en-US" sz="2400">
                <a:solidFill>
                  <a:srgbClr val="000000"/>
                </a:solidFill>
                <a:sym typeface="Times New Roman" pitchFamily="18" charset="0"/>
              </a:rPr>
              <a:t>等效与先解压缩后释放</a:t>
            </a:r>
            <a:r>
              <a:rPr lang="en-US" altLang="zh-CN" sz="2400">
                <a:solidFill>
                  <a:srgbClr val="000000"/>
                </a:solidFill>
                <a:sym typeface="Times New Roman" pitchFamily="18" charset="0"/>
              </a:rPr>
              <a:t>tar</a:t>
            </a:r>
            <a:r>
              <a:rPr lang="zh-CN" altLang="en-US" sz="2400">
                <a:solidFill>
                  <a:srgbClr val="000000"/>
                </a:solidFill>
                <a:sym typeface="Times New Roman" pitchFamily="18" charset="0"/>
              </a:rPr>
              <a:t>文件。</a:t>
            </a:r>
            <a:endParaRPr lang="zh-CN" altLang="en-US"/>
          </a:p>
        </p:txBody>
      </p:sp>
      <p:sp>
        <p:nvSpPr>
          <p:cNvPr id="224260" name="Rectangle 3"/>
          <p:cNvSpPr>
            <a:spLocks noChangeArrowheads="1"/>
          </p:cNvSpPr>
          <p:nvPr/>
        </p:nvSpPr>
        <p:spPr bwMode="auto">
          <a:xfrm>
            <a:off x="912284" y="4005264"/>
            <a:ext cx="10945283" cy="91598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tar  –xvf  </a:t>
            </a:r>
            <a:r>
              <a:rPr lang="en-US" altLang="zh-CN">
                <a:solidFill>
                  <a:srgbClr val="000000"/>
                </a:solidFill>
                <a:sym typeface="Times New Roman" pitchFamily="18" charset="0"/>
              </a:rPr>
              <a:t> myExamples.tar</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a:t>
            </a:r>
            <a:r>
              <a:rPr lang="en-US" altLang="zh-CN" b="1">
                <a:solidFill>
                  <a:srgbClr val="000000"/>
                </a:solidFill>
                <a:sym typeface="Times New Roman" pitchFamily="18" charset="0"/>
              </a:rPr>
              <a:t> tar  -xvjf </a:t>
            </a:r>
            <a:r>
              <a:rPr lang="en-US" altLang="zh-CN">
                <a:solidFill>
                  <a:srgbClr val="000000"/>
                </a:solidFill>
                <a:sym typeface="Times New Roman" pitchFamily="18" charset="0"/>
              </a:rPr>
              <a:t>  myExamples.tar.bz</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a:t>
            </a:r>
            <a:r>
              <a:rPr lang="en-US" altLang="zh-CN" b="1">
                <a:solidFill>
                  <a:srgbClr val="000000"/>
                </a:solidFill>
                <a:sym typeface="Times New Roman" pitchFamily="18" charset="0"/>
              </a:rPr>
              <a:t> tar  -xvzf  </a:t>
            </a:r>
            <a:r>
              <a:rPr lang="en-US" altLang="zh-CN">
                <a:solidFill>
                  <a:srgbClr val="000000"/>
                </a:solidFill>
                <a:sym typeface="Times New Roman" pitchFamily="18" charset="0"/>
              </a:rPr>
              <a:t>myExamples.tar.gz</a:t>
            </a:r>
            <a:endParaRPr lang="zh-CN" altLang="en-US"/>
          </a:p>
        </p:txBody>
      </p:sp>
      <p:sp>
        <p:nvSpPr>
          <p:cNvPr id="224261" name="Rectangle 4"/>
          <p:cNvSpPr>
            <a:spLocks noChangeArrowheads="1"/>
          </p:cNvSpPr>
          <p:nvPr/>
        </p:nvSpPr>
        <p:spPr bwMode="auto">
          <a:xfrm>
            <a:off x="624417" y="1194743"/>
            <a:ext cx="8494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sym typeface="Times New Roman" pitchFamily="18" charset="0"/>
              </a:rPr>
              <a:t>如果想查看一下归档文件中的详细内容，使用类似以下命令：</a:t>
            </a:r>
            <a:endParaRPr lang="zh-CN" altLang="en-US"/>
          </a:p>
        </p:txBody>
      </p:sp>
      <p:sp>
        <p:nvSpPr>
          <p:cNvPr id="224262" name="Rectangle 5"/>
          <p:cNvSpPr>
            <a:spLocks noChangeArrowheads="1"/>
          </p:cNvSpPr>
          <p:nvPr/>
        </p:nvSpPr>
        <p:spPr bwMode="auto">
          <a:xfrm>
            <a:off x="814918" y="1917701"/>
            <a:ext cx="11042649"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tar  –</a:t>
            </a:r>
            <a:r>
              <a:rPr lang="en-US" altLang="zh-CN" b="1" dirty="0" err="1">
                <a:solidFill>
                  <a:srgbClr val="000000"/>
                </a:solidFill>
                <a:sym typeface="Times New Roman" pitchFamily="18" charset="0"/>
              </a:rPr>
              <a:t>tvf</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myExamples.tar.gz</a:t>
            </a:r>
            <a:endParaRPr lang="zh-CN" altLang="en-US" dirty="0"/>
          </a:p>
        </p:txBody>
      </p:sp>
    </p:spTree>
    <p:extLst>
      <p:ext uri="{BB962C8B-B14F-4D97-AF65-F5344CB8AC3E}">
        <p14:creationId xmlns:p14="http://schemas.microsoft.com/office/powerpoint/2010/main" val="25220495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3" name="Rectangle 2"/>
          <p:cNvSpPr>
            <a:spLocks noRot="1" noChangeArrowheads="1"/>
          </p:cNvSpPr>
          <p:nvPr/>
        </p:nvSpPr>
        <p:spPr bwMode="auto">
          <a:xfrm>
            <a:off x="0" y="1828800"/>
            <a:ext cx="108712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accent1"/>
              </a:buClr>
              <a:buSzPct val="76000"/>
              <a:buFont typeface="Wingdings 3" pitchFamily="18" charset="2"/>
              <a:buChar char=""/>
            </a:pPr>
            <a:endParaRPr lang="zh-CN" altLang="en-US" sz="4800">
              <a:solidFill>
                <a:srgbClr val="000000"/>
              </a:solidFill>
              <a:latin typeface="Times New Roman" pitchFamily="18" charset="0"/>
              <a:sym typeface="Times New Roman" pitchFamily="18" charset="0"/>
            </a:endParaRPr>
          </a:p>
          <a:p>
            <a:pPr algn="ctr" eaLnBrk="0" hangingPunct="0">
              <a:spcBef>
                <a:spcPts val="600"/>
              </a:spcBef>
              <a:buClr>
                <a:schemeClr val="accent1"/>
              </a:buClr>
              <a:buSzPct val="76000"/>
              <a:buFont typeface="Wingdings 3" pitchFamily="18" charset="2"/>
              <a:buNone/>
            </a:pPr>
            <a:r>
              <a:rPr lang="en-US" altLang="zh-CN" sz="8800">
                <a:solidFill>
                  <a:srgbClr val="FF0000"/>
                </a:solidFill>
                <a:latin typeface="Arial Black" pitchFamily="34" charset="0"/>
                <a:sym typeface="Arial Black" pitchFamily="34" charset="0"/>
              </a:rPr>
              <a:t>Q&amp;A</a:t>
            </a:r>
            <a:endParaRPr lang="zh-CN" altLang="en-US"/>
          </a:p>
        </p:txBody>
      </p:sp>
      <p:pic>
        <p:nvPicPr>
          <p:cNvPr id="225284" name="Picture 3"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204154926"/>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4" name="Rectangle 3"/>
          <p:cNvSpPr>
            <a:spLocks noGrp="1" noChangeArrowheads="1"/>
          </p:cNvSpPr>
          <p:nvPr>
            <p:ph idx="1"/>
          </p:nvPr>
        </p:nvSpPr>
        <p:spPr>
          <a:prstGeom prst="rect">
            <a:avLst/>
          </a:prstGeom>
        </p:spPr>
        <p:txBody>
          <a:bodyPr/>
          <a:lstStyle/>
          <a:p>
            <a:pPr eaLnBrk="1" hangingPunct="1"/>
            <a:r>
              <a:rPr lang="en-US" altLang="zh-CN" sz="2400" dirty="0"/>
              <a:t>IP</a:t>
            </a:r>
            <a:r>
              <a:rPr lang="zh-CN" altLang="en-US" sz="2400" dirty="0"/>
              <a:t>地址包括三部分：</a:t>
            </a:r>
            <a:r>
              <a:rPr lang="en-US" altLang="zh-CN" sz="2400" dirty="0"/>
              <a:t>Internet</a:t>
            </a:r>
            <a:r>
              <a:rPr lang="zh-CN" altLang="en-US" sz="2400" dirty="0"/>
              <a:t>网络号（</a:t>
            </a:r>
            <a:r>
              <a:rPr lang="en-US" altLang="zh-CN" sz="2400" dirty="0"/>
              <a:t>Net-ID</a:t>
            </a:r>
            <a:r>
              <a:rPr lang="zh-CN" altLang="en-US" sz="2400" dirty="0"/>
              <a:t>）、子网号（</a:t>
            </a:r>
            <a:r>
              <a:rPr lang="en-US" altLang="zh-CN" sz="2400" dirty="0"/>
              <a:t>Subnet-ID</a:t>
            </a:r>
            <a:r>
              <a:rPr lang="zh-CN" altLang="en-US" sz="2400" dirty="0"/>
              <a:t>）和主机号（</a:t>
            </a:r>
            <a:r>
              <a:rPr lang="en-US" altLang="zh-CN" sz="2400" dirty="0"/>
              <a:t>Host-ID</a:t>
            </a:r>
            <a:r>
              <a:rPr lang="zh-CN" altLang="en-US" sz="2400" dirty="0"/>
              <a:t>）。</a:t>
            </a:r>
            <a:endParaRPr lang="zh-CN" altLang="en-US" dirty="0"/>
          </a:p>
        </p:txBody>
      </p:sp>
      <p:graphicFrame>
        <p:nvGraphicFramePr>
          <p:cNvPr id="233478" name="表格 233477"/>
          <p:cNvGraphicFramePr/>
          <p:nvPr/>
        </p:nvGraphicFramePr>
        <p:xfrm>
          <a:off x="912284" y="2735264"/>
          <a:ext cx="10176934" cy="733425"/>
        </p:xfrm>
        <a:graphic>
          <a:graphicData uri="http://schemas.openxmlformats.org/drawingml/2006/table">
            <a:tbl>
              <a:tblPr/>
              <a:tblGrid>
                <a:gridCol w="3031067">
                  <a:extLst>
                    <a:ext uri="{9D8B030D-6E8A-4147-A177-3AD203B41FA5}">
                      <a16:colId xmlns:a16="http://schemas.microsoft.com/office/drawing/2014/main" val="20000"/>
                    </a:ext>
                  </a:extLst>
                </a:gridCol>
                <a:gridCol w="3536951">
                  <a:extLst>
                    <a:ext uri="{9D8B030D-6E8A-4147-A177-3AD203B41FA5}">
                      <a16:colId xmlns:a16="http://schemas.microsoft.com/office/drawing/2014/main" val="20001"/>
                    </a:ext>
                  </a:extLst>
                </a:gridCol>
                <a:gridCol w="1816100">
                  <a:extLst>
                    <a:ext uri="{9D8B030D-6E8A-4147-A177-3AD203B41FA5}">
                      <a16:colId xmlns:a16="http://schemas.microsoft.com/office/drawing/2014/main" val="20002"/>
                    </a:ext>
                  </a:extLst>
                </a:gridCol>
                <a:gridCol w="1792816">
                  <a:extLst>
                    <a:ext uri="{9D8B030D-6E8A-4147-A177-3AD203B41FA5}">
                      <a16:colId xmlns:a16="http://schemas.microsoft.com/office/drawing/2014/main" val="20003"/>
                    </a:ext>
                  </a:extLst>
                </a:gridCol>
              </a:tblGrid>
              <a:tr h="36623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800" dirty="0">
                          <a:solidFill>
                            <a:srgbClr val="000000"/>
                          </a:solidFill>
                          <a:latin typeface="黑体" pitchFamily="2" charset="-122"/>
                          <a:ea typeface="黑体" pitchFamily="2" charset="-122"/>
                          <a:sym typeface="Times New Roman" pitchFamily="18" charset="0"/>
                        </a:rPr>
                        <a:t>三级</a:t>
                      </a:r>
                      <a:r>
                        <a:rPr lang="en-US" altLang="x-none" sz="1800" dirty="0">
                          <a:solidFill>
                            <a:srgbClr val="000000"/>
                          </a:solidFill>
                          <a:latin typeface="黑体" pitchFamily="2" charset="-122"/>
                          <a:ea typeface="黑体" pitchFamily="2" charset="-122"/>
                          <a:sym typeface="Times New Roman" pitchFamily="18" charset="0"/>
                        </a:rPr>
                        <a:t>IP</a:t>
                      </a:r>
                      <a:r>
                        <a:rPr lang="zh-CN" altLang="en-US" sz="1800" dirty="0">
                          <a:solidFill>
                            <a:srgbClr val="000000"/>
                          </a:solidFill>
                          <a:latin typeface="黑体" pitchFamily="2" charset="-122"/>
                          <a:ea typeface="黑体" pitchFamily="2" charset="-122"/>
                          <a:sym typeface="Times New Roman" pitchFamily="18" charset="0"/>
                        </a:rPr>
                        <a:t>地址</a:t>
                      </a:r>
                      <a:endParaRPr lang="zh-CN" altLang="en-US" sz="2400" dirty="0">
                        <a:latin typeface="黑体" pitchFamily="2" charset="-122"/>
                        <a:ea typeface="黑体" pitchFamily="2" charset="-122"/>
                        <a:sym typeface="Times New Roman" pitchFamily="18" charset="0"/>
                      </a:endParaRPr>
                    </a:p>
                  </a:txBody>
                  <a:tcPr marL="121920" marR="121920" marT="45779" marB="45779">
                    <a:lnL>
                      <a:noFill/>
                    </a:lnL>
                    <a:lnR w="254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net-id</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D9D9D9">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subnet-id</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D9D9D9">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host-id</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719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zh-CN" altLang="en-US" sz="1800">
                          <a:solidFill>
                            <a:srgbClr val="000000"/>
                          </a:solidFill>
                          <a:latin typeface="黑体" pitchFamily="2" charset="-122"/>
                          <a:ea typeface="黑体" pitchFamily="2" charset="-122"/>
                          <a:sym typeface="Times New Roman" pitchFamily="18" charset="0"/>
                        </a:rPr>
                        <a:t>子网掩码</a:t>
                      </a:r>
                      <a:endParaRPr lang="zh-CN" altLang="en-US" sz="2400">
                        <a:latin typeface="黑体" pitchFamily="2" charset="-122"/>
                        <a:ea typeface="黑体" pitchFamily="2" charset="-122"/>
                        <a:sym typeface="Times New Roman" pitchFamily="18" charset="0"/>
                      </a:endParaRPr>
                    </a:p>
                  </a:txBody>
                  <a:tcPr marL="121920" marR="121920" marT="45779" marB="45779">
                    <a:lnL>
                      <a:noFill/>
                    </a:lnL>
                    <a:lnR w="254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1111,1111,1111,1111</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D9D9D9">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1111,1111</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D9D9D9">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algn="ctr" eaLnBrk="1" hangingPunct="1">
                        <a:spcBef>
                          <a:spcPct val="0"/>
                        </a:spcBef>
                        <a:buClr>
                          <a:schemeClr val="accent1"/>
                        </a:buClr>
                        <a:buSzPct val="76000"/>
                        <a:buFont typeface="Wingdings 3" pitchFamily="18" charset="2"/>
                        <a:buNone/>
                      </a:pPr>
                      <a:r>
                        <a:rPr lang="en-US" altLang="x-none" sz="1800" b="1" dirty="0">
                          <a:solidFill>
                            <a:srgbClr val="000000"/>
                          </a:solidFill>
                          <a:latin typeface="Times New Roman" pitchFamily="18" charset="0"/>
                          <a:ea typeface="黑体" pitchFamily="2" charset="-122"/>
                          <a:sym typeface="Times New Roman" pitchFamily="18" charset="0"/>
                        </a:rPr>
                        <a:t>0000,0000</a:t>
                      </a:r>
                      <a:endParaRPr lang="en-US" altLang="x-none" sz="2400" b="1" dirty="0">
                        <a:latin typeface="Times New Roman" pitchFamily="18" charset="0"/>
                        <a:ea typeface="黑体" pitchFamily="2" charset="-122"/>
                        <a:sym typeface="Times New Roman" pitchFamily="18" charset="0"/>
                      </a:endParaRPr>
                    </a:p>
                  </a:txBody>
                  <a:tcPr marL="121920" marR="121920" marT="45779" marB="45779">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30425" name="Rectangle 23"/>
          <p:cNvSpPr>
            <a:spLocks noChangeArrowheads="1"/>
          </p:cNvSpPr>
          <p:nvPr/>
        </p:nvSpPr>
        <p:spPr bwMode="auto">
          <a:xfrm>
            <a:off x="912285" y="4292600"/>
            <a:ext cx="104161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ct val="20000"/>
              </a:spcBef>
              <a:buFont typeface="Arial" pitchFamily="34" charset="0"/>
              <a:buChar char="•"/>
            </a:pPr>
            <a:r>
              <a:rPr lang="zh-CN" altLang="en-US" sz="2800" dirty="0">
                <a:solidFill>
                  <a:srgbClr val="000000"/>
                </a:solidFill>
                <a:sym typeface="Times New Roman" pitchFamily="18" charset="0"/>
              </a:rPr>
              <a:t>因而可以这样解释：</a:t>
            </a:r>
            <a:r>
              <a:rPr lang="zh-CN" altLang="en-US" sz="2800" dirty="0">
                <a:solidFill>
                  <a:srgbClr val="FF3300"/>
                </a:solidFill>
                <a:sym typeface="Times New Roman" pitchFamily="18" charset="0"/>
              </a:rPr>
              <a:t>一个</a:t>
            </a:r>
            <a:r>
              <a:rPr lang="en-US" altLang="zh-CN" sz="2800" dirty="0">
                <a:solidFill>
                  <a:srgbClr val="FF3300"/>
                </a:solidFill>
                <a:sym typeface="Times New Roman" pitchFamily="18" charset="0"/>
              </a:rPr>
              <a:t>IP</a:t>
            </a:r>
            <a:r>
              <a:rPr lang="zh-CN" altLang="en-US" sz="2800" dirty="0">
                <a:solidFill>
                  <a:srgbClr val="FF3300"/>
                </a:solidFill>
                <a:sym typeface="Times New Roman" pitchFamily="18" charset="0"/>
              </a:rPr>
              <a:t>地址唯一标识了，处在某个互联网中的，某个子网的，某个网络接口。</a:t>
            </a:r>
            <a:endParaRPr lang="zh-CN" altLang="en-US" dirty="0"/>
          </a:p>
        </p:txBody>
      </p:sp>
    </p:spTree>
    <p:extLst>
      <p:ext uri="{BB962C8B-B14F-4D97-AF65-F5344CB8AC3E}">
        <p14:creationId xmlns:p14="http://schemas.microsoft.com/office/powerpoint/2010/main" val="1014486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7" name="Rectangle 2"/>
          <p:cNvSpPr>
            <a:spLocks noGrp="1" noChangeArrowheads="1"/>
          </p:cNvSpPr>
          <p:nvPr>
            <p:ph idx="1"/>
          </p:nvPr>
        </p:nvSpPr>
        <p:spPr>
          <a:prstGeom prst="rect">
            <a:avLst/>
          </a:prstGeom>
        </p:spPr>
        <p:txBody>
          <a:bodyPr/>
          <a:lstStyle/>
          <a:p>
            <a:pPr eaLnBrk="1" hangingPunct="1">
              <a:lnSpc>
                <a:spcPct val="90000"/>
              </a:lnSpc>
            </a:pPr>
            <a:r>
              <a:rPr lang="zh-CN" altLang="en-US" sz="2000" dirty="0"/>
              <a:t>根据</a:t>
            </a:r>
            <a:r>
              <a:rPr lang="en-US" altLang="zh-CN" sz="2000" dirty="0"/>
              <a:t>Internet</a:t>
            </a:r>
            <a:r>
              <a:rPr lang="zh-CN" altLang="en-US" sz="2000" dirty="0"/>
              <a:t>网络号的字段长度（</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字节长），</a:t>
            </a:r>
            <a:r>
              <a:rPr lang="en-US" altLang="zh-CN" sz="2000" dirty="0"/>
              <a:t>IP</a:t>
            </a:r>
            <a:r>
              <a:rPr lang="zh-CN" altLang="en-US" sz="2000" dirty="0"/>
              <a:t>地址区分为</a:t>
            </a:r>
            <a:r>
              <a:rPr lang="en-US" altLang="zh-CN" sz="2000" dirty="0"/>
              <a:t>A</a:t>
            </a:r>
            <a:r>
              <a:rPr lang="zh-CN" altLang="en-US" sz="2000" dirty="0"/>
              <a:t>类、</a:t>
            </a:r>
            <a:r>
              <a:rPr lang="en-US" altLang="zh-CN" sz="2000" dirty="0"/>
              <a:t>B</a:t>
            </a:r>
            <a:r>
              <a:rPr lang="zh-CN" altLang="en-US" sz="2000" dirty="0"/>
              <a:t>类、</a:t>
            </a:r>
            <a:r>
              <a:rPr lang="en-US" altLang="zh-CN" sz="2000" dirty="0"/>
              <a:t>C</a:t>
            </a:r>
            <a:r>
              <a:rPr lang="zh-CN" altLang="en-US" sz="2000" dirty="0"/>
              <a:t>类。三类</a:t>
            </a:r>
            <a:r>
              <a:rPr lang="en-US" altLang="zh-CN" sz="2000" dirty="0"/>
              <a:t>IP</a:t>
            </a:r>
            <a:r>
              <a:rPr lang="zh-CN" altLang="en-US" sz="2000" dirty="0"/>
              <a:t>地址的掩码如下所示。</a:t>
            </a:r>
          </a:p>
          <a:p>
            <a:pPr lvl="1" eaLnBrk="1" hangingPunct="1">
              <a:lnSpc>
                <a:spcPct val="90000"/>
              </a:lnSpc>
            </a:pPr>
            <a:r>
              <a:rPr lang="en-US" altLang="zh-CN" sz="1800" dirty="0"/>
              <a:t>A</a:t>
            </a:r>
            <a:r>
              <a:rPr lang="zh-CN" altLang="en-US" sz="1800" dirty="0"/>
              <a:t>类地址的默认子网掩码是</a:t>
            </a:r>
            <a:r>
              <a:rPr lang="en-US" altLang="zh-CN" sz="1800" dirty="0"/>
              <a:t>255.0.0.0</a:t>
            </a:r>
            <a:r>
              <a:rPr lang="zh-CN" altLang="en-US" sz="1800" dirty="0"/>
              <a:t>，或</a:t>
            </a:r>
            <a:r>
              <a:rPr lang="en-US" altLang="zh-CN" sz="1800" dirty="0"/>
              <a:t>0xFF000000</a:t>
            </a:r>
            <a:r>
              <a:rPr lang="zh-CN" altLang="en-US" sz="1800" dirty="0"/>
              <a:t>；</a:t>
            </a:r>
          </a:p>
          <a:p>
            <a:pPr lvl="1" eaLnBrk="1" hangingPunct="1">
              <a:lnSpc>
                <a:spcPct val="90000"/>
              </a:lnSpc>
            </a:pPr>
            <a:r>
              <a:rPr lang="en-US" altLang="zh-CN" sz="1800" dirty="0"/>
              <a:t>B</a:t>
            </a:r>
            <a:r>
              <a:rPr lang="zh-CN" altLang="en-US" sz="1800" dirty="0"/>
              <a:t>类地址的默认子网掩码是</a:t>
            </a:r>
            <a:r>
              <a:rPr lang="en-US" altLang="zh-CN" sz="1800" dirty="0"/>
              <a:t>255.255.0.0</a:t>
            </a:r>
            <a:r>
              <a:rPr lang="zh-CN" altLang="en-US" sz="1800" dirty="0"/>
              <a:t>，或</a:t>
            </a:r>
            <a:r>
              <a:rPr lang="en-US" altLang="zh-CN" sz="1800" dirty="0"/>
              <a:t>0xFFFF0000</a:t>
            </a:r>
            <a:r>
              <a:rPr lang="zh-CN" altLang="en-US" sz="1800" dirty="0"/>
              <a:t>；</a:t>
            </a:r>
          </a:p>
          <a:p>
            <a:pPr lvl="1" eaLnBrk="1" hangingPunct="1">
              <a:lnSpc>
                <a:spcPct val="90000"/>
              </a:lnSpc>
            </a:pPr>
            <a:r>
              <a:rPr lang="en-US" altLang="zh-CN" sz="1800" dirty="0"/>
              <a:t>C</a:t>
            </a:r>
            <a:r>
              <a:rPr lang="zh-CN" altLang="en-US" sz="1800" dirty="0"/>
              <a:t>类地址的默认子网掩码是</a:t>
            </a:r>
            <a:r>
              <a:rPr lang="en-US" altLang="zh-CN" sz="1800" dirty="0"/>
              <a:t>255.255.255.0</a:t>
            </a:r>
            <a:r>
              <a:rPr lang="zh-CN" altLang="en-US" sz="1800" dirty="0"/>
              <a:t>，或</a:t>
            </a:r>
            <a:r>
              <a:rPr lang="en-US" altLang="zh-CN" sz="1800" dirty="0"/>
              <a:t>0xFFFFFF00</a:t>
            </a:r>
            <a:r>
              <a:rPr lang="zh-CN" altLang="en-US" sz="1800" dirty="0"/>
              <a:t>；</a:t>
            </a:r>
          </a:p>
          <a:p>
            <a:pPr eaLnBrk="1" hangingPunct="1">
              <a:lnSpc>
                <a:spcPct val="90000"/>
              </a:lnSpc>
            </a:pPr>
            <a:r>
              <a:rPr lang="en-US" altLang="zh-CN" sz="2000" dirty="0"/>
              <a:t>IP</a:t>
            </a:r>
            <a:r>
              <a:rPr lang="zh-CN" altLang="en-US" sz="2000" dirty="0"/>
              <a:t>网络中通常用最小的</a:t>
            </a:r>
            <a:r>
              <a:rPr lang="en-US" altLang="zh-CN" sz="2000" dirty="0"/>
              <a:t>IP</a:t>
            </a:r>
            <a:r>
              <a:rPr lang="zh-CN" altLang="en-US" sz="2000" dirty="0"/>
              <a:t>地址标识网络本身，将最大的</a:t>
            </a:r>
            <a:r>
              <a:rPr lang="en-US" altLang="zh-CN" sz="2000" dirty="0"/>
              <a:t>IP</a:t>
            </a:r>
            <a:r>
              <a:rPr lang="zh-CN" altLang="en-US" sz="2000" dirty="0"/>
              <a:t>地址作为该网络的广播地址，其余所有</a:t>
            </a:r>
            <a:r>
              <a:rPr lang="en-US" altLang="zh-CN" sz="2000" dirty="0"/>
              <a:t>IP</a:t>
            </a:r>
            <a:r>
              <a:rPr lang="zh-CN" altLang="en-US" sz="2000" dirty="0"/>
              <a:t>地址都分配给网络中的主机。然而，局域网中的主机并不能直接访问</a:t>
            </a:r>
            <a:r>
              <a:rPr lang="en-US" altLang="zh-CN" sz="2000" dirty="0"/>
              <a:t>Internet</a:t>
            </a:r>
            <a:r>
              <a:rPr lang="zh-CN" altLang="en-US" sz="2000" dirty="0"/>
              <a:t>，需要通过一个作为代理的网关或网络地址转换服务（</a:t>
            </a:r>
            <a:r>
              <a:rPr lang="en-US" altLang="zh-CN" sz="2000" dirty="0"/>
              <a:t>NAT</a:t>
            </a:r>
            <a:r>
              <a:rPr lang="zh-CN" altLang="en-US" sz="2000" dirty="0"/>
              <a:t>）才能访问</a:t>
            </a:r>
            <a:r>
              <a:rPr lang="en-US" altLang="zh-CN" sz="2000" dirty="0"/>
              <a:t>Internet</a:t>
            </a:r>
            <a:r>
              <a:rPr lang="zh-CN" altLang="en-US" sz="2000" dirty="0"/>
              <a:t>。通常将</a:t>
            </a:r>
            <a:r>
              <a:rPr lang="en-US" altLang="zh-CN" sz="2000" dirty="0"/>
              <a:t>IP</a:t>
            </a:r>
            <a:r>
              <a:rPr lang="zh-CN" altLang="en-US" sz="2000" dirty="0"/>
              <a:t>地址的第一个或最后一个留给该网络的</a:t>
            </a:r>
            <a:r>
              <a:rPr lang="en-US" altLang="zh-CN" sz="2000" dirty="0"/>
              <a:t>Internet</a:t>
            </a:r>
            <a:r>
              <a:rPr lang="zh-CN" altLang="en-US" sz="2000" dirty="0"/>
              <a:t>网关。</a:t>
            </a:r>
          </a:p>
          <a:p>
            <a:pPr eaLnBrk="1" hangingPunct="1">
              <a:lnSpc>
                <a:spcPct val="90000"/>
              </a:lnSpc>
            </a:pPr>
            <a:r>
              <a:rPr lang="zh-CN" altLang="en-US" sz="2000" dirty="0"/>
              <a:t>在网络中，依靠</a:t>
            </a:r>
            <a:r>
              <a:rPr lang="en-US" altLang="zh-CN" sz="2000" dirty="0"/>
              <a:t>IP</a:t>
            </a:r>
            <a:r>
              <a:rPr lang="zh-CN" altLang="en-US" sz="2000" dirty="0"/>
              <a:t>地址标识主机，依靠路由表传输数据。因为计算机网络是一个复杂的网状结构系统，若将数据包发送到目标地址，主机需要一个向导</a:t>
            </a:r>
            <a:r>
              <a:rPr lang="en-US" altLang="zh-CN" sz="2000" dirty="0">
                <a:sym typeface="Arial" pitchFamily="34" charset="0"/>
              </a:rPr>
              <a:t>——</a:t>
            </a:r>
            <a:r>
              <a:rPr lang="zh-CN" altLang="en-US" sz="2000" dirty="0"/>
              <a:t>路由表，以便知道下一步发送数据包的地址。</a:t>
            </a:r>
            <a:endParaRPr lang="zh-CN" altLang="en-US" dirty="0"/>
          </a:p>
        </p:txBody>
      </p:sp>
    </p:spTree>
    <p:extLst>
      <p:ext uri="{BB962C8B-B14F-4D97-AF65-F5344CB8AC3E}">
        <p14:creationId xmlns:p14="http://schemas.microsoft.com/office/powerpoint/2010/main" val="1784944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2451" name="Rectangle 2"/>
          <p:cNvSpPr>
            <a:spLocks noGrp="1" noChangeArrowheads="1"/>
          </p:cNvSpPr>
          <p:nvPr>
            <p:ph type="title"/>
          </p:nvPr>
        </p:nvSpPr>
        <p:spPr/>
        <p:txBody>
          <a:bodyPr/>
          <a:lstStyle/>
          <a:p>
            <a:pPr algn="ctr" eaLnBrk="1" hangingPunct="1"/>
            <a:r>
              <a:rPr lang="zh-CN" altLang="en-US" dirty="0"/>
              <a:t>配置</a:t>
            </a:r>
            <a:r>
              <a:rPr lang="en-US" altLang="zh-CN" dirty="0"/>
              <a:t>IP</a:t>
            </a:r>
            <a:r>
              <a:rPr lang="zh-CN" altLang="en-US" dirty="0"/>
              <a:t>地址 </a:t>
            </a:r>
          </a:p>
        </p:txBody>
      </p:sp>
      <p:sp>
        <p:nvSpPr>
          <p:cNvPr id="232452" name="Rectangle 3"/>
          <p:cNvSpPr>
            <a:spLocks noGrp="1" noChangeArrowheads="1"/>
          </p:cNvSpPr>
          <p:nvPr>
            <p:ph idx="1"/>
          </p:nvPr>
        </p:nvSpPr>
        <p:spPr>
          <a:prstGeom prst="rect">
            <a:avLst/>
          </a:prstGeom>
        </p:spPr>
        <p:txBody>
          <a:bodyPr/>
          <a:lstStyle/>
          <a:p>
            <a:pPr eaLnBrk="1" hangingPunct="1"/>
            <a:r>
              <a:rPr lang="zh-CN" altLang="en-US"/>
              <a:t>接入网络的计算机主机依靠</a:t>
            </a:r>
            <a:r>
              <a:rPr lang="en-US" altLang="zh-CN"/>
              <a:t>IP</a:t>
            </a:r>
            <a:r>
              <a:rPr lang="zh-CN" altLang="en-US"/>
              <a:t>地址，惟一地标识其在网络中的身份，因此为主机配置</a:t>
            </a:r>
            <a:r>
              <a:rPr lang="en-US" altLang="zh-CN"/>
              <a:t>IP</a:t>
            </a:r>
            <a:r>
              <a:rPr lang="zh-CN" altLang="en-US"/>
              <a:t>地址是接入网络的关键。配置</a:t>
            </a:r>
            <a:r>
              <a:rPr lang="en-US" altLang="zh-CN"/>
              <a:t>IP</a:t>
            </a:r>
            <a:r>
              <a:rPr lang="zh-CN" altLang="en-US"/>
              <a:t>地址的方法有两种：</a:t>
            </a:r>
          </a:p>
          <a:p>
            <a:pPr lvl="1" eaLnBrk="1" hangingPunct="1"/>
            <a:r>
              <a:rPr lang="zh-CN" altLang="en-US" b="1">
                <a:solidFill>
                  <a:srgbClr val="333399"/>
                </a:solidFill>
              </a:rPr>
              <a:t>配置静态</a:t>
            </a:r>
            <a:r>
              <a:rPr lang="en-US" altLang="zh-CN" b="1">
                <a:solidFill>
                  <a:srgbClr val="333399"/>
                </a:solidFill>
              </a:rPr>
              <a:t>IP</a:t>
            </a:r>
            <a:r>
              <a:rPr lang="zh-CN" altLang="en-US"/>
              <a:t>：在主机进入网络之前，事先为主机设置固定的</a:t>
            </a:r>
            <a:r>
              <a:rPr lang="en-US" altLang="zh-CN"/>
              <a:t>IP</a:t>
            </a:r>
            <a:r>
              <a:rPr lang="zh-CN" altLang="en-US"/>
              <a:t>地址；</a:t>
            </a:r>
          </a:p>
          <a:p>
            <a:pPr lvl="1" eaLnBrk="1" hangingPunct="1"/>
            <a:r>
              <a:rPr lang="zh-CN" altLang="en-US" b="1">
                <a:solidFill>
                  <a:srgbClr val="333399"/>
                </a:solidFill>
              </a:rPr>
              <a:t>配置动态</a:t>
            </a:r>
            <a:r>
              <a:rPr lang="en-US" altLang="zh-CN" b="1">
                <a:solidFill>
                  <a:srgbClr val="333399"/>
                </a:solidFill>
              </a:rPr>
              <a:t>IP</a:t>
            </a:r>
            <a:r>
              <a:rPr lang="zh-CN" altLang="en-US"/>
              <a:t>：选择</a:t>
            </a:r>
            <a:r>
              <a:rPr lang="en-US" altLang="zh-CN"/>
              <a:t>DHCP</a:t>
            </a:r>
            <a:r>
              <a:rPr lang="zh-CN" altLang="en-US"/>
              <a:t>网络服务，在主机进入网络之后，动态随机获取</a:t>
            </a:r>
            <a:r>
              <a:rPr lang="en-US" altLang="zh-CN"/>
              <a:t>IP</a:t>
            </a:r>
            <a:r>
              <a:rPr lang="zh-CN" altLang="en-US"/>
              <a:t>地址。</a:t>
            </a:r>
          </a:p>
        </p:txBody>
      </p:sp>
    </p:spTree>
    <p:extLst>
      <p:ext uri="{BB962C8B-B14F-4D97-AF65-F5344CB8AC3E}">
        <p14:creationId xmlns:p14="http://schemas.microsoft.com/office/powerpoint/2010/main" val="414448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342900" indent="-342900">
              <a:buFont typeface="Arial" panose="020B0604020202020204" pitchFamily="34" charset="0"/>
              <a:buChar char="•"/>
            </a:pPr>
            <a:r>
              <a:rPr lang="en-US" altLang="zh-CN" dirty="0">
                <a:solidFill>
                  <a:srgbClr val="0000FF"/>
                </a:solidFill>
                <a:latin typeface="Arial Black" pitchFamily="34" charset="0"/>
                <a:sym typeface="Arial Black" pitchFamily="34" charset="0"/>
              </a:rPr>
              <a:t>ifconfig </a:t>
            </a:r>
            <a:endParaRPr lang="zh-CN" altLang="en-US" dirty="0"/>
          </a:p>
        </p:txBody>
      </p:sp>
      <p:sp>
        <p:nvSpPr>
          <p:cNvPr id="233475" name="Rectangle 2"/>
          <p:cNvSpPr>
            <a:spLocks noGrp="1" noChangeArrowheads="1"/>
          </p:cNvSpPr>
          <p:nvPr>
            <p:ph idx="1"/>
          </p:nvPr>
        </p:nvSpPr>
        <p:spPr>
          <a:prstGeom prst="rect">
            <a:avLst/>
          </a:prstGeom>
        </p:spPr>
        <p:txBody>
          <a:bodyPr/>
          <a:lstStyle/>
          <a:p>
            <a:pPr lvl="1" eaLnBrk="1" hangingPunct="1"/>
            <a:r>
              <a:rPr lang="en-US" altLang="zh-CN" dirty="0" err="1"/>
              <a:t>ifconfig</a:t>
            </a:r>
            <a:r>
              <a:rPr lang="zh-CN" altLang="en-US" dirty="0"/>
              <a:t>是</a:t>
            </a:r>
            <a:r>
              <a:rPr lang="en-US" altLang="zh-CN" dirty="0"/>
              <a:t>GNU/Linux</a:t>
            </a:r>
            <a:r>
              <a:rPr lang="zh-CN" altLang="en-US" dirty="0"/>
              <a:t>中配置网卡的基本命令，包含在</a:t>
            </a:r>
            <a:r>
              <a:rPr lang="en-US" altLang="zh-CN" dirty="0"/>
              <a:t>net-tools</a:t>
            </a:r>
            <a:r>
              <a:rPr lang="zh-CN" altLang="en-US" dirty="0"/>
              <a:t>软件包中。它可用于显示或设置网卡的配置，如</a:t>
            </a:r>
            <a:r>
              <a:rPr lang="en-US" altLang="zh-CN" dirty="0"/>
              <a:t>IP</a:t>
            </a:r>
            <a:r>
              <a:rPr lang="zh-CN" altLang="en-US" dirty="0"/>
              <a:t>地址、子网掩码、最大分组传输数、</a:t>
            </a:r>
            <a:r>
              <a:rPr lang="en-US" altLang="zh-CN" dirty="0"/>
              <a:t>IO</a:t>
            </a:r>
            <a:r>
              <a:rPr lang="zh-CN" altLang="en-US" dirty="0"/>
              <a:t>端口等，还可以启动或禁用网卡。</a:t>
            </a:r>
            <a:r>
              <a:rPr lang="en-US" altLang="zh-CN" dirty="0" err="1"/>
              <a:t>ifconfig</a:t>
            </a:r>
            <a:r>
              <a:rPr lang="zh-CN" altLang="en-US" dirty="0"/>
              <a:t>命令有以下两种格式：</a:t>
            </a:r>
          </a:p>
          <a:p>
            <a:pPr lvl="1" eaLnBrk="1" hangingPunct="1"/>
            <a:endParaRPr lang="zh-CN" altLang="en-US" dirty="0"/>
          </a:p>
          <a:p>
            <a:pPr lvl="1" eaLnBrk="1" hangingPunct="1"/>
            <a:endParaRPr lang="zh-CN" altLang="en-US" dirty="0"/>
          </a:p>
          <a:p>
            <a:pPr lvl="1" eaLnBrk="1" hangingPunct="1"/>
            <a:r>
              <a:rPr lang="en-US" altLang="zh-CN" dirty="0" err="1"/>
              <a:t>Ifco</a:t>
            </a:r>
            <a:r>
              <a:rPr lang="en-US" altLang="zh-CN" dirty="0"/>
              <a:t> fig</a:t>
            </a:r>
            <a:r>
              <a:rPr lang="zh-CN" altLang="en-US" dirty="0"/>
              <a:t>的第一种格式用于查看当前系统的网络配置情况；第二种格式用于配置网卡，包括添加、删除网卡，以及绑定多个</a:t>
            </a:r>
            <a:r>
              <a:rPr lang="en-US" altLang="zh-CN" dirty="0"/>
              <a:t>IP</a:t>
            </a:r>
            <a:r>
              <a:rPr lang="zh-CN" altLang="en-US" dirty="0"/>
              <a:t>地址等。</a:t>
            </a:r>
          </a:p>
          <a:p>
            <a:pPr lvl="1" eaLnBrk="1" hangingPunct="1">
              <a:buFont typeface="Wingdings 3" pitchFamily="18" charset="2"/>
              <a:buNone/>
            </a:pPr>
            <a:endParaRPr lang="zh-CN" altLang="en-US" dirty="0"/>
          </a:p>
        </p:txBody>
      </p:sp>
      <p:sp>
        <p:nvSpPr>
          <p:cNvPr id="233476" name="Rectangle 3"/>
          <p:cNvSpPr>
            <a:spLocks noChangeArrowheads="1"/>
          </p:cNvSpPr>
          <p:nvPr/>
        </p:nvSpPr>
        <p:spPr bwMode="auto">
          <a:xfrm>
            <a:off x="911424" y="2420888"/>
            <a:ext cx="10657417"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dirty="0" err="1">
                <a:solidFill>
                  <a:srgbClr val="000000"/>
                </a:solidFill>
                <a:sym typeface="Times New Roman" pitchFamily="18" charset="0"/>
              </a:rPr>
              <a:t>ifconfig</a:t>
            </a:r>
            <a:r>
              <a:rPr lang="en-US" altLang="zh-CN" b="1" dirty="0">
                <a:solidFill>
                  <a:srgbClr val="000000"/>
                </a:solidFill>
                <a:sym typeface="Times New Roman" pitchFamily="18" charset="0"/>
              </a:rPr>
              <a:t> </a:t>
            </a:r>
            <a:r>
              <a:rPr lang="en-US" altLang="zh-CN" dirty="0">
                <a:solidFill>
                  <a:srgbClr val="000000"/>
                </a:solidFill>
                <a:sym typeface="Times New Roman" pitchFamily="18" charset="0"/>
              </a:rPr>
              <a:t> [interface]</a:t>
            </a:r>
            <a:endParaRPr lang="zh-CN" altLang="en-US"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ifconfig</a:t>
            </a:r>
            <a:r>
              <a:rPr lang="en-US" altLang="zh-CN" dirty="0">
                <a:solidFill>
                  <a:srgbClr val="000000"/>
                </a:solidFill>
                <a:sym typeface="Times New Roman" pitchFamily="18" charset="0"/>
              </a:rPr>
              <a:t>  interface [</a:t>
            </a:r>
            <a:r>
              <a:rPr lang="en-US" altLang="zh-CN" dirty="0" err="1">
                <a:solidFill>
                  <a:srgbClr val="000000"/>
                </a:solidFill>
                <a:sym typeface="Times New Roman" pitchFamily="18" charset="0"/>
              </a:rPr>
              <a:t>aftype</a:t>
            </a:r>
            <a:r>
              <a:rPr lang="en-US" altLang="zh-CN" dirty="0">
                <a:solidFill>
                  <a:srgbClr val="000000"/>
                </a:solidFill>
                <a:sym typeface="Times New Roman" pitchFamily="18" charset="0"/>
              </a:rPr>
              <a:t>] option | address…</a:t>
            </a:r>
            <a:endParaRPr lang="zh-CN" altLang="en-US" dirty="0"/>
          </a:p>
        </p:txBody>
      </p:sp>
    </p:spTree>
    <p:extLst>
      <p:ext uri="{BB962C8B-B14F-4D97-AF65-F5344CB8AC3E}">
        <p14:creationId xmlns:p14="http://schemas.microsoft.com/office/powerpoint/2010/main" val="249320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r>
              <a:rPr lang="en-US" altLang="zh-CN" dirty="0"/>
              <a:t>4</a:t>
            </a:r>
            <a:endParaRPr lang="zh-CN" altLang="en-US" dirty="0"/>
          </a:p>
        </p:txBody>
      </p:sp>
      <p:sp>
        <p:nvSpPr>
          <p:cNvPr id="34819" name="Rectangle 2"/>
          <p:cNvSpPr>
            <a:spLocks noGrp="1" noChangeArrowheads="1"/>
          </p:cNvSpPr>
          <p:nvPr>
            <p:ph type="title"/>
          </p:nvPr>
        </p:nvSpPr>
        <p:spPr/>
        <p:txBody>
          <a:bodyPr/>
          <a:lstStyle/>
          <a:p>
            <a:pPr eaLnBrk="0" hangingPunct="0"/>
            <a:r>
              <a:rPr lang="zh-CN" altLang="en-US" dirty="0">
                <a:solidFill>
                  <a:srgbClr val="000000"/>
                </a:solidFill>
                <a:latin typeface="仿宋_GB2312" pitchFamily="49" charset="-122"/>
                <a:ea typeface="仿宋_GB2312" pitchFamily="49" charset="-122"/>
                <a:sym typeface="仿宋_GB2312" pitchFamily="49" charset="-122"/>
              </a:rPr>
              <a:t>体验</a:t>
            </a:r>
            <a:r>
              <a:rPr lang="en-US" altLang="zh-CN" dirty="0">
                <a:solidFill>
                  <a:srgbClr val="000000"/>
                </a:solidFill>
                <a:latin typeface="仿宋_GB2312" pitchFamily="49" charset="-122"/>
                <a:ea typeface="仿宋_GB2312" pitchFamily="49" charset="-122"/>
                <a:sym typeface="仿宋_GB2312" pitchFamily="49" charset="-122"/>
              </a:rPr>
              <a:t>Shell</a:t>
            </a:r>
            <a:r>
              <a:rPr lang="zh-CN" altLang="en-US" dirty="0">
                <a:solidFill>
                  <a:srgbClr val="000000"/>
                </a:solidFill>
                <a:latin typeface="仿宋_GB2312" pitchFamily="49" charset="-122"/>
                <a:ea typeface="仿宋_GB2312" pitchFamily="49" charset="-122"/>
                <a:sym typeface="仿宋_GB2312" pitchFamily="49" charset="-122"/>
              </a:rPr>
              <a:t>命令的乐趣</a:t>
            </a:r>
            <a:endParaRPr lang="zh-CN" altLang="en-US" dirty="0"/>
          </a:p>
        </p:txBody>
      </p:sp>
      <p:sp>
        <p:nvSpPr>
          <p:cNvPr id="34820" name="Text Box 3"/>
          <p:cNvSpPr>
            <a:spLocks noChangeArrowheads="1"/>
          </p:cNvSpPr>
          <p:nvPr/>
        </p:nvSpPr>
        <p:spPr bwMode="auto">
          <a:xfrm>
            <a:off x="2214034" y="72231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solidFill>
                <a:srgbClr val="000000"/>
              </a:solidFill>
              <a:sym typeface="Times New Roman" pitchFamily="18" charset="0"/>
            </a:endParaRPr>
          </a:p>
        </p:txBody>
      </p:sp>
    </p:spTree>
    <p:extLst>
      <p:ext uri="{BB962C8B-B14F-4D97-AF65-F5344CB8AC3E}">
        <p14:creationId xmlns:p14="http://schemas.microsoft.com/office/powerpoint/2010/main" val="41995067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4499" name="Rectangle 2"/>
          <p:cNvSpPr>
            <a:spLocks noGrp="1" noChangeArrowheads="1"/>
          </p:cNvSpPr>
          <p:nvPr>
            <p:ph idx="1"/>
          </p:nvPr>
        </p:nvSpPr>
        <p:spPr>
          <a:prstGeom prst="rect">
            <a:avLst/>
          </a:prstGeom>
        </p:spPr>
        <p:txBody>
          <a:bodyPr/>
          <a:lstStyle/>
          <a:p>
            <a:pPr eaLnBrk="1" hangingPunct="1">
              <a:lnSpc>
                <a:spcPct val="80000"/>
              </a:lnSpc>
            </a:pPr>
            <a:r>
              <a:rPr lang="zh-CN" altLang="en-US" sz="1600"/>
              <a:t>当</a:t>
            </a:r>
            <a:r>
              <a:rPr lang="en-US" altLang="zh-CN" sz="1600"/>
              <a:t>ifconfig</a:t>
            </a:r>
            <a:r>
              <a:rPr lang="zh-CN" altLang="en-US" sz="1600"/>
              <a:t>命令不带任何参数时，用于显示当前主机中状态为</a:t>
            </a:r>
            <a:r>
              <a:rPr lang="zh-CN" altLang="en-US" sz="1600">
                <a:sym typeface="Arial" pitchFamily="34" charset="0"/>
              </a:rPr>
              <a:t>“</a:t>
            </a:r>
            <a:r>
              <a:rPr lang="zh-CN" altLang="en-US" sz="1600"/>
              <a:t>活动</a:t>
            </a:r>
            <a:r>
              <a:rPr lang="zh-CN" altLang="en-US" sz="1600">
                <a:sym typeface="Arial" pitchFamily="34" charset="0"/>
              </a:rPr>
              <a:t>”</a:t>
            </a:r>
            <a:r>
              <a:rPr lang="zh-CN" altLang="en-US" sz="1600"/>
              <a:t>的网络接口信息。</a:t>
            </a:r>
          </a:p>
          <a:p>
            <a:pPr eaLnBrk="1" hangingPunct="1">
              <a:lnSpc>
                <a:spcPct val="80000"/>
              </a:lnSpc>
            </a:pPr>
            <a:r>
              <a:rPr lang="zh-CN" altLang="en-US" sz="1600"/>
              <a:t>从上面的运行结果可以看出，主机有两个接口</a:t>
            </a:r>
            <a:r>
              <a:rPr lang="en-US" altLang="zh-CN" sz="1600"/>
              <a:t>eth0</a:t>
            </a:r>
            <a:r>
              <a:rPr lang="zh-CN" altLang="en-US" sz="1600"/>
              <a:t>、</a:t>
            </a:r>
            <a:r>
              <a:rPr lang="en-US" altLang="zh-CN" sz="1600"/>
              <a:t>lo</a:t>
            </a:r>
            <a:r>
              <a:rPr lang="zh-CN" altLang="en-US" sz="1600"/>
              <a:t>。</a:t>
            </a:r>
            <a:r>
              <a:rPr lang="en-US" altLang="zh-CN" sz="1600"/>
              <a:t>lo</a:t>
            </a:r>
            <a:r>
              <a:rPr lang="zh-CN" altLang="en-US" sz="1600"/>
              <a:t>代表主机本身，也称回送接口（</a:t>
            </a:r>
            <a:r>
              <a:rPr lang="en-US" altLang="zh-CN" sz="1600"/>
              <a:t>Loopback</a:t>
            </a:r>
            <a:r>
              <a:rPr lang="zh-CN" altLang="en-US" sz="1600"/>
              <a:t>），其</a:t>
            </a:r>
            <a:r>
              <a:rPr lang="en-US" altLang="zh-CN" sz="1600"/>
              <a:t>IP</a:t>
            </a:r>
            <a:r>
              <a:rPr lang="zh-CN" altLang="en-US" sz="1600"/>
              <a:t>地址约定为</a:t>
            </a:r>
            <a:r>
              <a:rPr lang="en-US" altLang="zh-CN" sz="1600"/>
              <a:t>127.0.0.1</a:t>
            </a:r>
            <a:r>
              <a:rPr lang="zh-CN" altLang="en-US" sz="1600"/>
              <a:t>。</a:t>
            </a:r>
            <a:r>
              <a:rPr lang="en-US" altLang="zh-CN" sz="1600"/>
              <a:t>eth0</a:t>
            </a:r>
            <a:r>
              <a:rPr lang="zh-CN" altLang="en-US" sz="1600"/>
              <a:t>代表主机的第一个以太网卡，网卡的物理地址（</a:t>
            </a:r>
            <a:r>
              <a:rPr lang="en-US" altLang="zh-CN" sz="1600"/>
              <a:t>HWaddr</a:t>
            </a:r>
            <a:r>
              <a:rPr lang="zh-CN" altLang="en-US" sz="1600"/>
              <a:t>）为</a:t>
            </a:r>
            <a:r>
              <a:rPr lang="en-US" altLang="zh-CN" sz="1600"/>
              <a:t>00:0C:29:7E:77:96</a:t>
            </a:r>
            <a:r>
              <a:rPr lang="zh-CN" altLang="en-US" sz="1600"/>
              <a:t>，也称为</a:t>
            </a:r>
            <a:r>
              <a:rPr lang="en-US" altLang="zh-CN" sz="1600"/>
              <a:t>MAC</a:t>
            </a:r>
            <a:r>
              <a:rPr lang="zh-CN" altLang="en-US" sz="1600"/>
              <a:t>地址；</a:t>
            </a:r>
            <a:r>
              <a:rPr lang="en-US" altLang="zh-CN" sz="1600"/>
              <a:t>IP</a:t>
            </a:r>
            <a:r>
              <a:rPr lang="zh-CN" altLang="en-US" sz="1600"/>
              <a:t>地址（</a:t>
            </a:r>
            <a:r>
              <a:rPr lang="en-US" altLang="zh-CN" sz="1600"/>
              <a:t>inet addr</a:t>
            </a:r>
            <a:r>
              <a:rPr lang="zh-CN" altLang="en-US" sz="1600"/>
              <a:t>）为</a:t>
            </a:r>
            <a:r>
              <a:rPr lang="en-US" altLang="zh-CN" sz="1600"/>
              <a:t>192.168.182.129</a:t>
            </a:r>
            <a:r>
              <a:rPr lang="zh-CN" altLang="en-US" sz="1600"/>
              <a:t>；广播地址（</a:t>
            </a:r>
            <a:r>
              <a:rPr lang="en-US" altLang="zh-CN" sz="1600"/>
              <a:t>Bcast</a:t>
            </a:r>
            <a:r>
              <a:rPr lang="zh-CN" altLang="en-US" sz="1600"/>
              <a:t>）为</a:t>
            </a:r>
            <a:r>
              <a:rPr lang="en-US" altLang="zh-CN" sz="1600"/>
              <a:t>192.168.182.255</a:t>
            </a:r>
            <a:r>
              <a:rPr lang="zh-CN" altLang="en-US" sz="1600"/>
              <a:t>；子网掩码（</a:t>
            </a:r>
            <a:r>
              <a:rPr lang="en-US" altLang="zh-CN" sz="1600"/>
              <a:t>Mask</a:t>
            </a:r>
            <a:r>
              <a:rPr lang="zh-CN" altLang="en-US" sz="1600"/>
              <a:t>）为</a:t>
            </a:r>
            <a:r>
              <a:rPr lang="en-US" altLang="zh-CN" sz="1600"/>
              <a:t>255.255.255.0</a:t>
            </a:r>
            <a:r>
              <a:rPr lang="zh-CN" altLang="en-US" sz="1600"/>
              <a:t>。</a:t>
            </a:r>
            <a:endParaRPr lang="zh-CN" altLang="en-US"/>
          </a:p>
        </p:txBody>
      </p:sp>
      <p:sp>
        <p:nvSpPr>
          <p:cNvPr id="234500" name="Rectangle 3"/>
          <p:cNvSpPr>
            <a:spLocks noChangeArrowheads="1"/>
          </p:cNvSpPr>
          <p:nvPr/>
        </p:nvSpPr>
        <p:spPr bwMode="auto">
          <a:xfrm>
            <a:off x="97367" y="1052736"/>
            <a:ext cx="12094633" cy="50783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ifconfig</a:t>
            </a:r>
            <a:endParaRPr lang="en-US" altLang="zh-CN"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eth0</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Link </a:t>
            </a:r>
            <a:r>
              <a:rPr lang="en-US" altLang="zh-CN" b="1" dirty="0" err="1">
                <a:solidFill>
                  <a:srgbClr val="000000"/>
                </a:solidFill>
                <a:sym typeface="Times New Roman" pitchFamily="18" charset="0"/>
              </a:rPr>
              <a:t>encap</a:t>
            </a:r>
            <a:r>
              <a:rPr lang="en-US" altLang="zh-CN" dirty="0">
                <a:solidFill>
                  <a:srgbClr val="000000"/>
                </a:solidFill>
                <a:sym typeface="Times New Roman" pitchFamily="18" charset="0"/>
              </a:rPr>
              <a:t>: Ethernet   </a:t>
            </a:r>
            <a:r>
              <a:rPr lang="en-US" altLang="zh-CN" b="1" dirty="0" err="1">
                <a:solidFill>
                  <a:srgbClr val="000000"/>
                </a:solidFill>
                <a:sym typeface="Times New Roman" pitchFamily="18" charset="0"/>
              </a:rPr>
              <a:t>HWaddr</a:t>
            </a:r>
            <a:r>
              <a:rPr lang="en-US" altLang="zh-CN" dirty="0">
                <a:solidFill>
                  <a:srgbClr val="000000"/>
                </a:solidFill>
                <a:sym typeface="Times New Roman" pitchFamily="18" charset="0"/>
              </a:rPr>
              <a:t> 00:0C:29:7E:77:96</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inet</a:t>
            </a:r>
            <a:r>
              <a:rPr lang="en-US" altLang="zh-CN" b="1" dirty="0">
                <a:solidFill>
                  <a:srgbClr val="000000"/>
                </a:solidFill>
                <a:sym typeface="Times New Roman" pitchFamily="18" charset="0"/>
              </a:rPr>
              <a:t> addr:</a:t>
            </a:r>
            <a:r>
              <a:rPr lang="en-US" altLang="zh-CN" dirty="0">
                <a:solidFill>
                  <a:srgbClr val="000000"/>
                </a:solidFill>
                <a:sym typeface="Times New Roman" pitchFamily="18" charset="0"/>
              </a:rPr>
              <a:t>192.168.182.129   </a:t>
            </a:r>
            <a:r>
              <a:rPr lang="en-US" altLang="zh-CN" b="1" dirty="0">
                <a:solidFill>
                  <a:srgbClr val="000000"/>
                </a:solidFill>
                <a:sym typeface="Times New Roman" pitchFamily="18" charset="0"/>
              </a:rPr>
              <a:t>Bcast</a:t>
            </a:r>
            <a:r>
              <a:rPr lang="en-US" altLang="zh-CN" dirty="0">
                <a:solidFill>
                  <a:srgbClr val="000000"/>
                </a:solidFill>
                <a:sym typeface="Times New Roman" pitchFamily="18" charset="0"/>
              </a:rPr>
              <a:t>:192.168.182.255   </a:t>
            </a:r>
            <a:r>
              <a:rPr lang="en-US" altLang="zh-CN" b="1" dirty="0">
                <a:solidFill>
                  <a:srgbClr val="000000"/>
                </a:solidFill>
                <a:sym typeface="Times New Roman" pitchFamily="18" charset="0"/>
              </a:rPr>
              <a:t>Mask</a:t>
            </a:r>
            <a:r>
              <a:rPr lang="en-US" altLang="zh-CN" dirty="0">
                <a:solidFill>
                  <a:srgbClr val="000000"/>
                </a:solidFill>
                <a:sym typeface="Times New Roman" pitchFamily="18" charset="0"/>
              </a:rPr>
              <a:t>:255.255.255.0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inet6 </a:t>
            </a:r>
            <a:r>
              <a:rPr lang="en-US" altLang="zh-CN" b="1" dirty="0" err="1">
                <a:solidFill>
                  <a:srgbClr val="000000"/>
                </a:solidFill>
                <a:sym typeface="Times New Roman" pitchFamily="18" charset="0"/>
              </a:rPr>
              <a:t>addr</a:t>
            </a:r>
            <a:r>
              <a:rPr lang="en-US" altLang="zh-CN" dirty="0">
                <a:solidFill>
                  <a:srgbClr val="000000"/>
                </a:solidFill>
                <a:sym typeface="Times New Roman" pitchFamily="18" charset="0"/>
              </a:rPr>
              <a:t>: fe80::20c:29ff:fe7e:7796/64   </a:t>
            </a:r>
            <a:r>
              <a:rPr lang="en-US" altLang="zh-CN" b="1" dirty="0" err="1">
                <a:solidFill>
                  <a:srgbClr val="000000"/>
                </a:solidFill>
                <a:sym typeface="Times New Roman" pitchFamily="18" charset="0"/>
              </a:rPr>
              <a:t>Scope</a:t>
            </a:r>
            <a:r>
              <a:rPr lang="en-US" altLang="zh-CN" dirty="0" err="1">
                <a:solidFill>
                  <a:srgbClr val="000000"/>
                </a:solidFill>
                <a:sym typeface="Times New Roman" pitchFamily="18" charset="0"/>
              </a:rPr>
              <a:t>:Link</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UP BROADCAST RUNNING MULTICAST   MTU</a:t>
            </a:r>
            <a:r>
              <a:rPr lang="en-US" altLang="zh-CN" dirty="0">
                <a:solidFill>
                  <a:srgbClr val="000000"/>
                </a:solidFill>
                <a:sym typeface="Times New Roman" pitchFamily="18" charset="0"/>
              </a:rPr>
              <a:t>:1500   </a:t>
            </a:r>
            <a:r>
              <a:rPr lang="en-US" altLang="zh-CN" b="1" dirty="0">
                <a:solidFill>
                  <a:srgbClr val="000000"/>
                </a:solidFill>
                <a:sym typeface="Times New Roman" pitchFamily="18" charset="0"/>
              </a:rPr>
              <a:t>Metric</a:t>
            </a:r>
            <a:r>
              <a:rPr lang="en-US" altLang="zh-CN" dirty="0">
                <a:solidFill>
                  <a:srgbClr val="000000"/>
                </a:solidFill>
                <a:sym typeface="Times New Roman" pitchFamily="18" charset="0"/>
              </a:rPr>
              <a:t>:1</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RX packets</a:t>
            </a:r>
            <a:r>
              <a:rPr lang="en-US" altLang="zh-CN" dirty="0">
                <a:solidFill>
                  <a:srgbClr val="000000"/>
                </a:solidFill>
                <a:sym typeface="Times New Roman" pitchFamily="18" charset="0"/>
              </a:rPr>
              <a:t>:914   </a:t>
            </a:r>
            <a:r>
              <a:rPr lang="en-US" altLang="zh-CN" b="1" dirty="0">
                <a:solidFill>
                  <a:srgbClr val="000000"/>
                </a:solidFill>
                <a:sym typeface="Times New Roman" pitchFamily="18" charset="0"/>
              </a:rPr>
              <a:t>errors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dropped</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overruns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frame</a:t>
            </a:r>
            <a:r>
              <a:rPr lang="en-US" altLang="zh-CN" dirty="0">
                <a:solidFill>
                  <a:srgbClr val="000000"/>
                </a:solidFill>
                <a:sym typeface="Times New Roman" pitchFamily="18" charset="0"/>
              </a:rPr>
              <a:t>:0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TX packets</a:t>
            </a:r>
            <a:r>
              <a:rPr lang="en-US" altLang="zh-CN" dirty="0">
                <a:solidFill>
                  <a:srgbClr val="000000"/>
                </a:solidFill>
                <a:sym typeface="Times New Roman" pitchFamily="18" charset="0"/>
              </a:rPr>
              <a:t>:870   </a:t>
            </a:r>
            <a:r>
              <a:rPr lang="en-US" altLang="zh-CN" b="1" dirty="0">
                <a:solidFill>
                  <a:srgbClr val="000000"/>
                </a:solidFill>
                <a:sym typeface="Times New Roman" pitchFamily="18" charset="0"/>
              </a:rPr>
              <a:t>errors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dropped</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overruns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carrier</a:t>
            </a:r>
            <a:r>
              <a:rPr lang="en-US" altLang="zh-CN" dirty="0">
                <a:solidFill>
                  <a:srgbClr val="000000"/>
                </a:solidFill>
                <a:sym typeface="Times New Roman" pitchFamily="18" charset="0"/>
              </a:rPr>
              <a:t>:0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collisions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txqueuelen</a:t>
            </a:r>
            <a:r>
              <a:rPr lang="en-US" altLang="zh-CN" dirty="0">
                <a:solidFill>
                  <a:srgbClr val="000000"/>
                </a:solidFill>
                <a:sym typeface="Times New Roman" pitchFamily="18" charset="0"/>
              </a:rPr>
              <a:t>:1000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RX bytes</a:t>
            </a:r>
            <a:r>
              <a:rPr lang="en-US" altLang="zh-CN" dirty="0">
                <a:solidFill>
                  <a:srgbClr val="000000"/>
                </a:solidFill>
                <a:sym typeface="Times New Roman" pitchFamily="18" charset="0"/>
              </a:rPr>
              <a:t>:423597 (413.6 KiB)   </a:t>
            </a:r>
            <a:r>
              <a:rPr lang="en-US" altLang="zh-CN" b="1" dirty="0">
                <a:solidFill>
                  <a:srgbClr val="000000"/>
                </a:solidFill>
                <a:sym typeface="Times New Roman" pitchFamily="18" charset="0"/>
              </a:rPr>
              <a:t>TX bytes</a:t>
            </a:r>
            <a:r>
              <a:rPr lang="en-US" altLang="zh-CN" dirty="0">
                <a:solidFill>
                  <a:srgbClr val="000000"/>
                </a:solidFill>
                <a:sym typeface="Times New Roman" pitchFamily="18" charset="0"/>
              </a:rPr>
              <a:t>:253856 (247.9 KiB)</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Interrupt</a:t>
            </a:r>
            <a:r>
              <a:rPr lang="en-US" altLang="zh-CN" dirty="0">
                <a:solidFill>
                  <a:srgbClr val="000000"/>
                </a:solidFill>
                <a:sym typeface="Times New Roman" pitchFamily="18" charset="0"/>
              </a:rPr>
              <a:t>:17   </a:t>
            </a:r>
            <a:r>
              <a:rPr lang="en-US" altLang="zh-CN" b="1" dirty="0">
                <a:solidFill>
                  <a:srgbClr val="000000"/>
                </a:solidFill>
                <a:sym typeface="Times New Roman" pitchFamily="18" charset="0"/>
              </a:rPr>
              <a:t>Base address</a:t>
            </a:r>
            <a:r>
              <a:rPr lang="en-US" altLang="zh-CN" dirty="0">
                <a:solidFill>
                  <a:srgbClr val="000000"/>
                </a:solidFill>
                <a:sym typeface="Times New Roman" pitchFamily="18" charset="0"/>
              </a:rPr>
              <a:t>:0x1400</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lo</a:t>
            </a:r>
            <a:r>
              <a:rPr lang="en-US" altLang="zh-CN" dirty="0">
                <a:solidFill>
                  <a:srgbClr val="000000"/>
                </a:solidFill>
                <a:sym typeface="Times New Roman" pitchFamily="18" charset="0"/>
              </a:rPr>
              <a:t> 		Link </a:t>
            </a:r>
            <a:r>
              <a:rPr lang="en-US" altLang="zh-CN" dirty="0" err="1">
                <a:solidFill>
                  <a:srgbClr val="000000"/>
                </a:solidFill>
                <a:sym typeface="Times New Roman" pitchFamily="18" charset="0"/>
              </a:rPr>
              <a:t>encap:Local</a:t>
            </a:r>
            <a:r>
              <a:rPr lang="en-US" altLang="zh-CN" dirty="0">
                <a:solidFill>
                  <a:srgbClr val="000000"/>
                </a:solidFill>
                <a:sym typeface="Times New Roman" pitchFamily="18" charset="0"/>
              </a:rPr>
              <a:t> Loopback</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inet</a:t>
            </a:r>
            <a:r>
              <a:rPr lang="en-US" altLang="zh-CN" dirty="0">
                <a:solidFill>
                  <a:srgbClr val="000000"/>
                </a:solidFill>
                <a:sym typeface="Times New Roman" pitchFamily="18" charset="0"/>
              </a:rPr>
              <a:t> addr:127.0.0.1   Mask:255.0.0.0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inet6 </a:t>
            </a:r>
            <a:r>
              <a:rPr lang="en-US" altLang="zh-CN" dirty="0" err="1">
                <a:solidFill>
                  <a:srgbClr val="000000"/>
                </a:solidFill>
                <a:sym typeface="Times New Roman" pitchFamily="18" charset="0"/>
              </a:rPr>
              <a:t>addr</a:t>
            </a:r>
            <a:r>
              <a:rPr lang="en-US" altLang="zh-CN" dirty="0">
                <a:solidFill>
                  <a:srgbClr val="000000"/>
                </a:solidFill>
                <a:sym typeface="Times New Roman" pitchFamily="18" charset="0"/>
              </a:rPr>
              <a:t>: ::1/128   </a:t>
            </a:r>
            <a:r>
              <a:rPr lang="en-US" altLang="zh-CN" dirty="0" err="1">
                <a:solidFill>
                  <a:srgbClr val="000000"/>
                </a:solidFill>
                <a:sym typeface="Times New Roman" pitchFamily="18" charset="0"/>
              </a:rPr>
              <a:t>Scope:Host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UP LOOPBACK RUNNING   MTU:16436   Metric:1</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RX packets:2   errors:0   dropped:0   overruns:0   frame:0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TX packets:2   errors:0   dropped:0   overruns:0   carrier:0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collisions:0   txqueuelen:0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RX bytes:100 (100.0 b)   TX bytes:100 (100.0 b)</a:t>
            </a:r>
            <a:endParaRPr lang="zh-CN" altLang="en-US" dirty="0"/>
          </a:p>
        </p:txBody>
      </p:sp>
    </p:spTree>
    <p:extLst>
      <p:ext uri="{BB962C8B-B14F-4D97-AF65-F5344CB8AC3E}">
        <p14:creationId xmlns:p14="http://schemas.microsoft.com/office/powerpoint/2010/main" val="27094226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23" name="Rectangle 2"/>
          <p:cNvSpPr>
            <a:spLocks noGrp="1" noChangeArrowheads="1"/>
          </p:cNvSpPr>
          <p:nvPr>
            <p:ph idx="1"/>
          </p:nvPr>
        </p:nvSpPr>
        <p:spPr>
          <a:prstGeom prst="rect">
            <a:avLst/>
          </a:prstGeom>
        </p:spPr>
        <p:txBody>
          <a:bodyPr/>
          <a:lstStyle/>
          <a:p>
            <a:pPr eaLnBrk="1" hangingPunct="1"/>
            <a:r>
              <a:rPr lang="zh-CN" altLang="en-US"/>
              <a:t>如果主机安装了第二块、第三块网卡，则有</a:t>
            </a:r>
            <a:r>
              <a:rPr lang="en-US" altLang="zh-CN"/>
              <a:t>eth1</a:t>
            </a:r>
            <a:r>
              <a:rPr lang="zh-CN" altLang="en-US"/>
              <a:t>，</a:t>
            </a:r>
            <a:r>
              <a:rPr lang="en-US" altLang="zh-CN"/>
              <a:t>eth2</a:t>
            </a:r>
            <a:r>
              <a:rPr lang="zh-CN" altLang="en-US"/>
              <a:t>标识。常见的接口类型还有以下几种（</a:t>
            </a:r>
            <a:r>
              <a:rPr lang="en-US" altLang="zh-CN"/>
              <a:t>N</a:t>
            </a:r>
            <a:r>
              <a:rPr lang="zh-CN" altLang="en-US"/>
              <a:t>表示接口号）：</a:t>
            </a:r>
          </a:p>
          <a:p>
            <a:pPr eaLnBrk="1" hangingPunct="1"/>
            <a:r>
              <a:rPr lang="en-US" altLang="zh-CN"/>
              <a:t>pppN</a:t>
            </a:r>
            <a:r>
              <a:rPr lang="zh-CN" altLang="en-US"/>
              <a:t>表示调制解调设备</a:t>
            </a:r>
          </a:p>
          <a:p>
            <a:pPr eaLnBrk="1" hangingPunct="1"/>
            <a:r>
              <a:rPr lang="en-US" altLang="zh-CN"/>
              <a:t>wlanN</a:t>
            </a:r>
            <a:r>
              <a:rPr lang="zh-CN" altLang="en-US"/>
              <a:t>表示无线网卡</a:t>
            </a:r>
          </a:p>
          <a:p>
            <a:pPr eaLnBrk="1" hangingPunct="1"/>
            <a:r>
              <a:rPr lang="en-US" altLang="zh-CN"/>
              <a:t>trN</a:t>
            </a:r>
            <a:r>
              <a:rPr lang="zh-CN" altLang="en-US"/>
              <a:t>表示令牌环网卡</a:t>
            </a:r>
          </a:p>
          <a:p>
            <a:pPr eaLnBrk="1" hangingPunct="1"/>
            <a:r>
              <a:rPr lang="zh-CN" altLang="en-US"/>
              <a:t>如果只是关心某个网络设备，可以在</a:t>
            </a:r>
            <a:r>
              <a:rPr lang="en-US" altLang="zh-CN"/>
              <a:t>ifconfig</a:t>
            </a:r>
            <a:r>
              <a:rPr lang="zh-CN" altLang="en-US"/>
              <a:t>后面加上接口名称，则只显示该设备的相关信息，例如：</a:t>
            </a:r>
          </a:p>
        </p:txBody>
      </p:sp>
      <p:sp>
        <p:nvSpPr>
          <p:cNvPr id="235524" name="Rectangle 3"/>
          <p:cNvSpPr>
            <a:spLocks noChangeArrowheads="1"/>
          </p:cNvSpPr>
          <p:nvPr/>
        </p:nvSpPr>
        <p:spPr bwMode="auto">
          <a:xfrm>
            <a:off x="755192" y="5618851"/>
            <a:ext cx="111379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wdl@myubuntuwdl:~$</a:t>
            </a:r>
            <a:r>
              <a:rPr lang="en-US" altLang="zh-CN" b="1">
                <a:solidFill>
                  <a:srgbClr val="000000"/>
                </a:solidFill>
                <a:sym typeface="Times New Roman" pitchFamily="18" charset="0"/>
              </a:rPr>
              <a:t> ifconfig   eth1</a:t>
            </a:r>
            <a:endParaRPr lang="zh-CN" altLang="en-US"/>
          </a:p>
        </p:txBody>
      </p:sp>
    </p:spTree>
    <p:extLst>
      <p:ext uri="{BB962C8B-B14F-4D97-AF65-F5344CB8AC3E}">
        <p14:creationId xmlns:p14="http://schemas.microsoft.com/office/powerpoint/2010/main" val="19308764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6547" name="Rectangle 2"/>
          <p:cNvSpPr>
            <a:spLocks noGrp="1" noChangeArrowheads="1"/>
          </p:cNvSpPr>
          <p:nvPr>
            <p:ph idx="1"/>
          </p:nvPr>
        </p:nvSpPr>
        <p:spPr>
          <a:prstGeom prst="rect">
            <a:avLst/>
          </a:prstGeom>
        </p:spPr>
        <p:txBody>
          <a:bodyPr/>
          <a:lstStyle/>
          <a:p>
            <a:pPr eaLnBrk="1" hangingPunct="1"/>
            <a:r>
              <a:rPr lang="zh-CN" altLang="en-US" sz="2000" dirty="0"/>
              <a:t>假设主机现有的</a:t>
            </a:r>
            <a:r>
              <a:rPr lang="en-US" altLang="zh-CN" sz="2000" dirty="0"/>
              <a:t>IP</a:t>
            </a:r>
            <a:r>
              <a:rPr lang="zh-CN" altLang="en-US" sz="2000" dirty="0"/>
              <a:t>地址为</a:t>
            </a:r>
            <a:r>
              <a:rPr lang="en-US" altLang="zh-CN" sz="2000" dirty="0"/>
              <a:t>192.168.182.129</a:t>
            </a:r>
            <a:r>
              <a:rPr lang="zh-CN" altLang="en-US" sz="2000" dirty="0"/>
              <a:t>，需要为其重新分配</a:t>
            </a:r>
            <a:r>
              <a:rPr lang="en-US" altLang="zh-CN" sz="2000" dirty="0"/>
              <a:t>IP</a:t>
            </a:r>
            <a:r>
              <a:rPr lang="zh-CN" altLang="en-US" sz="2000" dirty="0"/>
              <a:t>地址</a:t>
            </a:r>
            <a:r>
              <a:rPr lang="en-US" altLang="zh-CN" sz="2000" dirty="0"/>
              <a:t>192.168.182.128</a:t>
            </a:r>
            <a:r>
              <a:rPr lang="zh-CN" altLang="en-US" sz="2000" dirty="0"/>
              <a:t>，即。使用</a:t>
            </a:r>
            <a:r>
              <a:rPr lang="en-US" altLang="zh-CN" sz="2000" dirty="0"/>
              <a:t>ipconfig</a:t>
            </a:r>
            <a:r>
              <a:rPr lang="zh-CN" altLang="en-US" sz="2000" dirty="0"/>
              <a:t>命令设置主机的第一块网卡（</a:t>
            </a:r>
            <a:r>
              <a:rPr lang="en-US" altLang="zh-CN" sz="2000" dirty="0"/>
              <a:t>eth0</a:t>
            </a:r>
            <a:r>
              <a:rPr lang="zh-CN" altLang="en-US" sz="2000" dirty="0"/>
              <a:t>）的</a:t>
            </a:r>
            <a:r>
              <a:rPr lang="en-US" altLang="zh-CN" sz="2000" dirty="0"/>
              <a:t>IP</a:t>
            </a:r>
            <a:r>
              <a:rPr lang="zh-CN" altLang="en-US" sz="2000" dirty="0"/>
              <a:t>地址。</a:t>
            </a:r>
          </a:p>
        </p:txBody>
      </p:sp>
      <p:sp>
        <p:nvSpPr>
          <p:cNvPr id="236548" name="Rectangle 3"/>
          <p:cNvSpPr>
            <a:spLocks noChangeArrowheads="1"/>
          </p:cNvSpPr>
          <p:nvPr/>
        </p:nvSpPr>
        <p:spPr bwMode="auto">
          <a:xfrm>
            <a:off x="0" y="30308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pic>
        <p:nvPicPr>
          <p:cNvPr id="236549" name="Object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0312" y="2245050"/>
            <a:ext cx="8705849"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50" name="Rectangle 5"/>
          <p:cNvSpPr>
            <a:spLocks noChangeArrowheads="1"/>
          </p:cNvSpPr>
          <p:nvPr/>
        </p:nvSpPr>
        <p:spPr bwMode="auto">
          <a:xfrm>
            <a:off x="92365" y="2991175"/>
            <a:ext cx="12192000" cy="313932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sudo</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ifconfig</a:t>
            </a:r>
            <a:r>
              <a:rPr lang="en-US" altLang="zh-CN" b="1" dirty="0">
                <a:solidFill>
                  <a:srgbClr val="000000"/>
                </a:solidFill>
                <a:sym typeface="Times New Roman" pitchFamily="18" charset="0"/>
              </a:rPr>
              <a:t>  eth0</a:t>
            </a:r>
            <a:r>
              <a:rPr lang="en-US" altLang="zh-CN" dirty="0">
                <a:solidFill>
                  <a:srgbClr val="000000"/>
                </a:solidFill>
                <a:sym typeface="Times New Roman" pitchFamily="18" charset="0"/>
              </a:rPr>
              <a:t> 192.168.182.128   </a:t>
            </a:r>
            <a:r>
              <a:rPr lang="en-US" altLang="zh-CN" b="1" dirty="0">
                <a:solidFill>
                  <a:srgbClr val="000000"/>
                </a:solidFill>
                <a:sym typeface="Times New Roman" pitchFamily="18" charset="0"/>
              </a:rPr>
              <a:t>netmask</a:t>
            </a:r>
            <a:r>
              <a:rPr lang="en-US" altLang="zh-CN" dirty="0">
                <a:solidFill>
                  <a:srgbClr val="000000"/>
                </a:solidFill>
                <a:sym typeface="Times New Roman" pitchFamily="18" charset="0"/>
              </a:rPr>
              <a:t> 255.255.255.0   </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ifconfig</a:t>
            </a:r>
            <a:r>
              <a:rPr lang="en-US" altLang="zh-CN" b="1" dirty="0">
                <a:solidFill>
                  <a:srgbClr val="000000"/>
                </a:solidFill>
                <a:sym typeface="Times New Roman" pitchFamily="18" charset="0"/>
              </a:rPr>
              <a:t>   eth0</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eth0		</a:t>
            </a:r>
            <a:r>
              <a:rPr lang="en-US" altLang="zh-CN" b="1" dirty="0">
                <a:solidFill>
                  <a:srgbClr val="000000"/>
                </a:solidFill>
                <a:sym typeface="Times New Roman" pitchFamily="18" charset="0"/>
              </a:rPr>
              <a:t>Link </a:t>
            </a:r>
            <a:r>
              <a:rPr lang="en-US" altLang="zh-CN" b="1" dirty="0" err="1">
                <a:solidFill>
                  <a:srgbClr val="000000"/>
                </a:solidFill>
                <a:sym typeface="Times New Roman" pitchFamily="18" charset="0"/>
              </a:rPr>
              <a:t>encap</a:t>
            </a:r>
            <a:r>
              <a:rPr lang="en-US" altLang="zh-CN" dirty="0">
                <a:solidFill>
                  <a:srgbClr val="000000"/>
                </a:solidFill>
                <a:sym typeface="Times New Roman" pitchFamily="18" charset="0"/>
              </a:rPr>
              <a:t>: Ethernet   </a:t>
            </a:r>
            <a:r>
              <a:rPr lang="en-US" altLang="zh-CN" b="1" dirty="0" err="1">
                <a:solidFill>
                  <a:srgbClr val="000000"/>
                </a:solidFill>
                <a:sym typeface="Times New Roman" pitchFamily="18" charset="0"/>
              </a:rPr>
              <a:t>HWaddr</a:t>
            </a:r>
            <a:r>
              <a:rPr lang="en-US" altLang="zh-CN" dirty="0">
                <a:solidFill>
                  <a:srgbClr val="000000"/>
                </a:solidFill>
                <a:sym typeface="Times New Roman" pitchFamily="18" charset="0"/>
              </a:rPr>
              <a:t> 00:0C:29:7E:77:96</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inet</a:t>
            </a:r>
            <a:r>
              <a:rPr lang="en-US" altLang="zh-CN" b="1" dirty="0">
                <a:solidFill>
                  <a:srgbClr val="000000"/>
                </a:solidFill>
                <a:sym typeface="Times New Roman" pitchFamily="18" charset="0"/>
              </a:rPr>
              <a:t> addr:</a:t>
            </a:r>
            <a:r>
              <a:rPr lang="en-US" altLang="zh-CN" dirty="0">
                <a:solidFill>
                  <a:srgbClr val="000000"/>
                </a:solidFill>
                <a:sym typeface="Times New Roman" pitchFamily="18" charset="0"/>
              </a:rPr>
              <a:t>192.168.182.128   </a:t>
            </a:r>
            <a:r>
              <a:rPr lang="en-US" altLang="zh-CN" b="1" dirty="0">
                <a:solidFill>
                  <a:srgbClr val="000000"/>
                </a:solidFill>
                <a:sym typeface="Times New Roman" pitchFamily="18" charset="0"/>
              </a:rPr>
              <a:t>Bcast</a:t>
            </a:r>
            <a:r>
              <a:rPr lang="en-US" altLang="zh-CN" dirty="0">
                <a:solidFill>
                  <a:srgbClr val="000000"/>
                </a:solidFill>
                <a:sym typeface="Times New Roman" pitchFamily="18" charset="0"/>
              </a:rPr>
              <a:t>:192.168.182.255   </a:t>
            </a:r>
            <a:r>
              <a:rPr lang="en-US" altLang="zh-CN" b="1" dirty="0">
                <a:solidFill>
                  <a:srgbClr val="000000"/>
                </a:solidFill>
                <a:sym typeface="Times New Roman" pitchFamily="18" charset="0"/>
              </a:rPr>
              <a:t>Mask</a:t>
            </a:r>
            <a:r>
              <a:rPr lang="en-US" altLang="zh-CN" dirty="0">
                <a:solidFill>
                  <a:srgbClr val="000000"/>
                </a:solidFill>
                <a:sym typeface="Times New Roman" pitchFamily="18" charset="0"/>
              </a:rPr>
              <a:t>:255.255.255.0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inet6 </a:t>
            </a:r>
            <a:r>
              <a:rPr lang="en-US" altLang="zh-CN" b="1" dirty="0" err="1">
                <a:solidFill>
                  <a:srgbClr val="000000"/>
                </a:solidFill>
                <a:sym typeface="Times New Roman" pitchFamily="18" charset="0"/>
              </a:rPr>
              <a:t>addr</a:t>
            </a:r>
            <a:r>
              <a:rPr lang="en-US" altLang="zh-CN" dirty="0">
                <a:solidFill>
                  <a:srgbClr val="000000"/>
                </a:solidFill>
                <a:sym typeface="Times New Roman" pitchFamily="18" charset="0"/>
              </a:rPr>
              <a:t>: fe80::20c:29ff:fe7e:7796/64   </a:t>
            </a:r>
            <a:r>
              <a:rPr lang="en-US" altLang="zh-CN" b="1" dirty="0" err="1">
                <a:solidFill>
                  <a:srgbClr val="000000"/>
                </a:solidFill>
                <a:sym typeface="Times New Roman" pitchFamily="18" charset="0"/>
              </a:rPr>
              <a:t>Scope</a:t>
            </a:r>
            <a:r>
              <a:rPr lang="en-US" altLang="zh-CN" dirty="0" err="1">
                <a:solidFill>
                  <a:srgbClr val="000000"/>
                </a:solidFill>
                <a:sym typeface="Times New Roman" pitchFamily="18" charset="0"/>
              </a:rPr>
              <a:t>:Link</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UP BROADCAST RUNNING MULTICAST   MTU</a:t>
            </a:r>
            <a:r>
              <a:rPr lang="en-US" altLang="zh-CN" dirty="0">
                <a:solidFill>
                  <a:srgbClr val="000000"/>
                </a:solidFill>
                <a:sym typeface="Times New Roman" pitchFamily="18" charset="0"/>
              </a:rPr>
              <a:t>:1500   </a:t>
            </a:r>
            <a:r>
              <a:rPr lang="en-US" altLang="zh-CN" b="1" dirty="0">
                <a:solidFill>
                  <a:srgbClr val="000000"/>
                </a:solidFill>
                <a:sym typeface="Times New Roman" pitchFamily="18" charset="0"/>
              </a:rPr>
              <a:t>Metric</a:t>
            </a:r>
            <a:r>
              <a:rPr lang="en-US" altLang="zh-CN" dirty="0">
                <a:solidFill>
                  <a:srgbClr val="000000"/>
                </a:solidFill>
                <a:sym typeface="Times New Roman" pitchFamily="18" charset="0"/>
              </a:rPr>
              <a:t>:1</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RX packets</a:t>
            </a:r>
            <a:r>
              <a:rPr lang="en-US" altLang="zh-CN" dirty="0">
                <a:solidFill>
                  <a:srgbClr val="000000"/>
                </a:solidFill>
                <a:sym typeface="Times New Roman" pitchFamily="18" charset="0"/>
              </a:rPr>
              <a:t>:914   </a:t>
            </a:r>
            <a:r>
              <a:rPr lang="en-US" altLang="zh-CN" b="1" dirty="0">
                <a:solidFill>
                  <a:srgbClr val="000000"/>
                </a:solidFill>
                <a:sym typeface="Times New Roman" pitchFamily="18" charset="0"/>
              </a:rPr>
              <a:t>errors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dropped</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overruns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frame</a:t>
            </a:r>
            <a:r>
              <a:rPr lang="en-US" altLang="zh-CN" dirty="0">
                <a:solidFill>
                  <a:srgbClr val="000000"/>
                </a:solidFill>
                <a:sym typeface="Times New Roman" pitchFamily="18" charset="0"/>
              </a:rPr>
              <a:t>:0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TX packets</a:t>
            </a:r>
            <a:r>
              <a:rPr lang="en-US" altLang="zh-CN" dirty="0">
                <a:solidFill>
                  <a:srgbClr val="000000"/>
                </a:solidFill>
                <a:sym typeface="Times New Roman" pitchFamily="18" charset="0"/>
              </a:rPr>
              <a:t>:870   </a:t>
            </a:r>
            <a:r>
              <a:rPr lang="en-US" altLang="zh-CN" b="1" dirty="0">
                <a:solidFill>
                  <a:srgbClr val="000000"/>
                </a:solidFill>
                <a:sym typeface="Times New Roman" pitchFamily="18" charset="0"/>
              </a:rPr>
              <a:t>errors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dropped</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overruns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carrier</a:t>
            </a:r>
            <a:r>
              <a:rPr lang="en-US" altLang="zh-CN" dirty="0">
                <a:solidFill>
                  <a:srgbClr val="000000"/>
                </a:solidFill>
                <a:sym typeface="Times New Roman" pitchFamily="18" charset="0"/>
              </a:rPr>
              <a:t>:0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collisions</a:t>
            </a:r>
            <a:r>
              <a:rPr lang="en-US" altLang="zh-CN" dirty="0">
                <a:solidFill>
                  <a:srgbClr val="000000"/>
                </a:solidFill>
                <a:sym typeface="Times New Roman" pitchFamily="18" charset="0"/>
              </a:rPr>
              <a:t>:0   </a:t>
            </a:r>
            <a:r>
              <a:rPr lang="en-US" altLang="zh-CN" b="1" dirty="0">
                <a:solidFill>
                  <a:srgbClr val="000000"/>
                </a:solidFill>
                <a:sym typeface="Times New Roman" pitchFamily="18" charset="0"/>
              </a:rPr>
              <a:t>txqueuelen</a:t>
            </a:r>
            <a:r>
              <a:rPr lang="en-US" altLang="zh-CN" dirty="0">
                <a:solidFill>
                  <a:srgbClr val="000000"/>
                </a:solidFill>
                <a:sym typeface="Times New Roman" pitchFamily="18" charset="0"/>
              </a:rPr>
              <a:t>:1000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RX bytes</a:t>
            </a:r>
            <a:r>
              <a:rPr lang="en-US" altLang="zh-CN" dirty="0">
                <a:solidFill>
                  <a:srgbClr val="000000"/>
                </a:solidFill>
                <a:sym typeface="Times New Roman" pitchFamily="18" charset="0"/>
              </a:rPr>
              <a:t>:423597 (413.6 KiB)   </a:t>
            </a:r>
            <a:r>
              <a:rPr lang="en-US" altLang="zh-CN" b="1" dirty="0">
                <a:solidFill>
                  <a:srgbClr val="000000"/>
                </a:solidFill>
                <a:sym typeface="Times New Roman" pitchFamily="18" charset="0"/>
              </a:rPr>
              <a:t>TX bytes</a:t>
            </a:r>
            <a:r>
              <a:rPr lang="en-US" altLang="zh-CN" dirty="0">
                <a:solidFill>
                  <a:srgbClr val="000000"/>
                </a:solidFill>
                <a:sym typeface="Times New Roman" pitchFamily="18" charset="0"/>
              </a:rPr>
              <a:t>:253856 (247.9 KiB)</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Interrupt</a:t>
            </a:r>
            <a:r>
              <a:rPr lang="en-US" altLang="zh-CN" dirty="0">
                <a:solidFill>
                  <a:srgbClr val="000000"/>
                </a:solidFill>
                <a:sym typeface="Times New Roman" pitchFamily="18" charset="0"/>
              </a:rPr>
              <a:t>:17   </a:t>
            </a:r>
            <a:r>
              <a:rPr lang="en-US" altLang="zh-CN" b="1" dirty="0">
                <a:solidFill>
                  <a:srgbClr val="000000"/>
                </a:solidFill>
                <a:sym typeface="Times New Roman" pitchFamily="18" charset="0"/>
              </a:rPr>
              <a:t>Base address</a:t>
            </a:r>
            <a:r>
              <a:rPr lang="en-US" altLang="zh-CN" dirty="0">
                <a:solidFill>
                  <a:srgbClr val="000000"/>
                </a:solidFill>
                <a:sym typeface="Times New Roman" pitchFamily="18" charset="0"/>
              </a:rPr>
              <a:t>:0x1400</a:t>
            </a:r>
            <a:endParaRPr lang="zh-CN" altLang="en-US" dirty="0"/>
          </a:p>
        </p:txBody>
      </p:sp>
    </p:spTree>
    <p:extLst>
      <p:ext uri="{BB962C8B-B14F-4D97-AF65-F5344CB8AC3E}">
        <p14:creationId xmlns:p14="http://schemas.microsoft.com/office/powerpoint/2010/main" val="5111615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1" name="Rectangle 2"/>
          <p:cNvSpPr>
            <a:spLocks noGrp="1" noChangeArrowheads="1"/>
          </p:cNvSpPr>
          <p:nvPr>
            <p:ph type="title"/>
          </p:nvPr>
        </p:nvSpPr>
        <p:spPr/>
        <p:txBody>
          <a:bodyPr/>
          <a:lstStyle/>
          <a:p>
            <a:pPr algn="ctr" eaLnBrk="1" hangingPunct="1"/>
            <a:r>
              <a:rPr lang="zh-CN" altLang="en-US" dirty="0"/>
              <a:t>配置动态</a:t>
            </a:r>
            <a:r>
              <a:rPr lang="en-US" altLang="zh-CN" dirty="0"/>
              <a:t>IP</a:t>
            </a:r>
            <a:r>
              <a:rPr lang="zh-CN" altLang="en-US" dirty="0"/>
              <a:t>地址 </a:t>
            </a:r>
          </a:p>
        </p:txBody>
      </p:sp>
      <p:sp>
        <p:nvSpPr>
          <p:cNvPr id="237572" name="Rectangle 3"/>
          <p:cNvSpPr>
            <a:spLocks noGrp="1" noChangeArrowheads="1"/>
          </p:cNvSpPr>
          <p:nvPr>
            <p:ph idx="1"/>
          </p:nvPr>
        </p:nvSpPr>
        <p:spPr>
          <a:prstGeom prst="rect">
            <a:avLst/>
          </a:prstGeom>
        </p:spPr>
        <p:txBody>
          <a:bodyPr/>
          <a:lstStyle/>
          <a:p>
            <a:pPr eaLnBrk="1" hangingPunct="1">
              <a:lnSpc>
                <a:spcPct val="90000"/>
              </a:lnSpc>
            </a:pPr>
            <a:r>
              <a:rPr lang="zh-CN" altLang="en-US"/>
              <a:t>在大型网络中，由于存在许多的移动计算机系统，随时都可能进入网络，在每次更换网络时，就不得不重新配置网络信息。如果计算机在网络里能够自动获取</a:t>
            </a:r>
            <a:r>
              <a:rPr lang="en-US" altLang="zh-CN"/>
              <a:t>IP</a:t>
            </a:r>
            <a:r>
              <a:rPr lang="zh-CN" altLang="en-US"/>
              <a:t>地址、子网掩码、路由表、</a:t>
            </a:r>
            <a:r>
              <a:rPr lang="en-US" altLang="zh-CN"/>
              <a:t>DNS</a:t>
            </a:r>
            <a:r>
              <a:rPr lang="zh-CN" altLang="en-US"/>
              <a:t>服务器地址等网络信息，具有动态配置</a:t>
            </a:r>
            <a:r>
              <a:rPr lang="en-US" altLang="zh-CN"/>
              <a:t>IP</a:t>
            </a:r>
            <a:r>
              <a:rPr lang="zh-CN" altLang="en-US"/>
              <a:t>的能力，就可以大大简化客户端的网络配置难度。动态主机配置协议（</a:t>
            </a:r>
            <a:r>
              <a:rPr lang="en-US" altLang="zh-CN"/>
              <a:t>DHCP</a:t>
            </a:r>
            <a:r>
              <a:rPr lang="zh-CN" altLang="en-US"/>
              <a:t>，</a:t>
            </a:r>
            <a:r>
              <a:rPr lang="en-US" altLang="zh-CN"/>
              <a:t>Dynamic Host Configuration Protocol</a:t>
            </a:r>
            <a:r>
              <a:rPr lang="zh-CN" altLang="en-US"/>
              <a:t>）可以实现动态分配</a:t>
            </a:r>
            <a:r>
              <a:rPr lang="en-US" altLang="zh-CN"/>
              <a:t>IP</a:t>
            </a:r>
            <a:r>
              <a:rPr lang="zh-CN" altLang="en-US"/>
              <a:t>资源。</a:t>
            </a:r>
          </a:p>
        </p:txBody>
      </p:sp>
    </p:spTree>
    <p:extLst>
      <p:ext uri="{BB962C8B-B14F-4D97-AF65-F5344CB8AC3E}">
        <p14:creationId xmlns:p14="http://schemas.microsoft.com/office/powerpoint/2010/main" val="6413415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8595" name="Rectangle 2"/>
          <p:cNvSpPr>
            <a:spLocks noGrp="1" noChangeArrowheads="1"/>
          </p:cNvSpPr>
          <p:nvPr>
            <p:ph idx="1"/>
          </p:nvPr>
        </p:nvSpPr>
        <p:spPr>
          <a:xfrm>
            <a:off x="710566" y="1235075"/>
            <a:ext cx="6299224" cy="4484370"/>
          </a:xfrm>
          <a:prstGeom prst="rect">
            <a:avLst/>
          </a:prstGeom>
        </p:spPr>
        <p:txBody>
          <a:bodyPr/>
          <a:lstStyle/>
          <a:p>
            <a:pPr eaLnBrk="1" hangingPunct="1"/>
            <a:r>
              <a:rPr lang="zh-CN" altLang="en-US" sz="2400" dirty="0"/>
              <a:t>只要在局域网中架设有</a:t>
            </a:r>
            <a:r>
              <a:rPr lang="en-US" altLang="zh-CN" sz="2400" dirty="0"/>
              <a:t>DHCP</a:t>
            </a:r>
            <a:r>
              <a:rPr lang="zh-CN" altLang="en-US" sz="2400" dirty="0"/>
              <a:t>服务器，在</a:t>
            </a:r>
            <a:r>
              <a:rPr lang="en-US" altLang="zh-CN" sz="2400" dirty="0"/>
              <a:t>Ubuntu Linux</a:t>
            </a:r>
            <a:r>
              <a:rPr lang="zh-CN" altLang="en-US" sz="2400" dirty="0"/>
              <a:t>中为主机配置</a:t>
            </a:r>
            <a:r>
              <a:rPr lang="en-US" altLang="zh-CN" sz="2400" dirty="0"/>
              <a:t>DHCP</a:t>
            </a:r>
            <a:r>
              <a:rPr lang="zh-CN" altLang="en-US" sz="2400" dirty="0"/>
              <a:t>客户端是非常容易的。需要说明的是，通常普通以太网卡和无线网卡可以配置动态</a:t>
            </a:r>
            <a:r>
              <a:rPr lang="en-US" altLang="zh-CN" sz="2400" dirty="0"/>
              <a:t>IP</a:t>
            </a:r>
            <a:r>
              <a:rPr lang="zh-CN" altLang="en-US" sz="2400" dirty="0"/>
              <a:t>，而调制解调器等网络设备不能配置动态</a:t>
            </a:r>
            <a:r>
              <a:rPr lang="en-US" altLang="zh-CN" sz="2400" dirty="0"/>
              <a:t>IP</a:t>
            </a:r>
            <a:r>
              <a:rPr lang="zh-CN" altLang="en-US" sz="2400" dirty="0"/>
              <a:t>。 </a:t>
            </a:r>
            <a:endParaRPr lang="zh-CN" altLang="en-US" dirty="0"/>
          </a:p>
        </p:txBody>
      </p:sp>
      <p:pic>
        <p:nvPicPr>
          <p:cNvPr id="238596" name="Picture 3" descr="SNAG_IM-0035"/>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7248128" y="620688"/>
            <a:ext cx="4338637" cy="3068638"/>
          </a:xfrm>
          <a:prstGeom prst="rect">
            <a:avLst/>
          </a:prstGeom>
        </p:spPr>
      </p:pic>
      <p:pic>
        <p:nvPicPr>
          <p:cNvPr id="238597" name="Picture 4" descr="SNAG_IM-002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392144" y="3645024"/>
            <a:ext cx="4319587" cy="2613025"/>
          </a:xfrm>
          <a:prstGeom prst="rect">
            <a:avLst/>
          </a:prstGeom>
        </p:spPr>
      </p:pic>
      <p:sp>
        <p:nvSpPr>
          <p:cNvPr id="238598" name="Rectangle 5"/>
          <p:cNvSpPr>
            <a:spLocks noChangeArrowheads="1"/>
          </p:cNvSpPr>
          <p:nvPr/>
        </p:nvSpPr>
        <p:spPr bwMode="auto">
          <a:xfrm>
            <a:off x="1343472" y="5308600"/>
            <a:ext cx="5666317" cy="3667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dhclient</a:t>
            </a:r>
            <a:endParaRPr lang="en-US" altLang="zh-CN" dirty="0">
              <a:solidFill>
                <a:srgbClr val="000000"/>
              </a:solidFill>
              <a:sym typeface="Times New Roman" pitchFamily="18" charset="0"/>
            </a:endParaRPr>
          </a:p>
        </p:txBody>
      </p:sp>
    </p:spTree>
    <p:extLst>
      <p:ext uri="{BB962C8B-B14F-4D97-AF65-F5344CB8AC3E}">
        <p14:creationId xmlns:p14="http://schemas.microsoft.com/office/powerpoint/2010/main" val="36601825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9619" name="Rectangle 2"/>
          <p:cNvSpPr>
            <a:spLocks noGrp="1" noChangeArrowheads="1"/>
          </p:cNvSpPr>
          <p:nvPr>
            <p:ph idx="1"/>
          </p:nvPr>
        </p:nvSpPr>
        <p:spPr>
          <a:prstGeom prst="rect">
            <a:avLst/>
          </a:prstGeom>
        </p:spPr>
        <p:txBody>
          <a:bodyPr/>
          <a:lstStyle/>
          <a:p>
            <a:pPr eaLnBrk="1" hangingPunct="1"/>
            <a:r>
              <a:rPr lang="zh-CN" altLang="en-US" sz="1800" dirty="0"/>
              <a:t>动态</a:t>
            </a:r>
            <a:r>
              <a:rPr lang="en-US" altLang="zh-CN" sz="1800" dirty="0"/>
              <a:t>IP</a:t>
            </a:r>
            <a:r>
              <a:rPr lang="zh-CN" altLang="en-US" sz="1800" dirty="0"/>
              <a:t>获取过程</a:t>
            </a:r>
          </a:p>
          <a:p>
            <a:pPr eaLnBrk="1" hangingPunct="1"/>
            <a:r>
              <a:rPr lang="zh-CN" altLang="en-US" sz="1800" dirty="0"/>
              <a:t>此时，可能会想：静态</a:t>
            </a:r>
            <a:r>
              <a:rPr lang="en-US" altLang="zh-CN" sz="1800" dirty="0"/>
              <a:t>IP</a:t>
            </a:r>
            <a:r>
              <a:rPr lang="zh-CN" altLang="en-US" sz="1800" dirty="0"/>
              <a:t>信息是用户事先赋给的，那么动态</a:t>
            </a:r>
            <a:r>
              <a:rPr lang="en-US" altLang="zh-CN" sz="1800" dirty="0"/>
              <a:t>IP</a:t>
            </a:r>
            <a:r>
              <a:rPr lang="zh-CN" altLang="en-US" sz="1800" dirty="0"/>
              <a:t>又是如何产生的呢？其实这个过程可比作一个</a:t>
            </a:r>
            <a:r>
              <a:rPr lang="zh-CN" altLang="en-US" sz="1800" dirty="0">
                <a:sym typeface="Arial" pitchFamily="34" charset="0"/>
              </a:rPr>
              <a:t>“</a:t>
            </a:r>
            <a:r>
              <a:rPr lang="zh-CN" altLang="en-US" sz="1800" dirty="0"/>
              <a:t>租赁</a:t>
            </a:r>
            <a:r>
              <a:rPr lang="zh-CN" altLang="en-US" sz="1800" dirty="0">
                <a:sym typeface="Arial" pitchFamily="34" charset="0"/>
              </a:rPr>
              <a:t>”</a:t>
            </a:r>
            <a:r>
              <a:rPr lang="zh-CN" altLang="en-US" sz="1800" dirty="0"/>
              <a:t>过程。</a:t>
            </a:r>
            <a:r>
              <a:rPr lang="en-US" altLang="zh-CN" sz="1800" dirty="0"/>
              <a:t>DHCP</a:t>
            </a:r>
            <a:r>
              <a:rPr lang="zh-CN" altLang="en-US" sz="1800" dirty="0"/>
              <a:t>服务器好比是</a:t>
            </a:r>
            <a:r>
              <a:rPr lang="en-US" altLang="zh-CN" sz="1800" dirty="0"/>
              <a:t>IP</a:t>
            </a:r>
            <a:r>
              <a:rPr lang="zh-CN" altLang="en-US" sz="1800" dirty="0"/>
              <a:t>地址的出租方，用户主机（即</a:t>
            </a:r>
            <a:r>
              <a:rPr lang="en-US" altLang="zh-CN" sz="1800" dirty="0"/>
              <a:t>DHCP</a:t>
            </a:r>
            <a:r>
              <a:rPr lang="zh-CN" altLang="en-US" sz="1800" dirty="0"/>
              <a:t>客户端）好比是</a:t>
            </a:r>
            <a:r>
              <a:rPr lang="en-US" altLang="zh-CN" sz="1800" dirty="0"/>
              <a:t>IP</a:t>
            </a:r>
            <a:r>
              <a:rPr lang="zh-CN" altLang="en-US" sz="1800" dirty="0"/>
              <a:t>地址的临时租用者。  </a:t>
            </a:r>
          </a:p>
          <a:p>
            <a:pPr eaLnBrk="1" hangingPunct="1"/>
            <a:r>
              <a:rPr lang="zh-CN" altLang="en-US" sz="1800" dirty="0"/>
              <a:t>如果将用户主机设置为</a:t>
            </a:r>
            <a:r>
              <a:rPr lang="en-US" altLang="zh-CN" sz="1800" dirty="0"/>
              <a:t>DHCP</a:t>
            </a:r>
            <a:r>
              <a:rPr lang="zh-CN" altLang="en-US" sz="1800" dirty="0"/>
              <a:t>客户端之后，手动启动网络服务，就可以从执行结果中看出获取动态</a:t>
            </a:r>
            <a:r>
              <a:rPr lang="en-US" altLang="zh-CN" sz="1800" dirty="0"/>
              <a:t>IP</a:t>
            </a:r>
            <a:r>
              <a:rPr lang="zh-CN" altLang="en-US" sz="1800" dirty="0"/>
              <a:t>的过程。</a:t>
            </a:r>
            <a:endParaRPr lang="zh-CN" altLang="en-US" sz="2400" dirty="0"/>
          </a:p>
        </p:txBody>
      </p:sp>
      <p:sp>
        <p:nvSpPr>
          <p:cNvPr id="239620" name="Rectangle 3"/>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sp>
        <p:nvSpPr>
          <p:cNvPr id="239621"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sp>
        <p:nvSpPr>
          <p:cNvPr id="2396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pic>
        <p:nvPicPr>
          <p:cNvPr id="239623"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17" y="3429001"/>
            <a:ext cx="1118446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9564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0643" name="Rectangle 2"/>
          <p:cNvSpPr>
            <a:spLocks noChangeArrowheads="1"/>
          </p:cNvSpPr>
          <p:nvPr/>
        </p:nvSpPr>
        <p:spPr bwMode="auto">
          <a:xfrm>
            <a:off x="624418" y="332656"/>
            <a:ext cx="11135783" cy="366236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wdl@ubuntuwdl</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a:t>
            </a:r>
            <a:r>
              <a:rPr lang="en-US" altLang="zh-CN" b="1" dirty="0" err="1">
                <a:solidFill>
                  <a:srgbClr val="000000"/>
                </a:solidFill>
                <a:sym typeface="Times New Roman" pitchFamily="18" charset="0"/>
              </a:rPr>
              <a:t>etc</a:t>
            </a:r>
            <a:r>
              <a:rPr lang="en-US" altLang="zh-CN" b="1" dirty="0">
                <a:solidFill>
                  <a:srgbClr val="000000"/>
                </a:solidFill>
                <a:sym typeface="Times New Roman" pitchFamily="18" charset="0"/>
              </a:rPr>
              <a:t>/</a:t>
            </a:r>
            <a:r>
              <a:rPr lang="en-US" altLang="zh-CN" b="1" dirty="0" err="1">
                <a:solidFill>
                  <a:srgbClr val="000000"/>
                </a:solidFill>
                <a:sym typeface="Times New Roman" pitchFamily="18" charset="0"/>
              </a:rPr>
              <a:t>init.d</a:t>
            </a:r>
            <a:r>
              <a:rPr lang="en-US" altLang="zh-CN" b="1" dirty="0">
                <a:solidFill>
                  <a:srgbClr val="000000"/>
                </a:solidFill>
                <a:sym typeface="Times New Roman" pitchFamily="18" charset="0"/>
              </a:rPr>
              <a:t>/networking</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restart</a:t>
            </a:r>
            <a:endParaRPr lang="en-US" altLang="zh-CN"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Internet Systems Consortium DHCP Client V3.0.4</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Copyright 2004-2006 Internet Systems Consortium.</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All rights reserved.</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For info, please visit http://www.isc.org/sw/dhcp/</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Listening on LPF/eth0/00:0c:29:7e:77:96</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Sending on LPF/eth0/00:0c:29:7e:77:96</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Sending on Socket/fallback</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DHCPDISCOVER</a:t>
            </a:r>
            <a:r>
              <a:rPr lang="en-US" altLang="zh-CN" dirty="0">
                <a:solidFill>
                  <a:srgbClr val="000000"/>
                </a:solidFill>
                <a:sym typeface="Times New Roman" pitchFamily="18" charset="0"/>
              </a:rPr>
              <a:t>   on   eth0   to   255.255.255.255   port 67 interval 7</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DHCPOFFER</a:t>
            </a:r>
            <a:r>
              <a:rPr lang="en-US" altLang="zh-CN" dirty="0">
                <a:solidFill>
                  <a:srgbClr val="000000"/>
                </a:solidFill>
                <a:sym typeface="Times New Roman" pitchFamily="18" charset="0"/>
              </a:rPr>
              <a:t>       from   192.168.182.254</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DHCPREQUEST</a:t>
            </a:r>
            <a:r>
              <a:rPr lang="en-US" altLang="zh-CN" dirty="0">
                <a:solidFill>
                  <a:srgbClr val="000000"/>
                </a:solidFill>
                <a:sym typeface="Times New Roman" pitchFamily="18" charset="0"/>
              </a:rPr>
              <a:t>    on eth0 to 255.255.255.255 port 67</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DHCPACK</a:t>
            </a:r>
            <a:r>
              <a:rPr lang="en-US" altLang="zh-CN" dirty="0">
                <a:solidFill>
                  <a:srgbClr val="000000"/>
                </a:solidFill>
                <a:sym typeface="Times New Roman" pitchFamily="18" charset="0"/>
              </a:rPr>
              <a:t>          from 192.168.182.254</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bound to</a:t>
            </a:r>
            <a:r>
              <a:rPr lang="en-US" altLang="zh-CN" dirty="0">
                <a:solidFill>
                  <a:srgbClr val="000000"/>
                </a:solidFill>
                <a:sym typeface="Times New Roman" pitchFamily="18" charset="0"/>
              </a:rPr>
              <a:t>           192.168.182.129        -- </a:t>
            </a:r>
            <a:r>
              <a:rPr lang="en-US" altLang="zh-CN" b="1" dirty="0">
                <a:solidFill>
                  <a:srgbClr val="000000"/>
                </a:solidFill>
                <a:sym typeface="Times New Roman" pitchFamily="18" charset="0"/>
              </a:rPr>
              <a:t>renewal</a:t>
            </a:r>
            <a:r>
              <a:rPr lang="en-US" altLang="zh-CN" dirty="0">
                <a:solidFill>
                  <a:srgbClr val="000000"/>
                </a:solidFill>
                <a:sym typeface="Times New Roman" pitchFamily="18" charset="0"/>
              </a:rPr>
              <a:t>  in  </a:t>
            </a:r>
            <a:r>
              <a:rPr lang="en-US" altLang="zh-CN" b="1" dirty="0">
                <a:solidFill>
                  <a:srgbClr val="000000"/>
                </a:solidFill>
                <a:sym typeface="Times New Roman" pitchFamily="18" charset="0"/>
              </a:rPr>
              <a:t>808 seconds</a:t>
            </a:r>
            <a:r>
              <a:rPr lang="en-US" altLang="zh-CN" dirty="0">
                <a:solidFill>
                  <a:srgbClr val="000000"/>
                </a:solidFill>
                <a:sym typeface="Times New Roman" pitchFamily="18" charset="0"/>
              </a:rPr>
              <a:t>.</a:t>
            </a:r>
            <a:endParaRPr lang="zh-CN" altLang="en-US" dirty="0"/>
          </a:p>
        </p:txBody>
      </p:sp>
      <p:sp>
        <p:nvSpPr>
          <p:cNvPr id="240644" name="Rectangle 3"/>
          <p:cNvSpPr>
            <a:spLocks noChangeArrowheads="1"/>
          </p:cNvSpPr>
          <p:nvPr/>
        </p:nvSpPr>
        <p:spPr bwMode="auto">
          <a:xfrm>
            <a:off x="239184" y="4168726"/>
            <a:ext cx="119528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266700" algn="l"/>
                <a:tab pos="495300" algn="l"/>
              </a:tabLst>
              <a:defRPr>
                <a:solidFill>
                  <a:schemeClr val="tx1"/>
                </a:solidFill>
                <a:latin typeface="Arial" pitchFamily="34" charset="0"/>
                <a:ea typeface="宋体" pitchFamily="2" charset="-122"/>
              </a:defRPr>
            </a:lvl1pPr>
            <a:lvl2pPr>
              <a:tabLst>
                <a:tab pos="266700" algn="l"/>
                <a:tab pos="495300" algn="l"/>
              </a:tabLst>
              <a:defRPr>
                <a:solidFill>
                  <a:schemeClr val="tx1"/>
                </a:solidFill>
                <a:latin typeface="Arial" pitchFamily="34" charset="0"/>
                <a:ea typeface="宋体" pitchFamily="2" charset="-122"/>
              </a:defRPr>
            </a:lvl2pPr>
            <a:lvl3pPr>
              <a:tabLst>
                <a:tab pos="266700" algn="l"/>
                <a:tab pos="495300" algn="l"/>
              </a:tabLst>
              <a:defRPr>
                <a:solidFill>
                  <a:schemeClr val="tx1"/>
                </a:solidFill>
                <a:latin typeface="Arial" pitchFamily="34" charset="0"/>
                <a:ea typeface="宋体" pitchFamily="2" charset="-122"/>
              </a:defRPr>
            </a:lvl3pPr>
            <a:lvl4pPr>
              <a:tabLst>
                <a:tab pos="266700" algn="l"/>
                <a:tab pos="495300" algn="l"/>
              </a:tabLst>
              <a:defRPr>
                <a:solidFill>
                  <a:schemeClr val="tx1"/>
                </a:solidFill>
                <a:latin typeface="Arial" pitchFamily="34" charset="0"/>
                <a:ea typeface="宋体" pitchFamily="2" charset="-122"/>
              </a:defRPr>
            </a:lvl4pPr>
            <a:lvl5pPr>
              <a:tabLst>
                <a:tab pos="266700" algn="l"/>
                <a:tab pos="4953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266700" algn="l"/>
                <a:tab pos="4953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266700" algn="l"/>
                <a:tab pos="4953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266700" algn="l"/>
                <a:tab pos="4953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266700" algn="l"/>
                <a:tab pos="495300" algn="l"/>
              </a:tabLst>
              <a:defRPr>
                <a:solidFill>
                  <a:schemeClr val="tx1"/>
                </a:solidFill>
                <a:latin typeface="Arial" pitchFamily="34" charset="0"/>
                <a:ea typeface="宋体" pitchFamily="2" charset="-122"/>
              </a:defRPr>
            </a:lvl9pPr>
          </a:lstStyle>
          <a:p>
            <a:pPr eaLnBrk="0" hangingPunct="0"/>
            <a:r>
              <a:rPr lang="zh-CN" altLang="en-US" dirty="0">
                <a:solidFill>
                  <a:srgbClr val="000000"/>
                </a:solidFill>
                <a:sym typeface="Times New Roman" pitchFamily="18" charset="0"/>
              </a:rPr>
              <a:t>执行过程中包括以下四个阶段。</a:t>
            </a:r>
          </a:p>
          <a:p>
            <a:pPr eaLnBrk="0" hangingPunct="0">
              <a:buFont typeface="Arial" pitchFamily="34" charset="0"/>
              <a:buChar char="•"/>
            </a:pPr>
            <a:r>
              <a:rPr lang="zh-CN" altLang="en-US" b="1" dirty="0">
                <a:solidFill>
                  <a:srgbClr val="FF3300"/>
                </a:solidFill>
                <a:sym typeface="Times New Roman" pitchFamily="18" charset="0"/>
              </a:rPr>
              <a:t>客户端寻找</a:t>
            </a:r>
            <a:r>
              <a:rPr lang="en-US" altLang="zh-CN" b="1" dirty="0">
                <a:solidFill>
                  <a:srgbClr val="FF3300"/>
                </a:solidFill>
                <a:sym typeface="Times New Roman" pitchFamily="18" charset="0"/>
              </a:rPr>
              <a:t>DHCP</a:t>
            </a:r>
            <a:r>
              <a:rPr lang="zh-CN" altLang="en-US" b="1" dirty="0">
                <a:solidFill>
                  <a:srgbClr val="FF3300"/>
                </a:solidFill>
                <a:sym typeface="Times New Roman" pitchFamily="18" charset="0"/>
              </a:rPr>
              <a:t>服务器（</a:t>
            </a:r>
            <a:r>
              <a:rPr lang="en-US" altLang="zh-CN" b="1" dirty="0">
                <a:solidFill>
                  <a:srgbClr val="FF3300"/>
                </a:solidFill>
                <a:sym typeface="Times New Roman" pitchFamily="18" charset="0"/>
              </a:rPr>
              <a:t>DHCPDISCOVER</a:t>
            </a:r>
            <a:r>
              <a:rPr lang="zh-CN" altLang="en-US" b="1" dirty="0">
                <a:solidFill>
                  <a:srgbClr val="FF3300"/>
                </a:solidFill>
                <a:sym typeface="Times New Roman" pitchFamily="18" charset="0"/>
              </a:rPr>
              <a:t>）：</a:t>
            </a:r>
            <a:r>
              <a:rPr lang="zh-CN" altLang="en-US" dirty="0">
                <a:solidFill>
                  <a:srgbClr val="000000"/>
                </a:solidFill>
                <a:sym typeface="Times New Roman" pitchFamily="18" charset="0"/>
              </a:rPr>
              <a:t>客户端广播申请动态</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的请求；</a:t>
            </a:r>
          </a:p>
          <a:p>
            <a:pPr eaLnBrk="0" hangingPunct="0">
              <a:buFont typeface="Arial" pitchFamily="34" charset="0"/>
              <a:buChar char="•"/>
            </a:pPr>
            <a:r>
              <a:rPr lang="zh-CN" altLang="en-US" b="1" dirty="0">
                <a:solidFill>
                  <a:srgbClr val="FF3300"/>
                </a:solidFill>
                <a:sym typeface="Times New Roman" pitchFamily="18" charset="0"/>
              </a:rPr>
              <a:t>服务器提供可分配的</a:t>
            </a:r>
            <a:r>
              <a:rPr lang="en-US" altLang="zh-CN" b="1" dirty="0">
                <a:solidFill>
                  <a:srgbClr val="FF3300"/>
                </a:solidFill>
                <a:sym typeface="Times New Roman" pitchFamily="18" charset="0"/>
              </a:rPr>
              <a:t>IP</a:t>
            </a:r>
            <a:r>
              <a:rPr lang="zh-CN" altLang="en-US" b="1" dirty="0">
                <a:solidFill>
                  <a:srgbClr val="FF3300"/>
                </a:solidFill>
                <a:sym typeface="Times New Roman" pitchFamily="18" charset="0"/>
              </a:rPr>
              <a:t>地址（</a:t>
            </a:r>
            <a:r>
              <a:rPr lang="en-US" altLang="zh-CN" b="1" dirty="0">
                <a:solidFill>
                  <a:srgbClr val="FF3300"/>
                </a:solidFill>
                <a:sym typeface="Times New Roman" pitchFamily="18" charset="0"/>
              </a:rPr>
              <a:t>DHCPOFFER</a:t>
            </a:r>
            <a:r>
              <a:rPr lang="zh-CN" altLang="en-US" b="1" dirty="0">
                <a:solidFill>
                  <a:srgbClr val="FF3300"/>
                </a:solidFill>
                <a:sym typeface="Times New Roman" pitchFamily="18" charset="0"/>
              </a:rPr>
              <a:t>）：</a:t>
            </a:r>
            <a:r>
              <a:rPr lang="zh-CN" altLang="en-US" dirty="0">
                <a:solidFill>
                  <a:srgbClr val="000000"/>
                </a:solidFill>
                <a:sym typeface="Times New Roman" pitchFamily="18" charset="0"/>
              </a:rPr>
              <a:t>所有接收到请求的</a:t>
            </a:r>
            <a:r>
              <a:rPr lang="en-US" altLang="zh-CN" dirty="0">
                <a:solidFill>
                  <a:srgbClr val="000000"/>
                </a:solidFill>
                <a:sym typeface="Times New Roman" pitchFamily="18" charset="0"/>
              </a:rPr>
              <a:t>DHCP</a:t>
            </a:r>
            <a:r>
              <a:rPr lang="zh-CN" altLang="en-US" dirty="0">
                <a:solidFill>
                  <a:srgbClr val="000000"/>
                </a:solidFill>
                <a:sym typeface="Times New Roman" pitchFamily="18" charset="0"/>
              </a:rPr>
              <a:t>服务器都将向客户端提供一个</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地址；</a:t>
            </a:r>
          </a:p>
          <a:p>
            <a:pPr eaLnBrk="0" hangingPunct="0">
              <a:buFont typeface="Arial" pitchFamily="34" charset="0"/>
              <a:buChar char="•"/>
            </a:pPr>
            <a:r>
              <a:rPr lang="zh-CN" altLang="en-US" b="1" dirty="0">
                <a:solidFill>
                  <a:srgbClr val="FF3300"/>
                </a:solidFill>
                <a:sym typeface="Times New Roman" pitchFamily="18" charset="0"/>
              </a:rPr>
              <a:t>客户端接受</a:t>
            </a:r>
            <a:r>
              <a:rPr lang="en-US" altLang="zh-CN" b="1" dirty="0">
                <a:solidFill>
                  <a:srgbClr val="FF3300"/>
                </a:solidFill>
                <a:sym typeface="Times New Roman" pitchFamily="18" charset="0"/>
              </a:rPr>
              <a:t>IP</a:t>
            </a:r>
            <a:r>
              <a:rPr lang="zh-CN" altLang="en-US" b="1" dirty="0">
                <a:solidFill>
                  <a:srgbClr val="FF3300"/>
                </a:solidFill>
                <a:sym typeface="Times New Roman" pitchFamily="18" charset="0"/>
              </a:rPr>
              <a:t>地址租借（</a:t>
            </a:r>
            <a:r>
              <a:rPr lang="en-US" altLang="zh-CN" b="1" dirty="0">
                <a:solidFill>
                  <a:srgbClr val="FF3300"/>
                </a:solidFill>
                <a:sym typeface="Times New Roman" pitchFamily="18" charset="0"/>
              </a:rPr>
              <a:t>DHCPREQUEST</a:t>
            </a:r>
            <a:r>
              <a:rPr lang="zh-CN" altLang="en-US" b="1" dirty="0">
                <a:solidFill>
                  <a:srgbClr val="FF3300"/>
                </a:solidFill>
                <a:sym typeface="Times New Roman" pitchFamily="18" charset="0"/>
              </a:rPr>
              <a:t>）：</a:t>
            </a:r>
            <a:r>
              <a:rPr lang="zh-CN" altLang="en-US" dirty="0">
                <a:solidFill>
                  <a:srgbClr val="000000"/>
                </a:solidFill>
                <a:sym typeface="Times New Roman" pitchFamily="18" charset="0"/>
              </a:rPr>
              <a:t>客户端从多个</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选择中挑选一个，通知</a:t>
            </a:r>
            <a:r>
              <a:rPr lang="en-US" altLang="zh-CN" dirty="0">
                <a:solidFill>
                  <a:srgbClr val="000000"/>
                </a:solidFill>
                <a:sym typeface="Times New Roman" pitchFamily="18" charset="0"/>
              </a:rPr>
              <a:t>DHCP</a:t>
            </a:r>
            <a:r>
              <a:rPr lang="zh-CN" altLang="en-US" dirty="0">
                <a:solidFill>
                  <a:srgbClr val="000000"/>
                </a:solidFill>
                <a:sym typeface="Times New Roman" pitchFamily="18" charset="0"/>
              </a:rPr>
              <a:t>服务器，并标识出所选中的服务器；</a:t>
            </a:r>
          </a:p>
          <a:p>
            <a:pPr eaLnBrk="0" hangingPunct="0">
              <a:buFont typeface="Arial" pitchFamily="34" charset="0"/>
              <a:buChar char="•"/>
            </a:pPr>
            <a:r>
              <a:rPr lang="zh-CN" altLang="en-US" b="1" dirty="0">
                <a:solidFill>
                  <a:srgbClr val="FF3300"/>
                </a:solidFill>
                <a:sym typeface="Times New Roman" pitchFamily="18" charset="0"/>
              </a:rPr>
              <a:t>服务器确认租借</a:t>
            </a:r>
            <a:r>
              <a:rPr lang="en-US" altLang="zh-CN" b="1" dirty="0">
                <a:solidFill>
                  <a:srgbClr val="FF3300"/>
                </a:solidFill>
                <a:sym typeface="Times New Roman" pitchFamily="18" charset="0"/>
              </a:rPr>
              <a:t>IP</a:t>
            </a:r>
            <a:r>
              <a:rPr lang="zh-CN" altLang="en-US" b="1" dirty="0">
                <a:solidFill>
                  <a:srgbClr val="FF3300"/>
                </a:solidFill>
                <a:sym typeface="Times New Roman" pitchFamily="18" charset="0"/>
              </a:rPr>
              <a:t>（</a:t>
            </a:r>
            <a:r>
              <a:rPr lang="en-US" altLang="zh-CN" b="1" dirty="0">
                <a:solidFill>
                  <a:srgbClr val="FF3300"/>
                </a:solidFill>
                <a:sym typeface="Times New Roman" pitchFamily="18" charset="0"/>
              </a:rPr>
              <a:t>DHCPACK</a:t>
            </a:r>
            <a:r>
              <a:rPr lang="zh-CN" altLang="en-US" b="1" dirty="0">
                <a:solidFill>
                  <a:srgbClr val="FF3300"/>
                </a:solidFill>
                <a:sym typeface="Times New Roman" pitchFamily="18" charset="0"/>
              </a:rPr>
              <a:t>）：</a:t>
            </a:r>
            <a:r>
              <a:rPr lang="zh-CN" altLang="en-US" dirty="0">
                <a:solidFill>
                  <a:srgbClr val="000000"/>
                </a:solidFill>
                <a:sym typeface="Times New Roman" pitchFamily="18" charset="0"/>
              </a:rPr>
              <a:t>被选中的</a:t>
            </a:r>
            <a:r>
              <a:rPr lang="en-US" altLang="zh-CN" dirty="0">
                <a:solidFill>
                  <a:srgbClr val="000000"/>
                </a:solidFill>
                <a:sym typeface="Times New Roman" pitchFamily="18" charset="0"/>
              </a:rPr>
              <a:t>DHCP</a:t>
            </a:r>
            <a:r>
              <a:rPr lang="zh-CN" altLang="en-US" dirty="0">
                <a:solidFill>
                  <a:srgbClr val="000000"/>
                </a:solidFill>
                <a:sym typeface="Times New Roman" pitchFamily="18" charset="0"/>
              </a:rPr>
              <a:t>服务器最后发出一个确认信息，包含</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地址、子网掩码、默认网关、</a:t>
            </a:r>
            <a:r>
              <a:rPr lang="en-US" altLang="zh-CN" dirty="0">
                <a:solidFill>
                  <a:srgbClr val="000000"/>
                </a:solidFill>
                <a:sym typeface="Times New Roman" pitchFamily="18" charset="0"/>
              </a:rPr>
              <a:t>DNS</a:t>
            </a:r>
            <a:r>
              <a:rPr lang="zh-CN" altLang="en-US" dirty="0">
                <a:solidFill>
                  <a:srgbClr val="000000"/>
                </a:solidFill>
                <a:sym typeface="Times New Roman" pitchFamily="18" charset="0"/>
              </a:rPr>
              <a:t>服务器和租借期（客户端使用这个</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的这段时间，称为租借期）。</a:t>
            </a:r>
          </a:p>
          <a:p>
            <a:pPr eaLnBrk="0" hangingPunct="0"/>
            <a:r>
              <a:rPr lang="zh-CN" altLang="en-US" dirty="0">
                <a:solidFill>
                  <a:srgbClr val="000000"/>
                </a:solidFill>
                <a:sym typeface="Times New Roman" pitchFamily="18" charset="0"/>
              </a:rPr>
              <a:t>最终客户端临时“租借”的</a:t>
            </a:r>
            <a:r>
              <a:rPr lang="en-US" altLang="zh-CN" dirty="0">
                <a:solidFill>
                  <a:srgbClr val="000000"/>
                </a:solidFill>
                <a:sym typeface="Times New Roman" pitchFamily="18" charset="0"/>
              </a:rPr>
              <a:t>IP</a:t>
            </a:r>
            <a:r>
              <a:rPr lang="zh-CN" altLang="en-US" dirty="0">
                <a:solidFill>
                  <a:srgbClr val="000000"/>
                </a:solidFill>
                <a:sym typeface="Times New Roman" pitchFamily="18" charset="0"/>
              </a:rPr>
              <a:t>地址为</a:t>
            </a:r>
            <a:r>
              <a:rPr lang="en-US" altLang="zh-CN" dirty="0">
                <a:solidFill>
                  <a:srgbClr val="000000"/>
                </a:solidFill>
                <a:sym typeface="Times New Roman" pitchFamily="18" charset="0"/>
              </a:rPr>
              <a:t>192.168.182.129</a:t>
            </a:r>
            <a:r>
              <a:rPr lang="zh-CN" altLang="en-US" dirty="0">
                <a:solidFill>
                  <a:srgbClr val="000000"/>
                </a:solidFill>
                <a:sym typeface="Times New Roman" pitchFamily="18" charset="0"/>
              </a:rPr>
              <a:t>。</a:t>
            </a:r>
            <a:endParaRPr lang="zh-CN" altLang="en-US" dirty="0"/>
          </a:p>
        </p:txBody>
      </p:sp>
    </p:spTree>
    <p:extLst>
      <p:ext uri="{BB962C8B-B14F-4D97-AF65-F5344CB8AC3E}">
        <p14:creationId xmlns:p14="http://schemas.microsoft.com/office/powerpoint/2010/main" val="33066054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lstStyle/>
          <a:p>
            <a:pPr eaLnBrk="1" hangingPunct="1"/>
            <a:r>
              <a:rPr lang="en-US" altLang="zh-CN" sz="2800"/>
              <a:t>IP</a:t>
            </a:r>
            <a:r>
              <a:rPr lang="zh-CN" altLang="en-US" sz="2800"/>
              <a:t>地址存放在哪里</a:t>
            </a:r>
            <a:r>
              <a:rPr lang="en-US" altLang="zh-CN" sz="2800"/>
              <a:t>——interfaces</a:t>
            </a:r>
            <a:r>
              <a:rPr lang="zh-CN" altLang="en-US" sz="2800"/>
              <a:t>配置文件 </a:t>
            </a:r>
            <a:endParaRPr lang="zh-CN" altLang="en-US"/>
          </a:p>
        </p:txBody>
      </p:sp>
      <p:sp>
        <p:nvSpPr>
          <p:cNvPr id="241668" name="Rectangle 3"/>
          <p:cNvSpPr>
            <a:spLocks noGrp="1" noChangeArrowheads="1"/>
          </p:cNvSpPr>
          <p:nvPr>
            <p:ph idx="1"/>
          </p:nvPr>
        </p:nvSpPr>
        <p:spPr>
          <a:prstGeom prst="rect">
            <a:avLst/>
          </a:prstGeom>
        </p:spPr>
        <p:txBody>
          <a:bodyPr/>
          <a:lstStyle/>
          <a:p>
            <a:pPr eaLnBrk="1" hangingPunct="1"/>
            <a:r>
              <a:rPr lang="zh-CN" altLang="en-US" dirty="0"/>
              <a:t>无论是配置静态</a:t>
            </a:r>
            <a:r>
              <a:rPr lang="en-US" altLang="zh-CN" dirty="0"/>
              <a:t>IP</a:t>
            </a:r>
            <a:r>
              <a:rPr lang="zh-CN" altLang="en-US" dirty="0"/>
              <a:t>还是动态</a:t>
            </a:r>
            <a:r>
              <a:rPr lang="en-US" altLang="zh-CN" dirty="0"/>
              <a:t>IP</a:t>
            </a:r>
            <a:r>
              <a:rPr lang="zh-CN" altLang="en-US" dirty="0"/>
              <a:t>，计算机系统将</a:t>
            </a:r>
            <a:r>
              <a:rPr lang="en-US" altLang="zh-CN" dirty="0"/>
              <a:t>IP</a:t>
            </a:r>
            <a:r>
              <a:rPr lang="zh-CN" altLang="en-US" dirty="0"/>
              <a:t>信息保存放在什么地方？答案是配置文件</a:t>
            </a:r>
            <a:r>
              <a:rPr lang="zh-CN" altLang="en-US" dirty="0">
                <a:sym typeface="Arial" pitchFamily="34" charset="0"/>
              </a:rPr>
              <a:t>“</a:t>
            </a:r>
            <a:r>
              <a:rPr lang="en-US" altLang="zh-CN" dirty="0"/>
              <a:t>/</a:t>
            </a:r>
            <a:r>
              <a:rPr lang="en-US" altLang="zh-CN" dirty="0" err="1"/>
              <a:t>etc</a:t>
            </a:r>
            <a:r>
              <a:rPr lang="en-US" altLang="zh-CN" dirty="0"/>
              <a:t>/network/interfaces</a:t>
            </a:r>
            <a:r>
              <a:rPr lang="en-US" altLang="zh-CN" dirty="0">
                <a:sym typeface="Arial" pitchFamily="34" charset="0"/>
              </a:rPr>
              <a:t>”</a:t>
            </a:r>
            <a:r>
              <a:rPr lang="zh-CN" altLang="en-US" dirty="0"/>
              <a:t>。在</a:t>
            </a:r>
            <a:r>
              <a:rPr lang="en-US" altLang="zh-CN" dirty="0"/>
              <a:t>Ubuntu Linux</a:t>
            </a:r>
            <a:r>
              <a:rPr lang="zh-CN" altLang="en-US" dirty="0"/>
              <a:t>启动时就能获得</a:t>
            </a:r>
            <a:r>
              <a:rPr lang="en-US" altLang="zh-CN" dirty="0"/>
              <a:t>IP</a:t>
            </a:r>
            <a:r>
              <a:rPr lang="zh-CN" altLang="en-US" dirty="0"/>
              <a:t>地址的配置信息。若是配置静态</a:t>
            </a:r>
            <a:r>
              <a:rPr lang="en-US" altLang="zh-CN" dirty="0"/>
              <a:t>IP</a:t>
            </a:r>
            <a:r>
              <a:rPr lang="zh-CN" altLang="en-US" dirty="0"/>
              <a:t>，就从配置文件中读取</a:t>
            </a:r>
            <a:r>
              <a:rPr lang="en-US" altLang="zh-CN" dirty="0"/>
              <a:t>IP</a:t>
            </a:r>
            <a:r>
              <a:rPr lang="zh-CN" altLang="en-US" dirty="0"/>
              <a:t>地址参数，直接配置网络接口设备；若是配置动态</a:t>
            </a:r>
            <a:r>
              <a:rPr lang="en-US" altLang="zh-CN" dirty="0"/>
              <a:t>IP</a:t>
            </a:r>
            <a:r>
              <a:rPr lang="zh-CN" altLang="en-US" dirty="0"/>
              <a:t>，就通知主机通过</a:t>
            </a:r>
            <a:r>
              <a:rPr lang="en-US" altLang="zh-CN" dirty="0"/>
              <a:t>DHCP</a:t>
            </a:r>
            <a:r>
              <a:rPr lang="zh-CN" altLang="en-US" dirty="0"/>
              <a:t>协议获取网络配置。</a:t>
            </a:r>
          </a:p>
        </p:txBody>
      </p:sp>
    </p:spTree>
    <p:extLst>
      <p:ext uri="{BB962C8B-B14F-4D97-AF65-F5344CB8AC3E}">
        <p14:creationId xmlns:p14="http://schemas.microsoft.com/office/powerpoint/2010/main" val="13374746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42691" name="Rectangle 2"/>
          <p:cNvSpPr>
            <a:spLocks noGrp="1" noChangeArrowheads="1"/>
          </p:cNvSpPr>
          <p:nvPr>
            <p:ph idx="1"/>
          </p:nvPr>
        </p:nvSpPr>
        <p:spPr>
          <a:prstGeom prst="rect">
            <a:avLst/>
          </a:prstGeom>
        </p:spPr>
        <p:txBody>
          <a:bodyPr/>
          <a:lstStyle/>
          <a:p>
            <a:pPr eaLnBrk="1" hangingPunct="1"/>
            <a:r>
              <a:rPr lang="zh-CN" altLang="en-US"/>
              <a:t>以下分别为配置静态</a:t>
            </a:r>
            <a:r>
              <a:rPr lang="en-US" altLang="zh-CN"/>
              <a:t>IP</a:t>
            </a:r>
            <a:r>
              <a:rPr lang="zh-CN" altLang="en-US"/>
              <a:t>和动态</a:t>
            </a:r>
            <a:r>
              <a:rPr lang="en-US" altLang="zh-CN"/>
              <a:t>IP</a:t>
            </a:r>
            <a:r>
              <a:rPr lang="zh-CN" altLang="en-US"/>
              <a:t>时，配置文件</a:t>
            </a:r>
            <a:r>
              <a:rPr lang="zh-CN" altLang="en-US">
                <a:sym typeface="Arial" pitchFamily="34" charset="0"/>
              </a:rPr>
              <a:t>“</a:t>
            </a:r>
            <a:r>
              <a:rPr lang="en-US" altLang="zh-CN"/>
              <a:t>/etc/network/interfaces</a:t>
            </a:r>
            <a:r>
              <a:rPr lang="en-US" altLang="zh-CN">
                <a:sym typeface="Arial" pitchFamily="34" charset="0"/>
              </a:rPr>
              <a:t>”</a:t>
            </a:r>
            <a:r>
              <a:rPr lang="zh-CN" altLang="en-US"/>
              <a:t>的实例。</a:t>
            </a:r>
          </a:p>
          <a:p>
            <a:pPr eaLnBrk="1" hangingPunct="1"/>
            <a:endParaRPr lang="zh-CN" altLang="en-US" sz="2400"/>
          </a:p>
        </p:txBody>
      </p:sp>
      <p:pic>
        <p:nvPicPr>
          <p:cNvPr id="242694" name="Picture 5"/>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80471" y="2780928"/>
            <a:ext cx="5614988" cy="2540000"/>
          </a:xfrm>
          <a:prstGeom prst="rect">
            <a:avLst/>
          </a:prstGeom>
        </p:spPr>
      </p:pic>
      <p:pic>
        <p:nvPicPr>
          <p:cNvPr id="242695" name="Picture 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808663" y="2646880"/>
            <a:ext cx="6383337" cy="2730500"/>
          </a:xfrm>
          <a:prstGeom prst="rect">
            <a:avLst/>
          </a:prstGeom>
        </p:spPr>
      </p:pic>
      <p:sp>
        <p:nvSpPr>
          <p:cNvPr id="242692" name="Rectangle 3"/>
          <p:cNvSpPr>
            <a:spLocks noChangeArrowheads="1"/>
          </p:cNvSpPr>
          <p:nvPr/>
        </p:nvSpPr>
        <p:spPr bwMode="auto">
          <a:xfrm>
            <a:off x="2895600" y="246221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solidFill>
                <a:srgbClr val="000000"/>
              </a:solidFill>
              <a:sym typeface="Times New Roman" pitchFamily="18" charset="0"/>
            </a:endParaRPr>
          </a:p>
        </p:txBody>
      </p:sp>
      <p:sp>
        <p:nvSpPr>
          <p:cNvPr id="242693" name="Rectangle 4"/>
          <p:cNvSpPr>
            <a:spLocks noChangeArrowheads="1"/>
          </p:cNvSpPr>
          <p:nvPr/>
        </p:nvSpPr>
        <p:spPr bwMode="auto">
          <a:xfrm>
            <a:off x="2895600" y="246221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solidFill>
                <a:srgbClr val="000000"/>
              </a:solidFill>
              <a:sym typeface="Times New Roman" pitchFamily="18" charset="0"/>
            </a:endParaRPr>
          </a:p>
        </p:txBody>
      </p:sp>
    </p:spTree>
    <p:extLst>
      <p:ext uri="{BB962C8B-B14F-4D97-AF65-F5344CB8AC3E}">
        <p14:creationId xmlns:p14="http://schemas.microsoft.com/office/powerpoint/2010/main" val="26961811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olidFill>
                  <a:srgbClr val="0000FF"/>
                </a:solidFill>
                <a:latin typeface="Arial Black" pitchFamily="34" charset="0"/>
                <a:sym typeface="Arial Black" pitchFamily="34" charset="0"/>
              </a:rPr>
              <a:t>netstat</a:t>
            </a:r>
            <a:r>
              <a:rPr lang="en-US" altLang="zh-CN" dirty="0">
                <a:solidFill>
                  <a:srgbClr val="0000FF"/>
                </a:solidFill>
                <a:latin typeface="Arial Black" pitchFamily="34" charset="0"/>
                <a:sym typeface="Arial Black" pitchFamily="34" charset="0"/>
              </a:rPr>
              <a:t> </a:t>
            </a:r>
            <a:endParaRPr lang="zh-CN" altLang="en-US" dirty="0"/>
          </a:p>
        </p:txBody>
      </p:sp>
      <p:sp>
        <p:nvSpPr>
          <p:cNvPr id="243715" name="Rectangle 2"/>
          <p:cNvSpPr>
            <a:spLocks noGrp="1" noChangeArrowheads="1"/>
          </p:cNvSpPr>
          <p:nvPr>
            <p:ph idx="1"/>
          </p:nvPr>
        </p:nvSpPr>
        <p:spPr>
          <a:prstGeom prst="rect">
            <a:avLst/>
          </a:prstGeom>
        </p:spPr>
        <p:txBody>
          <a:bodyPr/>
          <a:lstStyle/>
          <a:p>
            <a:pPr lvl="1" eaLnBrk="1" hangingPunct="1">
              <a:lnSpc>
                <a:spcPct val="80000"/>
              </a:lnSpc>
            </a:pPr>
            <a:r>
              <a:rPr lang="en-US" altLang="zh-CN" sz="2200" dirty="0" err="1"/>
              <a:t>netstat</a:t>
            </a:r>
            <a:r>
              <a:rPr lang="zh-CN" altLang="en-US" sz="2200" dirty="0"/>
              <a:t>命令包含在</a:t>
            </a:r>
            <a:r>
              <a:rPr lang="en-US" altLang="zh-CN" sz="2200" dirty="0"/>
              <a:t>net-tools</a:t>
            </a:r>
            <a:r>
              <a:rPr lang="zh-CN" altLang="en-US" sz="2200" dirty="0"/>
              <a:t>软件包中，用于显示系统中当前网络的状况，包括网络连接、路由表、接口统计信息、最大分组传输单位等信息。但是，若要显示所需信息，必须明确给出</a:t>
            </a:r>
            <a:r>
              <a:rPr lang="en-US" altLang="zh-CN" sz="2200" dirty="0" err="1"/>
              <a:t>netstat</a:t>
            </a:r>
            <a:r>
              <a:rPr lang="zh-CN" altLang="en-US" sz="2200" dirty="0"/>
              <a:t>的第二个参数。</a:t>
            </a:r>
            <a:r>
              <a:rPr lang="en-US" altLang="zh-CN" sz="2200" dirty="0" err="1"/>
              <a:t>netstat</a:t>
            </a:r>
            <a:r>
              <a:rPr lang="zh-CN" altLang="en-US" sz="2200" dirty="0"/>
              <a:t>命令格式如下所示。</a:t>
            </a:r>
          </a:p>
          <a:p>
            <a:pPr lvl="1" eaLnBrk="1" hangingPunct="1">
              <a:lnSpc>
                <a:spcPct val="80000"/>
              </a:lnSpc>
            </a:pPr>
            <a:endParaRPr lang="en-US" altLang="zh-CN" sz="2200" dirty="0"/>
          </a:p>
          <a:p>
            <a:pPr lvl="1" eaLnBrk="1" hangingPunct="1">
              <a:lnSpc>
                <a:spcPct val="80000"/>
              </a:lnSpc>
            </a:pPr>
            <a:endParaRPr lang="zh-CN" altLang="en-US" sz="2200" dirty="0"/>
          </a:p>
          <a:p>
            <a:pPr lvl="1" eaLnBrk="1" hangingPunct="1">
              <a:lnSpc>
                <a:spcPct val="80000"/>
              </a:lnSpc>
            </a:pPr>
            <a:r>
              <a:rPr lang="en-US" altLang="zh-CN" sz="2200" dirty="0" err="1"/>
              <a:t>netstat</a:t>
            </a:r>
            <a:r>
              <a:rPr lang="zh-CN" altLang="en-US" sz="2200" dirty="0"/>
              <a:t>命令不带任何参数，是列出主机所有开放的网络套接字信息，包括协议、接收和发送队列的大小，以及协议的内部状态。 </a:t>
            </a:r>
            <a:endParaRPr lang="zh-CN" altLang="en-US" dirty="0"/>
          </a:p>
        </p:txBody>
      </p:sp>
      <p:sp>
        <p:nvSpPr>
          <p:cNvPr id="243716" name="Rectangle 3"/>
          <p:cNvSpPr>
            <a:spLocks noChangeArrowheads="1"/>
          </p:cNvSpPr>
          <p:nvPr/>
        </p:nvSpPr>
        <p:spPr bwMode="auto">
          <a:xfrm>
            <a:off x="1320799" y="2204864"/>
            <a:ext cx="912071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netstat  </a:t>
            </a:r>
            <a:r>
              <a:rPr lang="en-US" altLang="zh-CN">
                <a:solidFill>
                  <a:srgbClr val="000000"/>
                </a:solidFill>
                <a:sym typeface="Times New Roman" pitchFamily="18" charset="0"/>
              </a:rPr>
              <a:t>[ -r | -g | -i | -M | -s ]</a:t>
            </a:r>
            <a:endParaRPr lang="zh-CN" altLang="en-US"/>
          </a:p>
        </p:txBody>
      </p:sp>
      <p:graphicFrame>
        <p:nvGraphicFramePr>
          <p:cNvPr id="248838" name="表格 248837"/>
          <p:cNvGraphicFramePr/>
          <p:nvPr>
            <p:extLst>
              <p:ext uri="{D42A27DB-BD31-4B8C-83A1-F6EECF244321}">
                <p14:modId xmlns:p14="http://schemas.microsoft.com/office/powerpoint/2010/main" val="510015616"/>
              </p:ext>
            </p:extLst>
          </p:nvPr>
        </p:nvGraphicFramePr>
        <p:xfrm>
          <a:off x="623392" y="3429000"/>
          <a:ext cx="10972800" cy="2698626"/>
        </p:xfrm>
        <a:graphic>
          <a:graphicData uri="http://schemas.openxmlformats.org/drawingml/2006/table">
            <a:tbl>
              <a:tblPr/>
              <a:tblGrid>
                <a:gridCol w="2569633">
                  <a:extLst>
                    <a:ext uri="{9D8B030D-6E8A-4147-A177-3AD203B41FA5}">
                      <a16:colId xmlns:a16="http://schemas.microsoft.com/office/drawing/2014/main" val="20000"/>
                    </a:ext>
                  </a:extLst>
                </a:gridCol>
                <a:gridCol w="5245100">
                  <a:extLst>
                    <a:ext uri="{9D8B030D-6E8A-4147-A177-3AD203B41FA5}">
                      <a16:colId xmlns:a16="http://schemas.microsoft.com/office/drawing/2014/main" val="20001"/>
                    </a:ext>
                  </a:extLst>
                </a:gridCol>
                <a:gridCol w="3158067">
                  <a:extLst>
                    <a:ext uri="{9D8B030D-6E8A-4147-A177-3AD203B41FA5}">
                      <a16:colId xmlns:a16="http://schemas.microsoft.com/office/drawing/2014/main" val="20002"/>
                    </a:ext>
                  </a:extLst>
                </a:gridCol>
              </a:tblGrid>
              <a:tr h="714251">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1800" b="1" dirty="0">
                          <a:latin typeface="Times New Roman" pitchFamily="18" charset="0"/>
                          <a:sym typeface="Times New Roman" pitchFamily="18" charset="0"/>
                        </a:rPr>
                        <a:t>netstat</a:t>
                      </a:r>
                      <a:r>
                        <a:rPr lang="zh-CN" altLang="en-US" sz="1800" b="1" dirty="0">
                          <a:latin typeface="Times New Roman" pitchFamily="18" charset="0"/>
                          <a:sym typeface="Times New Roman" pitchFamily="18" charset="0"/>
                        </a:rPr>
                        <a:t>参数</a:t>
                      </a:r>
                      <a:endParaRPr lang="zh-CN" altLang="en-US"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zh-CN" altLang="en-US" sz="1600" b="1">
                          <a:latin typeface="Times New Roman" pitchFamily="18" charset="0"/>
                          <a:sym typeface="Times New Roman" pitchFamily="18" charset="0"/>
                        </a:rPr>
                        <a:t>用途</a:t>
                      </a:r>
                      <a:endParaRPr lang="zh-CN" altLang="en-US" sz="160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zh-CN" altLang="en-US" sz="1600" b="1">
                          <a:latin typeface="Times New Roman" pitchFamily="18" charset="0"/>
                          <a:sym typeface="Times New Roman" pitchFamily="18" charset="0"/>
                        </a:rPr>
                        <a:t>对应配置文件</a:t>
                      </a:r>
                      <a:endParaRPr lang="zh-CN" altLang="en-US" sz="160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-r</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显示路由表</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/proc/net/route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-g</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显示</a:t>
                      </a:r>
                      <a:r>
                        <a:rPr lang="en-US" altLang="x-none" sz="1600" dirty="0">
                          <a:latin typeface="Times New Roman" pitchFamily="18" charset="0"/>
                          <a:sym typeface="Times New Roman" pitchFamily="18" charset="0"/>
                        </a:rPr>
                        <a:t>IPv4</a:t>
                      </a:r>
                      <a:r>
                        <a:rPr lang="zh-CN" altLang="en-US" sz="1600" dirty="0">
                          <a:latin typeface="Times New Roman" pitchFamily="18" charset="0"/>
                          <a:sym typeface="Times New Roman" pitchFamily="18" charset="0"/>
                        </a:rPr>
                        <a:t>和</a:t>
                      </a:r>
                      <a:r>
                        <a:rPr lang="en-US" altLang="x-none" sz="1600" dirty="0">
                          <a:latin typeface="Times New Roman" pitchFamily="18" charset="0"/>
                          <a:sym typeface="Times New Roman" pitchFamily="18" charset="0"/>
                        </a:rPr>
                        <a:t>IPv6</a:t>
                      </a:r>
                      <a:r>
                        <a:rPr lang="zh-CN" altLang="en-US" sz="1600" dirty="0">
                          <a:latin typeface="Times New Roman" pitchFamily="18" charset="0"/>
                          <a:sym typeface="Times New Roman" pitchFamily="18" charset="0"/>
                        </a:rPr>
                        <a:t>的多卡组成员</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/proc/net/route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-i</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显示网络接口列表</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-M</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显示最大连接数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600" dirty="0">
                        <a:latin typeface="Times New Roman" pitchFamily="18" charset="0"/>
                        <a:sym typeface="Times New Roman" pitchFamily="18" charset="0"/>
                      </a:endParaRP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algn="ctr"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显示每个协议的统计数据</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/proc/net/snmp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67761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algn="ctr" eaLnBrk="1" hangingPunct="1"/>
            <a:r>
              <a:rPr lang="zh-CN" altLang="en-US" dirty="0"/>
              <a:t>选择命令终端窗口 </a:t>
            </a:r>
          </a:p>
        </p:txBody>
      </p:sp>
      <p:sp>
        <p:nvSpPr>
          <p:cNvPr id="35844" name="Rectangle 3"/>
          <p:cNvSpPr>
            <a:spLocks noGrp="1" noChangeArrowheads="1"/>
          </p:cNvSpPr>
          <p:nvPr>
            <p:ph idx="1"/>
          </p:nvPr>
        </p:nvSpPr>
        <p:spPr>
          <a:prstGeom prst="rect">
            <a:avLst/>
          </a:prstGeom>
        </p:spPr>
        <p:txBody>
          <a:bodyPr/>
          <a:lstStyle/>
          <a:p>
            <a:pPr eaLnBrk="1" hangingPunct="1">
              <a:lnSpc>
                <a:spcPct val="80000"/>
              </a:lnSpc>
            </a:pPr>
            <a:r>
              <a:rPr lang="zh-CN" altLang="en-US" sz="2400" dirty="0"/>
              <a:t>目前，在桌面环境下的命令终端仿真器程序有很多，它们各有特色，都拥有各自的用户群。目前流行的终端窗口有：</a:t>
            </a:r>
          </a:p>
          <a:p>
            <a:pPr lvl="1" eaLnBrk="1" hangingPunct="1">
              <a:lnSpc>
                <a:spcPct val="80000"/>
              </a:lnSpc>
            </a:pPr>
            <a:r>
              <a:rPr lang="en-US" altLang="zh-CN" dirty="0" err="1">
                <a:solidFill>
                  <a:srgbClr val="0000FF"/>
                </a:solidFill>
              </a:rPr>
              <a:t>Xterm</a:t>
            </a:r>
            <a:r>
              <a:rPr lang="zh-CN" altLang="en-US" dirty="0">
                <a:solidFill>
                  <a:srgbClr val="0000FF"/>
                </a:solidFill>
              </a:rPr>
              <a:t>、</a:t>
            </a:r>
          </a:p>
          <a:p>
            <a:pPr lvl="1" eaLnBrk="1" hangingPunct="1">
              <a:lnSpc>
                <a:spcPct val="80000"/>
              </a:lnSpc>
            </a:pPr>
            <a:r>
              <a:rPr lang="en-US" altLang="zh-CN" dirty="0">
                <a:solidFill>
                  <a:srgbClr val="0000FF"/>
                </a:solidFill>
              </a:rPr>
              <a:t>Gnome-terminal</a:t>
            </a:r>
            <a:r>
              <a:rPr lang="zh-CN" altLang="en-US" dirty="0">
                <a:solidFill>
                  <a:srgbClr val="0000FF"/>
                </a:solidFill>
              </a:rPr>
              <a:t>、</a:t>
            </a:r>
          </a:p>
          <a:p>
            <a:pPr lvl="1" eaLnBrk="1" hangingPunct="1">
              <a:lnSpc>
                <a:spcPct val="80000"/>
              </a:lnSpc>
            </a:pPr>
            <a:r>
              <a:rPr lang="en-US" altLang="zh-CN" dirty="0" err="1">
                <a:solidFill>
                  <a:srgbClr val="0000FF"/>
                </a:solidFill>
              </a:rPr>
              <a:t>Konsole</a:t>
            </a:r>
            <a:r>
              <a:rPr lang="zh-CN" altLang="en-US" dirty="0">
                <a:solidFill>
                  <a:srgbClr val="0000FF"/>
                </a:solidFill>
              </a:rPr>
              <a:t>、</a:t>
            </a:r>
          </a:p>
          <a:p>
            <a:pPr lvl="1" eaLnBrk="1" hangingPunct="1">
              <a:lnSpc>
                <a:spcPct val="80000"/>
              </a:lnSpc>
            </a:pPr>
            <a:r>
              <a:rPr lang="en-US" altLang="zh-CN" dirty="0" err="1">
                <a:solidFill>
                  <a:srgbClr val="0000FF"/>
                </a:solidFill>
              </a:rPr>
              <a:t>rxvt</a:t>
            </a:r>
            <a:r>
              <a:rPr lang="zh-CN" altLang="en-US" dirty="0">
                <a:solidFill>
                  <a:srgbClr val="0000FF"/>
                </a:solidFill>
              </a:rPr>
              <a:t>等。</a:t>
            </a:r>
          </a:p>
          <a:p>
            <a:pPr eaLnBrk="1" hangingPunct="1">
              <a:lnSpc>
                <a:spcPct val="80000"/>
              </a:lnSpc>
            </a:pPr>
            <a:r>
              <a:rPr lang="en-US" altLang="zh-CN" sz="2400" dirty="0"/>
              <a:t>Ubuntu Linux</a:t>
            </a:r>
            <a:r>
              <a:rPr lang="zh-CN" altLang="en-US" sz="2400" dirty="0"/>
              <a:t>默认安装的命令终端有</a:t>
            </a:r>
            <a:r>
              <a:rPr lang="en-US" altLang="zh-CN" sz="2400" dirty="0"/>
              <a:t>Gnome-terminal</a:t>
            </a:r>
            <a:r>
              <a:rPr lang="zh-CN" altLang="en-US" sz="2400" dirty="0"/>
              <a:t>、</a:t>
            </a:r>
            <a:r>
              <a:rPr lang="en-US" altLang="zh-CN" sz="2400" dirty="0" err="1"/>
              <a:t>Xterm</a:t>
            </a:r>
            <a:r>
              <a:rPr lang="zh-CN" altLang="en-US" sz="2400" dirty="0"/>
              <a:t>，其他的命令终端都需要另行安装。 </a:t>
            </a:r>
            <a:endParaRPr lang="zh-CN" altLang="en-US" dirty="0"/>
          </a:p>
        </p:txBody>
      </p:sp>
    </p:spTree>
    <p:extLst>
      <p:ext uri="{BB962C8B-B14F-4D97-AF65-F5344CB8AC3E}">
        <p14:creationId xmlns:p14="http://schemas.microsoft.com/office/powerpoint/2010/main" val="34797835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44739" name="Rectangle 2"/>
          <p:cNvSpPr>
            <a:spLocks noGrp="1" noChangeArrowheads="1"/>
          </p:cNvSpPr>
          <p:nvPr>
            <p:ph idx="1"/>
          </p:nvPr>
        </p:nvSpPr>
        <p:spPr>
          <a:prstGeom prst="rect">
            <a:avLst/>
          </a:prstGeom>
        </p:spPr>
        <p:txBody>
          <a:bodyPr/>
          <a:lstStyle/>
          <a:p>
            <a:pPr eaLnBrk="1" hangingPunct="1"/>
            <a:r>
              <a:rPr lang="en-US" altLang="zh-CN" sz="2000" dirty="0">
                <a:sym typeface="Arial" pitchFamily="34" charset="0"/>
              </a:rPr>
              <a:t>“</a:t>
            </a:r>
            <a:r>
              <a:rPr lang="en-US" altLang="zh-CN" sz="2000" dirty="0" err="1"/>
              <a:t>netstat</a:t>
            </a:r>
            <a:r>
              <a:rPr lang="en-US" altLang="zh-CN" sz="2000" dirty="0"/>
              <a:t>  </a:t>
            </a:r>
            <a:r>
              <a:rPr lang="en-US" altLang="zh-CN" sz="2000" dirty="0">
                <a:sym typeface="Arial" pitchFamily="34" charset="0"/>
              </a:rPr>
              <a:t>–</a:t>
            </a:r>
            <a:r>
              <a:rPr lang="en-US" altLang="zh-CN" sz="2000" dirty="0"/>
              <a:t>r</a:t>
            </a:r>
            <a:r>
              <a:rPr lang="en-US" altLang="zh-CN" sz="2000" dirty="0">
                <a:sym typeface="Arial" pitchFamily="34" charset="0"/>
              </a:rPr>
              <a:t>”</a:t>
            </a:r>
            <a:r>
              <a:rPr lang="zh-CN" altLang="en-US" sz="2000" dirty="0"/>
              <a:t>命令用于显示当前计算机网络中的路由表，可以看出它与</a:t>
            </a:r>
            <a:r>
              <a:rPr lang="en-US" altLang="zh-CN" sz="2000" dirty="0"/>
              <a:t>route</a:t>
            </a:r>
            <a:r>
              <a:rPr lang="zh-CN" altLang="en-US" sz="2000" dirty="0"/>
              <a:t>命令实现的功能基本相同。</a:t>
            </a:r>
          </a:p>
          <a:p>
            <a:pPr eaLnBrk="1" hangingPunct="1"/>
            <a:endParaRPr lang="zh-CN" altLang="en-US" sz="2000" dirty="0"/>
          </a:p>
          <a:p>
            <a:pPr eaLnBrk="1" hangingPunct="1"/>
            <a:endParaRPr lang="zh-CN" altLang="en-US" sz="2000" dirty="0"/>
          </a:p>
          <a:p>
            <a:pPr marL="3175" indent="0" eaLnBrk="1" hangingPunct="1">
              <a:buNone/>
            </a:pPr>
            <a:endParaRPr lang="zh-CN" altLang="en-US" sz="2000" dirty="0"/>
          </a:p>
          <a:p>
            <a:pPr eaLnBrk="1" hangingPunct="1"/>
            <a:r>
              <a:rPr lang="zh-CN" altLang="en-US" sz="2000" dirty="0">
                <a:sym typeface="Arial" pitchFamily="34" charset="0"/>
              </a:rPr>
              <a:t>“</a:t>
            </a:r>
            <a:r>
              <a:rPr lang="en-US" altLang="zh-CN" sz="2000" dirty="0" err="1"/>
              <a:t>netstat</a:t>
            </a:r>
            <a:r>
              <a:rPr lang="en-US" altLang="zh-CN" sz="2000" dirty="0"/>
              <a:t>  </a:t>
            </a:r>
            <a:r>
              <a:rPr lang="en-US" altLang="zh-CN" sz="2000" dirty="0">
                <a:sym typeface="Arial" pitchFamily="34" charset="0"/>
              </a:rPr>
              <a:t>–</a:t>
            </a:r>
            <a:r>
              <a:rPr lang="en-US" altLang="zh-CN" sz="2000" dirty="0" err="1"/>
              <a:t>i</a:t>
            </a:r>
            <a:r>
              <a:rPr lang="en-US" altLang="zh-CN" sz="2000" dirty="0">
                <a:sym typeface="Arial" pitchFamily="34" charset="0"/>
              </a:rPr>
              <a:t>”</a:t>
            </a:r>
            <a:r>
              <a:rPr lang="zh-CN" altLang="en-US" sz="2000" dirty="0"/>
              <a:t>命令用于迅速查看网卡的状态。</a:t>
            </a:r>
            <a:r>
              <a:rPr lang="zh-CN" altLang="en-US" sz="2000" dirty="0">
                <a:sym typeface="Arial" pitchFamily="34" charset="0"/>
              </a:rPr>
              <a:t>“</a:t>
            </a:r>
            <a:r>
              <a:rPr lang="en-US" altLang="zh-CN" sz="2000" dirty="0" err="1"/>
              <a:t>netstat</a:t>
            </a:r>
            <a:r>
              <a:rPr lang="en-US" altLang="zh-CN" sz="2000" dirty="0"/>
              <a:t>  </a:t>
            </a:r>
            <a:r>
              <a:rPr lang="en-US" altLang="zh-CN" sz="2000" dirty="0">
                <a:sym typeface="Arial" pitchFamily="34" charset="0"/>
              </a:rPr>
              <a:t>–</a:t>
            </a:r>
            <a:r>
              <a:rPr lang="en-US" altLang="zh-CN" sz="2000" dirty="0" err="1"/>
              <a:t>i</a:t>
            </a:r>
            <a:r>
              <a:rPr lang="en-US" altLang="zh-CN" sz="2000" dirty="0">
                <a:sym typeface="Arial" pitchFamily="34" charset="0"/>
              </a:rPr>
              <a:t>”</a:t>
            </a:r>
            <a:r>
              <a:rPr lang="zh-CN" altLang="en-US" sz="2000" dirty="0"/>
              <a:t>命令结果显示了主机中惟一的以太网卡（</a:t>
            </a:r>
            <a:r>
              <a:rPr lang="en-US" altLang="zh-CN" sz="2000" dirty="0"/>
              <a:t>eth0</a:t>
            </a:r>
            <a:r>
              <a:rPr lang="zh-CN" altLang="en-US" sz="2000" dirty="0"/>
              <a:t>）已发送的数据包、错误和冲突的累积统计信息，以及该网卡的最大分组传输数（</a:t>
            </a:r>
            <a:r>
              <a:rPr lang="en-US" altLang="zh-CN" sz="2000" dirty="0"/>
              <a:t>MTU</a:t>
            </a:r>
            <a:r>
              <a:rPr lang="zh-CN" altLang="en-US" sz="2000" dirty="0"/>
              <a:t>）。用户可以从以上执行结果大体判断网络设备的工作状况。</a:t>
            </a:r>
            <a:endParaRPr lang="zh-CN" altLang="en-US" dirty="0"/>
          </a:p>
        </p:txBody>
      </p:sp>
      <p:sp>
        <p:nvSpPr>
          <p:cNvPr id="244740" name="Rectangle 3"/>
          <p:cNvSpPr>
            <a:spLocks noChangeArrowheads="1"/>
          </p:cNvSpPr>
          <p:nvPr/>
        </p:nvSpPr>
        <p:spPr bwMode="auto">
          <a:xfrm>
            <a:off x="3071664" y="1700808"/>
            <a:ext cx="7659020" cy="147732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netstat</a:t>
            </a:r>
            <a:r>
              <a:rPr lang="en-US" altLang="zh-CN" dirty="0">
                <a:solidFill>
                  <a:srgbClr val="000000"/>
                </a:solidFill>
                <a:sym typeface="Times New Roman" pitchFamily="18" charset="0"/>
              </a:rPr>
              <a:t>  –r</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Kernel IP routing table</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Destination</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Gateway</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Genmask</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Flags</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MSS</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Window</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irtt</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Iface</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192.168.182.0      *        255.255.255.0   U      0      0       0   eth0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default       192.168.182.2      0.0.0.0     UG     0      0       0   eth0</a:t>
            </a:r>
            <a:endParaRPr lang="zh-CN" altLang="en-US" dirty="0"/>
          </a:p>
        </p:txBody>
      </p:sp>
      <p:sp>
        <p:nvSpPr>
          <p:cNvPr id="244741" name="Rectangle 4"/>
          <p:cNvSpPr>
            <a:spLocks noChangeArrowheads="1"/>
          </p:cNvSpPr>
          <p:nvPr/>
        </p:nvSpPr>
        <p:spPr bwMode="auto">
          <a:xfrm>
            <a:off x="119336" y="4725144"/>
            <a:ext cx="12128500" cy="147732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netstat</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i</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Kernel Interface table</a:t>
            </a:r>
            <a:endParaRPr lang="zh-CN" altLang="en-US"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Iface</a:t>
            </a:r>
            <a:r>
              <a:rPr lang="en-US" altLang="zh-CN" b="1" dirty="0">
                <a:solidFill>
                  <a:srgbClr val="000000"/>
                </a:solidFill>
                <a:sym typeface="Times New Roman" pitchFamily="18" charset="0"/>
              </a:rPr>
              <a:t>  MTU   Met  RX-OK  RX-ERR  RX-DRP  RX-OVR  TX-OK  TX-ERR  TX-DRP  TX-OVR  </a:t>
            </a:r>
            <a:r>
              <a:rPr lang="en-US" altLang="zh-CN" b="1" dirty="0" err="1">
                <a:solidFill>
                  <a:srgbClr val="000000"/>
                </a:solidFill>
                <a:sym typeface="Times New Roman" pitchFamily="18" charset="0"/>
              </a:rPr>
              <a:t>Flg</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eth0  1500    0    19674    0        0        0         18675   0        0       0        BMRU</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lo     16436  0     13       0        0        0         13      0        0       0        LRU</a:t>
            </a:r>
            <a:endParaRPr lang="zh-CN" altLang="en-US" dirty="0"/>
          </a:p>
        </p:txBody>
      </p:sp>
    </p:spTree>
    <p:extLst>
      <p:ext uri="{BB962C8B-B14F-4D97-AF65-F5344CB8AC3E}">
        <p14:creationId xmlns:p14="http://schemas.microsoft.com/office/powerpoint/2010/main" val="1686877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FF"/>
                </a:solidFill>
                <a:latin typeface="Arial Black" pitchFamily="34" charset="0"/>
                <a:sym typeface="Arial Black" pitchFamily="34" charset="0"/>
              </a:rPr>
              <a:t>ping </a:t>
            </a:r>
            <a:br>
              <a:rPr lang="zh-CN" altLang="en-US" dirty="0">
                <a:solidFill>
                  <a:srgbClr val="0000FF"/>
                </a:solidFill>
                <a:latin typeface="Arial Black" pitchFamily="34" charset="0"/>
                <a:sym typeface="Arial Black" pitchFamily="34" charset="0"/>
              </a:rPr>
            </a:br>
            <a:endParaRPr lang="zh-CN" altLang="en-US" dirty="0"/>
          </a:p>
        </p:txBody>
      </p:sp>
      <p:sp>
        <p:nvSpPr>
          <p:cNvPr id="245763" name="Rectangle 2"/>
          <p:cNvSpPr>
            <a:spLocks noGrp="1" noChangeArrowheads="1"/>
          </p:cNvSpPr>
          <p:nvPr>
            <p:ph idx="1"/>
          </p:nvPr>
        </p:nvSpPr>
        <p:spPr>
          <a:prstGeom prst="rect">
            <a:avLst/>
          </a:prstGeom>
        </p:spPr>
        <p:txBody>
          <a:bodyPr/>
          <a:lstStyle/>
          <a:p>
            <a:pPr lvl="1" eaLnBrk="1" hangingPunct="1"/>
            <a:r>
              <a:rPr lang="en-US" altLang="zh-CN" dirty="0"/>
              <a:t>ping</a:t>
            </a:r>
            <a:r>
              <a:rPr lang="zh-CN" altLang="en-US" dirty="0"/>
              <a:t>（</a:t>
            </a:r>
            <a:r>
              <a:rPr lang="en-US" altLang="zh-CN" dirty="0"/>
              <a:t>Packet Internet Groper</a:t>
            </a:r>
            <a:r>
              <a:rPr lang="zh-CN" altLang="en-US" dirty="0"/>
              <a:t>）命令可能是最有名气的网络连接检测工具。它使用了</a:t>
            </a:r>
            <a:r>
              <a:rPr lang="en-US" altLang="zh-CN" dirty="0"/>
              <a:t>Internet</a:t>
            </a:r>
            <a:r>
              <a:rPr lang="zh-CN" altLang="en-US" dirty="0"/>
              <a:t>控制报文协议（</a:t>
            </a:r>
            <a:r>
              <a:rPr lang="en-US" altLang="zh-CN" dirty="0"/>
              <a:t>ICMP</a:t>
            </a:r>
            <a:r>
              <a:rPr lang="zh-CN" altLang="en-US" dirty="0"/>
              <a:t>）回送请求与回送应答报文，测试两个主机之间的连通性。该命令的一般格式如下所示。</a:t>
            </a:r>
            <a:endParaRPr lang="en-US" altLang="zh-CN" dirty="0"/>
          </a:p>
          <a:p>
            <a:pPr lvl="1" eaLnBrk="1" hangingPunct="1"/>
            <a:endParaRPr lang="zh-CN" altLang="en-US" dirty="0"/>
          </a:p>
          <a:p>
            <a:pPr lvl="1" eaLnBrk="1" hangingPunct="1"/>
            <a:endParaRPr lang="zh-CN" altLang="en-US" dirty="0"/>
          </a:p>
          <a:p>
            <a:pPr lvl="1" eaLnBrk="1" hangingPunct="1"/>
            <a:r>
              <a:rPr lang="en-US" altLang="zh-CN" dirty="0"/>
              <a:t>ping</a:t>
            </a:r>
            <a:r>
              <a:rPr lang="zh-CN" altLang="en-US" dirty="0"/>
              <a:t>命令测试的远程主机，既可用域名，也可用</a:t>
            </a:r>
            <a:r>
              <a:rPr lang="en-US" altLang="zh-CN" dirty="0"/>
              <a:t>IP</a:t>
            </a:r>
            <a:r>
              <a:rPr lang="zh-CN" altLang="en-US" dirty="0"/>
              <a:t>地址标识。</a:t>
            </a:r>
          </a:p>
        </p:txBody>
      </p:sp>
      <p:sp>
        <p:nvSpPr>
          <p:cNvPr id="245764" name="Rectangle 3"/>
          <p:cNvSpPr>
            <a:spLocks noChangeArrowheads="1"/>
          </p:cNvSpPr>
          <p:nvPr/>
        </p:nvSpPr>
        <p:spPr bwMode="auto">
          <a:xfrm>
            <a:off x="1219200" y="2532236"/>
            <a:ext cx="9753600"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ping</a:t>
            </a:r>
            <a:r>
              <a:rPr lang="en-US" altLang="zh-CN">
                <a:solidFill>
                  <a:srgbClr val="000000"/>
                </a:solidFill>
                <a:sym typeface="Times New Roman" pitchFamily="18" charset="0"/>
              </a:rPr>
              <a:t>  [DomainName | IP-address]</a:t>
            </a:r>
            <a:endParaRPr lang="zh-CN" altLang="en-US"/>
          </a:p>
        </p:txBody>
      </p:sp>
    </p:spTree>
    <p:extLst>
      <p:ext uri="{BB962C8B-B14F-4D97-AF65-F5344CB8AC3E}">
        <p14:creationId xmlns:p14="http://schemas.microsoft.com/office/powerpoint/2010/main" val="39207626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46787" name="Rectangle 2"/>
          <p:cNvSpPr>
            <a:spLocks noGrp="1" noChangeArrowheads="1"/>
          </p:cNvSpPr>
          <p:nvPr>
            <p:ph idx="1"/>
          </p:nvPr>
        </p:nvSpPr>
        <p:spPr>
          <a:prstGeom prst="rect">
            <a:avLst/>
          </a:prstGeom>
        </p:spPr>
        <p:txBody>
          <a:bodyPr/>
          <a:lstStyle/>
          <a:p>
            <a:pPr eaLnBrk="1" hangingPunct="1">
              <a:lnSpc>
                <a:spcPct val="90000"/>
              </a:lnSpc>
            </a:pPr>
            <a:r>
              <a:rPr lang="zh-CN" altLang="en-US" sz="2000" dirty="0"/>
              <a:t>可以看出</a:t>
            </a:r>
            <a:r>
              <a:rPr lang="en-US" altLang="zh-CN" sz="2000" dirty="0"/>
              <a:t>ping</a:t>
            </a:r>
            <a:r>
              <a:rPr lang="zh-CN" altLang="en-US" sz="2000" dirty="0"/>
              <a:t>命令发出的</a:t>
            </a:r>
            <a:r>
              <a:rPr lang="en-US" altLang="zh-CN" sz="2000" dirty="0"/>
              <a:t>6</a:t>
            </a:r>
            <a:r>
              <a:rPr lang="zh-CN" altLang="en-US" sz="2000" dirty="0"/>
              <a:t>个测试包都得到了目标机的应答，说明目的主机可以连通。因此，可以使用该命令来判断主机与远程主机是否可达，或之间的网络是否拥塞。</a:t>
            </a:r>
          </a:p>
          <a:p>
            <a:pPr eaLnBrk="1" hangingPunct="1">
              <a:lnSpc>
                <a:spcPct val="90000"/>
              </a:lnSpc>
            </a:pPr>
            <a:r>
              <a:rPr lang="en-US" altLang="zh-CN" sz="2000" dirty="0"/>
              <a:t>min/</a:t>
            </a:r>
            <a:r>
              <a:rPr lang="en-US" altLang="zh-CN" sz="2000" dirty="0" err="1"/>
              <a:t>avg</a:t>
            </a:r>
            <a:r>
              <a:rPr lang="en-US" altLang="zh-CN" sz="2000" dirty="0"/>
              <a:t>/max/</a:t>
            </a:r>
            <a:r>
              <a:rPr lang="en-US" altLang="zh-CN" sz="2000" dirty="0" err="1"/>
              <a:t>mdev</a:t>
            </a:r>
            <a:r>
              <a:rPr lang="zh-CN" altLang="en-US" sz="2000" dirty="0"/>
              <a:t>是</a:t>
            </a:r>
            <a:r>
              <a:rPr lang="en-US" altLang="zh-CN" sz="2000" dirty="0"/>
              <a:t>ping</a:t>
            </a:r>
            <a:r>
              <a:rPr lang="zh-CN" altLang="en-US" sz="2000" dirty="0"/>
              <a:t>命令的完成测试后的统计结果，分别表示最小响应时间</a:t>
            </a:r>
            <a:r>
              <a:rPr lang="en-US" altLang="zh-CN" sz="2000" dirty="0"/>
              <a:t>/</a:t>
            </a:r>
            <a:r>
              <a:rPr lang="zh-CN" altLang="en-US" sz="2000" dirty="0"/>
              <a:t>平均响应时间</a:t>
            </a:r>
            <a:r>
              <a:rPr lang="en-US" altLang="zh-CN" sz="2000" dirty="0"/>
              <a:t>/</a:t>
            </a:r>
            <a:r>
              <a:rPr lang="zh-CN" altLang="en-US" sz="2000" dirty="0"/>
              <a:t>最大响应时间</a:t>
            </a:r>
            <a:r>
              <a:rPr lang="en-US" altLang="zh-CN" sz="2000" dirty="0"/>
              <a:t>/</a:t>
            </a:r>
            <a:r>
              <a:rPr lang="zh-CN" altLang="en-US" sz="2000" dirty="0"/>
              <a:t>响应时间方差。这些指标用于反应网络的联通程度。</a:t>
            </a:r>
            <a:endParaRPr lang="zh-CN" altLang="en-US" dirty="0"/>
          </a:p>
        </p:txBody>
      </p:sp>
      <p:sp>
        <p:nvSpPr>
          <p:cNvPr id="246788" name="Rectangle 3"/>
          <p:cNvSpPr>
            <a:spLocks noChangeArrowheads="1"/>
          </p:cNvSpPr>
          <p:nvPr/>
        </p:nvSpPr>
        <p:spPr bwMode="auto">
          <a:xfrm>
            <a:off x="285709" y="2492896"/>
            <a:ext cx="11713633" cy="33877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wdl@myubuntuwdl</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ping</a:t>
            </a:r>
            <a:r>
              <a:rPr lang="en-US" altLang="zh-CN" dirty="0">
                <a:solidFill>
                  <a:srgbClr val="000000"/>
                </a:solidFill>
                <a:sym typeface="Times New Roman" pitchFamily="18" charset="0"/>
              </a:rPr>
              <a:t>  www.ustb.edu.cn</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PING www.ustb.edu.cn (202.204.60.12) 56(84) bytes of data.</a:t>
            </a:r>
            <a:br>
              <a:rPr lang="zh-CN" altLang="en-US" dirty="0">
                <a:solidFill>
                  <a:srgbClr val="000000"/>
                </a:solidFill>
                <a:sym typeface="Times New Roman" pitchFamily="18" charset="0"/>
              </a:rPr>
            </a:br>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=1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time=0.539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=2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time=0.606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=3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time=0.724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=4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time=0.544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=5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time=0.481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64 bytes from www.ustb.edu.cn (202.204.60.12): </a:t>
            </a:r>
            <a:r>
              <a:rPr lang="en-US" altLang="zh-CN" dirty="0" err="1">
                <a:solidFill>
                  <a:srgbClr val="000000"/>
                </a:solidFill>
                <a:sym typeface="Times New Roman" pitchFamily="18" charset="0"/>
              </a:rPr>
              <a:t>icmp_seq</a:t>
            </a:r>
            <a:r>
              <a:rPr lang="en-US" altLang="zh-CN" dirty="0">
                <a:solidFill>
                  <a:srgbClr val="000000"/>
                </a:solidFill>
                <a:sym typeface="Times New Roman" pitchFamily="18" charset="0"/>
              </a:rPr>
              <a:t>=6 </a:t>
            </a:r>
            <a:r>
              <a:rPr lang="en-US" altLang="zh-CN" dirty="0" err="1">
                <a:solidFill>
                  <a:srgbClr val="000000"/>
                </a:solidFill>
                <a:sym typeface="Times New Roman" pitchFamily="18" charset="0"/>
              </a:rPr>
              <a:t>ttl</a:t>
            </a:r>
            <a:r>
              <a:rPr lang="en-US" altLang="zh-CN" dirty="0">
                <a:solidFill>
                  <a:srgbClr val="000000"/>
                </a:solidFill>
                <a:sym typeface="Times New Roman" pitchFamily="18" charset="0"/>
              </a:rPr>
              <a:t>=128 time=0.560 </a:t>
            </a:r>
            <a:r>
              <a:rPr lang="en-US" altLang="zh-CN" dirty="0" err="1">
                <a:solidFill>
                  <a:srgbClr val="000000"/>
                </a:solidFill>
                <a:sym typeface="Times New Roman" pitchFamily="18" charset="0"/>
              </a:rPr>
              <a:t>ms</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dirty="0">
                <a:solidFill>
                  <a:srgbClr val="000000"/>
                </a:solidFill>
                <a:sym typeface="Times New Roman" pitchFamily="18" charset="0"/>
                <a:hlinkClick r:id="rId2"/>
              </a:rPr>
              <a:t>www.ustb.edu.cn</a:t>
            </a:r>
            <a:r>
              <a:rPr lang="en-US" altLang="zh-CN" dirty="0">
                <a:solidFill>
                  <a:srgbClr val="000000"/>
                </a:solidFill>
                <a:sym typeface="Times New Roman" pitchFamily="18" charset="0"/>
              </a:rPr>
              <a:t> ping statistics ---</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6 packets transmitted, 6 received, 0% packet loss, time 6015ms</a:t>
            </a:r>
            <a:endParaRPr lang="zh-CN" altLang="en-US" dirty="0">
              <a:solidFill>
                <a:srgbClr val="000000"/>
              </a:solidFill>
              <a:sym typeface="Times New Roman" pitchFamily="18" charset="0"/>
            </a:endParaRPr>
          </a:p>
          <a:p>
            <a:pPr eaLnBrk="0" hangingPunct="0"/>
            <a:r>
              <a:rPr lang="en-US" altLang="zh-CN" dirty="0" err="1">
                <a:solidFill>
                  <a:srgbClr val="000000"/>
                </a:solidFill>
                <a:sym typeface="Times New Roman" pitchFamily="18" charset="0"/>
              </a:rPr>
              <a:t>rtt</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min/</a:t>
            </a:r>
            <a:r>
              <a:rPr lang="en-US" altLang="zh-CN" b="1" dirty="0" err="1">
                <a:solidFill>
                  <a:srgbClr val="000000"/>
                </a:solidFill>
                <a:sym typeface="Times New Roman" pitchFamily="18" charset="0"/>
              </a:rPr>
              <a:t>avg</a:t>
            </a:r>
            <a:r>
              <a:rPr lang="en-US" altLang="zh-CN" b="1" dirty="0">
                <a:solidFill>
                  <a:srgbClr val="000000"/>
                </a:solidFill>
                <a:sym typeface="Times New Roman" pitchFamily="18" charset="0"/>
              </a:rPr>
              <a:t>/max/</a:t>
            </a:r>
            <a:r>
              <a:rPr lang="en-US" altLang="zh-CN" b="1" dirty="0" err="1">
                <a:solidFill>
                  <a:srgbClr val="000000"/>
                </a:solidFill>
                <a:sym typeface="Times New Roman" pitchFamily="18" charset="0"/>
              </a:rPr>
              <a:t>mdev</a:t>
            </a:r>
            <a:r>
              <a:rPr lang="en-US" altLang="zh-CN" dirty="0">
                <a:solidFill>
                  <a:srgbClr val="000000"/>
                </a:solidFill>
                <a:sym typeface="Times New Roman" pitchFamily="18" charset="0"/>
              </a:rPr>
              <a:t> = 0.427/0.554/0.724/0.090 </a:t>
            </a:r>
            <a:r>
              <a:rPr lang="en-US" altLang="zh-CN" dirty="0" err="1">
                <a:solidFill>
                  <a:srgbClr val="000000"/>
                </a:solidFill>
                <a:sym typeface="Times New Roman" pitchFamily="18" charset="0"/>
              </a:rPr>
              <a:t>ms</a:t>
            </a:r>
            <a:endParaRPr lang="zh-CN" altLang="en-US" dirty="0"/>
          </a:p>
        </p:txBody>
      </p:sp>
    </p:spTree>
    <p:extLst>
      <p:ext uri="{BB962C8B-B14F-4D97-AF65-F5344CB8AC3E}">
        <p14:creationId xmlns:p14="http://schemas.microsoft.com/office/powerpoint/2010/main" val="26295685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47811" name="Rectangle 2"/>
          <p:cNvSpPr>
            <a:spLocks noGrp="1" noChangeArrowheads="1"/>
          </p:cNvSpPr>
          <p:nvPr>
            <p:ph idx="1"/>
          </p:nvPr>
        </p:nvSpPr>
        <p:spPr>
          <a:prstGeom prst="rect">
            <a:avLst/>
          </a:prstGeom>
        </p:spPr>
        <p:txBody>
          <a:bodyPr/>
          <a:lstStyle/>
          <a:p>
            <a:pPr eaLnBrk="1" hangingPunct="1"/>
            <a:r>
              <a:rPr lang="en-US" altLang="zh-CN"/>
              <a:t>ping</a:t>
            </a:r>
            <a:r>
              <a:rPr lang="zh-CN" altLang="en-US"/>
              <a:t>命令执行时，会持续不断地向目的主机发送</a:t>
            </a:r>
            <a:r>
              <a:rPr lang="en-US" altLang="zh-CN"/>
              <a:t>ICMP</a:t>
            </a:r>
            <a:r>
              <a:rPr lang="zh-CN" altLang="en-US"/>
              <a:t>包。在得到对方的应答后，显示每次连接的统计数据，直到用</a:t>
            </a:r>
            <a:r>
              <a:rPr lang="en-US" altLang="zh-CN"/>
              <a:t>Ctrl+C</a:t>
            </a:r>
            <a:r>
              <a:rPr lang="zh-CN" altLang="en-US"/>
              <a:t>组合键中断执行。但是，目前很多主机通过设置防火墙，对</a:t>
            </a:r>
            <a:r>
              <a:rPr lang="en-US" altLang="zh-CN"/>
              <a:t>ping</a:t>
            </a:r>
            <a:r>
              <a:rPr lang="zh-CN" altLang="en-US"/>
              <a:t>命令不予应答。在这种情况下，</a:t>
            </a:r>
            <a:r>
              <a:rPr lang="en-US" altLang="zh-CN"/>
              <a:t>ping</a:t>
            </a:r>
            <a:r>
              <a:rPr lang="zh-CN" altLang="en-US"/>
              <a:t>命令由于不停地发送测试数据包，又得不到返回任何结果，而致使</a:t>
            </a:r>
            <a:r>
              <a:rPr lang="en-US" altLang="zh-CN"/>
              <a:t>ping</a:t>
            </a:r>
            <a:r>
              <a:rPr lang="zh-CN" altLang="en-US"/>
              <a:t>命令僵死。不过，使用</a:t>
            </a:r>
            <a:r>
              <a:rPr lang="en-US" altLang="zh-CN"/>
              <a:t>-c</a:t>
            </a:r>
            <a:r>
              <a:rPr lang="zh-CN" altLang="en-US"/>
              <a:t>参数设置发送测试数据包的次数，以便在有限时间内完成测试。</a:t>
            </a:r>
          </a:p>
          <a:p>
            <a:pPr eaLnBrk="1" hangingPunct="1"/>
            <a:endParaRPr lang="zh-CN" altLang="en-US"/>
          </a:p>
          <a:p>
            <a:pPr eaLnBrk="1" hangingPunct="1"/>
            <a:endParaRPr lang="zh-CN" altLang="en-US"/>
          </a:p>
        </p:txBody>
      </p:sp>
      <p:sp>
        <p:nvSpPr>
          <p:cNvPr id="247812" name="Rectangle 3"/>
          <p:cNvSpPr>
            <a:spLocks noChangeArrowheads="1"/>
          </p:cNvSpPr>
          <p:nvPr/>
        </p:nvSpPr>
        <p:spPr bwMode="auto">
          <a:xfrm>
            <a:off x="1295400" y="4937037"/>
            <a:ext cx="7058343" cy="1200329"/>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wdl@myubuntuwdl:~$ </a:t>
            </a:r>
            <a:r>
              <a:rPr lang="en-US" altLang="zh-CN" b="1">
                <a:solidFill>
                  <a:srgbClr val="000000"/>
                </a:solidFill>
                <a:sym typeface="Times New Roman" pitchFamily="18" charset="0"/>
              </a:rPr>
              <a:t>ping  -c</a:t>
            </a:r>
            <a:r>
              <a:rPr lang="en-US" altLang="zh-CN">
                <a:solidFill>
                  <a:srgbClr val="000000"/>
                </a:solidFill>
                <a:sym typeface="Times New Roman" pitchFamily="18" charset="0"/>
              </a:rPr>
              <a:t> 3   www.google.com</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PING www-china.l.google.com (66.249.89.99) 56(84) bytes of data.</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 www-china.l.google.com ping statistics ---</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3 packets transmitted, 0 received, 100% packet loss, time 2000ms</a:t>
            </a:r>
            <a:endParaRPr lang="zh-CN" altLang="en-US"/>
          </a:p>
        </p:txBody>
      </p:sp>
    </p:spTree>
    <p:extLst>
      <p:ext uri="{BB962C8B-B14F-4D97-AF65-F5344CB8AC3E}">
        <p14:creationId xmlns:p14="http://schemas.microsoft.com/office/powerpoint/2010/main" val="33137360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5" name="Rectangle 2"/>
          <p:cNvSpPr>
            <a:spLocks noGrp="1" noChangeArrowheads="1"/>
          </p:cNvSpPr>
          <p:nvPr>
            <p:ph type="title"/>
          </p:nvPr>
        </p:nvSpPr>
        <p:spPr/>
        <p:txBody>
          <a:bodyPr/>
          <a:lstStyle/>
          <a:p>
            <a:pPr eaLnBrk="1" hangingPunct="1"/>
            <a:r>
              <a:rPr lang="zh-CN" altLang="en-US"/>
              <a:t>管理</a:t>
            </a:r>
            <a:r>
              <a:rPr lang="en-US" altLang="zh-CN"/>
              <a:t>DNS</a:t>
            </a:r>
            <a:r>
              <a:rPr lang="zh-CN" altLang="en-US"/>
              <a:t>服务器地址 </a:t>
            </a:r>
          </a:p>
        </p:txBody>
      </p:sp>
      <p:sp>
        <p:nvSpPr>
          <p:cNvPr id="248836" name="Rectangle 3"/>
          <p:cNvSpPr>
            <a:spLocks noGrp="1" noChangeArrowheads="1"/>
          </p:cNvSpPr>
          <p:nvPr>
            <p:ph idx="1"/>
          </p:nvPr>
        </p:nvSpPr>
        <p:spPr>
          <a:prstGeom prst="rect">
            <a:avLst/>
          </a:prstGeom>
        </p:spPr>
        <p:txBody>
          <a:bodyPr/>
          <a:lstStyle/>
          <a:p>
            <a:pPr eaLnBrk="1" hangingPunct="1"/>
            <a:r>
              <a:rPr lang="en-US" altLang="zh-CN"/>
              <a:t>DNS</a:t>
            </a:r>
            <a:r>
              <a:rPr lang="zh-CN" altLang="en-US"/>
              <a:t>域名解析可以在更大范围的计算机网络、</a:t>
            </a:r>
            <a:r>
              <a:rPr lang="en-US" altLang="zh-CN"/>
              <a:t>Internet</a:t>
            </a:r>
            <a:r>
              <a:rPr lang="zh-CN" altLang="en-US"/>
              <a:t>，提供域名到</a:t>
            </a:r>
            <a:r>
              <a:rPr lang="en-US" altLang="zh-CN"/>
              <a:t>IP</a:t>
            </a:r>
            <a:r>
              <a:rPr lang="zh-CN" altLang="en-US"/>
              <a:t>地址的转换。网络中的每台计算机都是一个</a:t>
            </a:r>
            <a:r>
              <a:rPr lang="en-US" altLang="zh-CN"/>
              <a:t>DNS</a:t>
            </a:r>
            <a:r>
              <a:rPr lang="zh-CN" altLang="en-US"/>
              <a:t>客户端，向</a:t>
            </a:r>
            <a:r>
              <a:rPr lang="en-US" altLang="zh-CN"/>
              <a:t>DNS</a:t>
            </a:r>
            <a:r>
              <a:rPr lang="zh-CN" altLang="en-US"/>
              <a:t>服务器提交域名解析的请求；</a:t>
            </a:r>
            <a:r>
              <a:rPr lang="en-US" altLang="zh-CN"/>
              <a:t>DNS</a:t>
            </a:r>
            <a:r>
              <a:rPr lang="zh-CN" altLang="en-US"/>
              <a:t>服务器完成域名到</a:t>
            </a:r>
            <a:r>
              <a:rPr lang="en-US" altLang="zh-CN"/>
              <a:t>IP</a:t>
            </a:r>
            <a:r>
              <a:rPr lang="zh-CN" altLang="en-US"/>
              <a:t>地址的映射。</a:t>
            </a:r>
          </a:p>
          <a:p>
            <a:pPr eaLnBrk="1" hangingPunct="1"/>
            <a:r>
              <a:rPr lang="zh-CN" altLang="en-US"/>
              <a:t>因此</a:t>
            </a:r>
            <a:r>
              <a:rPr lang="en-US" altLang="zh-CN"/>
              <a:t>DNS</a:t>
            </a:r>
            <a:r>
              <a:rPr lang="zh-CN" altLang="en-US"/>
              <a:t>客户端至少有一个</a:t>
            </a:r>
            <a:r>
              <a:rPr lang="en-US" altLang="zh-CN"/>
              <a:t>DNS</a:t>
            </a:r>
            <a:r>
              <a:rPr lang="zh-CN" altLang="en-US"/>
              <a:t>服务器地址，作为命名解析的开端。</a:t>
            </a:r>
          </a:p>
        </p:txBody>
      </p:sp>
    </p:spTree>
    <p:extLst>
      <p:ext uri="{BB962C8B-B14F-4D97-AF65-F5344CB8AC3E}">
        <p14:creationId xmlns:p14="http://schemas.microsoft.com/office/powerpoint/2010/main" val="31396215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49859" name="Rectangle 2"/>
          <p:cNvSpPr>
            <a:spLocks noGrp="1" noChangeArrowheads="1"/>
          </p:cNvSpPr>
          <p:nvPr>
            <p:ph idx="1"/>
          </p:nvPr>
        </p:nvSpPr>
        <p:spPr>
          <a:prstGeom prst="rect">
            <a:avLst/>
          </a:prstGeom>
        </p:spPr>
        <p:txBody>
          <a:bodyPr/>
          <a:lstStyle/>
          <a:p>
            <a:pPr eaLnBrk="1" hangingPunct="1">
              <a:lnSpc>
                <a:spcPct val="90000"/>
              </a:lnSpc>
            </a:pPr>
            <a:r>
              <a:rPr lang="zh-CN" altLang="en-US" sz="2000" dirty="0"/>
              <a:t>如果想了解哪个候选</a:t>
            </a:r>
            <a:r>
              <a:rPr lang="en-US" altLang="zh-CN" sz="2000" dirty="0"/>
              <a:t>DNS</a:t>
            </a:r>
            <a:r>
              <a:rPr lang="zh-CN" altLang="en-US" sz="2000" dirty="0"/>
              <a:t>服务器提供了服务。可以使用</a:t>
            </a:r>
            <a:r>
              <a:rPr lang="en-US" altLang="zh-CN" sz="2000" dirty="0" err="1"/>
              <a:t>nslookup</a:t>
            </a:r>
            <a:r>
              <a:rPr lang="zh-CN" altLang="en-US" sz="2000" dirty="0"/>
              <a:t>命令，查看当前系统所使用的</a:t>
            </a:r>
            <a:r>
              <a:rPr lang="en-US" altLang="zh-CN" sz="2000" dirty="0"/>
              <a:t>DNS</a:t>
            </a:r>
            <a:r>
              <a:rPr lang="zh-CN" altLang="en-US" sz="2000" dirty="0"/>
              <a:t>服务器的</a:t>
            </a:r>
            <a:r>
              <a:rPr lang="en-US" altLang="zh-CN" sz="2000" dirty="0"/>
              <a:t>IP</a:t>
            </a:r>
            <a:r>
              <a:rPr lang="zh-CN" altLang="en-US" sz="2000" dirty="0"/>
              <a:t>地址。</a:t>
            </a:r>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en-US" altLang="zh-CN" sz="2000" dirty="0"/>
          </a:p>
          <a:p>
            <a:pPr eaLnBrk="1" hangingPunct="1">
              <a:lnSpc>
                <a:spcPct val="90000"/>
              </a:lnSpc>
            </a:pPr>
            <a:endParaRPr lang="en-US" altLang="zh-CN"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r>
              <a:rPr lang="zh-CN" altLang="en-US" sz="2000" dirty="0"/>
              <a:t>从执行结果可以看出，主机在访问前两个</a:t>
            </a:r>
            <a:r>
              <a:rPr lang="en-US" altLang="zh-CN" sz="2000" dirty="0"/>
              <a:t>DNS</a:t>
            </a:r>
            <a:r>
              <a:rPr lang="zh-CN" altLang="en-US" sz="2000" dirty="0"/>
              <a:t>服务器（</a:t>
            </a:r>
            <a:r>
              <a:rPr lang="en-US" altLang="zh-CN" sz="2000" dirty="0"/>
              <a:t>172.16.28.1</a:t>
            </a:r>
            <a:r>
              <a:rPr lang="zh-CN" altLang="en-US" sz="2000" dirty="0"/>
              <a:t>和</a:t>
            </a:r>
            <a:r>
              <a:rPr lang="en-US" altLang="zh-CN" sz="2000" dirty="0"/>
              <a:t>202.204.58.2</a:t>
            </a:r>
            <a:r>
              <a:rPr lang="zh-CN" altLang="en-US" sz="2000" dirty="0"/>
              <a:t>）失败后，由第三个服务器（</a:t>
            </a:r>
            <a:r>
              <a:rPr lang="en-US" altLang="zh-CN" sz="2000" dirty="0"/>
              <a:t>192.168.182.2</a:t>
            </a:r>
            <a:r>
              <a:rPr lang="zh-CN" altLang="en-US" sz="2000" dirty="0"/>
              <a:t>）完成域名解析。</a:t>
            </a:r>
            <a:r>
              <a:rPr lang="en-US" altLang="zh-CN" sz="2000" dirty="0"/>
              <a:t>Server</a:t>
            </a:r>
            <a:r>
              <a:rPr lang="zh-CN" altLang="en-US" sz="2000" dirty="0"/>
              <a:t>表示提供服务的</a:t>
            </a:r>
            <a:r>
              <a:rPr lang="en-US" altLang="zh-CN" sz="2000" dirty="0"/>
              <a:t>DNS</a:t>
            </a:r>
            <a:r>
              <a:rPr lang="zh-CN" altLang="en-US" sz="2000" dirty="0"/>
              <a:t>服务器，</a:t>
            </a:r>
            <a:r>
              <a:rPr lang="en-US" altLang="zh-CN" sz="2000" dirty="0"/>
              <a:t>Address</a:t>
            </a:r>
            <a:r>
              <a:rPr lang="zh-CN" altLang="en-US" sz="2000" dirty="0"/>
              <a:t>中的</a:t>
            </a:r>
            <a:r>
              <a:rPr lang="en-US" altLang="zh-CN" sz="2000" dirty="0"/>
              <a:t>#53</a:t>
            </a:r>
            <a:r>
              <a:rPr lang="zh-CN" altLang="en-US" sz="2000" dirty="0"/>
              <a:t>表示</a:t>
            </a:r>
            <a:r>
              <a:rPr lang="en-US" altLang="zh-CN" sz="2000" dirty="0"/>
              <a:t>TCP/UDP</a:t>
            </a:r>
            <a:r>
              <a:rPr lang="zh-CN" altLang="en-US" sz="2000" dirty="0"/>
              <a:t>命名服务的端口号。若所有的</a:t>
            </a:r>
            <a:r>
              <a:rPr lang="en-US" altLang="zh-CN" sz="2000" dirty="0"/>
              <a:t>DNS</a:t>
            </a:r>
            <a:r>
              <a:rPr lang="zh-CN" altLang="en-US" sz="2000" dirty="0"/>
              <a:t>服务器都访问失败，则出现如下的执行结果。</a:t>
            </a:r>
            <a:endParaRPr lang="zh-CN" altLang="en-US" dirty="0"/>
          </a:p>
        </p:txBody>
      </p:sp>
      <p:sp>
        <p:nvSpPr>
          <p:cNvPr id="249860" name="Rectangle 3"/>
          <p:cNvSpPr>
            <a:spLocks noChangeArrowheads="1"/>
          </p:cNvSpPr>
          <p:nvPr/>
        </p:nvSpPr>
        <p:spPr bwMode="auto">
          <a:xfrm>
            <a:off x="2207568" y="1895427"/>
            <a:ext cx="6551858" cy="230832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nslookup</a:t>
            </a:r>
            <a:r>
              <a:rPr lang="en-US" altLang="zh-CN" dirty="0">
                <a:solidFill>
                  <a:srgbClr val="000000"/>
                </a:solidFill>
                <a:sym typeface="Times New Roman" pitchFamily="18" charset="0"/>
              </a:rPr>
              <a:t>   www.google.com</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Server:   192.168.182.2</a:t>
            </a:r>
            <a:endParaRPr lang="en-US" altLang="zh-CN"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Address:   192.168.182.2#53</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Non-authoritative answer:</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www.google.com canonical name = www.l.google.com.</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www.l.google.com canonical name = www-china.l.google.com.</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Name: www-china.l.google.com</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Address: 66.249.89.99</a:t>
            </a:r>
            <a:endParaRPr lang="zh-CN" altLang="en-US" dirty="0"/>
          </a:p>
        </p:txBody>
      </p:sp>
      <p:sp>
        <p:nvSpPr>
          <p:cNvPr id="249861" name="Rectangle 4"/>
          <p:cNvSpPr>
            <a:spLocks noChangeArrowheads="1"/>
          </p:cNvSpPr>
          <p:nvPr/>
        </p:nvSpPr>
        <p:spPr bwMode="auto">
          <a:xfrm>
            <a:off x="914400" y="5373216"/>
            <a:ext cx="10847917"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err="1">
                <a:solidFill>
                  <a:srgbClr val="000000"/>
                </a:solidFill>
                <a:sym typeface="Times New Roman" pitchFamily="18" charset="0"/>
              </a:rPr>
              <a:t>nslookup</a:t>
            </a:r>
            <a:r>
              <a:rPr lang="en-US" altLang="zh-CN" dirty="0">
                <a:solidFill>
                  <a:srgbClr val="000000"/>
                </a:solidFill>
                <a:sym typeface="Times New Roman" pitchFamily="18" charset="0"/>
              </a:rPr>
              <a:t>   www.google.com</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connection timed out</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no servers could be reached</a:t>
            </a:r>
            <a:endParaRPr lang="zh-CN" altLang="en-US" dirty="0"/>
          </a:p>
        </p:txBody>
      </p:sp>
    </p:spTree>
    <p:extLst>
      <p:ext uri="{BB962C8B-B14F-4D97-AF65-F5344CB8AC3E}">
        <p14:creationId xmlns:p14="http://schemas.microsoft.com/office/powerpoint/2010/main" val="24368972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3" name="Rectangle 2"/>
          <p:cNvSpPr>
            <a:spLocks noGrp="1" noChangeArrowheads="1"/>
          </p:cNvSpPr>
          <p:nvPr>
            <p:ph type="title"/>
          </p:nvPr>
        </p:nvSpPr>
        <p:spPr/>
        <p:txBody>
          <a:bodyPr/>
          <a:lstStyle/>
          <a:p>
            <a:pPr eaLnBrk="1" hangingPunct="1"/>
            <a:r>
              <a:rPr lang="en-US" altLang="zh-CN"/>
              <a:t>DNS</a:t>
            </a:r>
            <a:r>
              <a:rPr lang="zh-CN" altLang="en-US"/>
              <a:t>客户端配置文件</a:t>
            </a:r>
            <a:r>
              <a:rPr lang="en-US" altLang="zh-CN"/>
              <a:t>—resolv.conf</a:t>
            </a:r>
            <a:endParaRPr lang="zh-CN" altLang="en-US"/>
          </a:p>
        </p:txBody>
      </p:sp>
      <p:sp>
        <p:nvSpPr>
          <p:cNvPr id="250884" name="Rectangle 3"/>
          <p:cNvSpPr>
            <a:spLocks noGrp="1" noChangeArrowheads="1"/>
          </p:cNvSpPr>
          <p:nvPr>
            <p:ph idx="1"/>
          </p:nvPr>
        </p:nvSpPr>
        <p:spPr>
          <a:prstGeom prst="rect">
            <a:avLst/>
          </a:prstGeom>
        </p:spPr>
        <p:txBody>
          <a:bodyPr/>
          <a:lstStyle/>
          <a:p>
            <a:pPr eaLnBrk="1" hangingPunct="1"/>
            <a:r>
              <a:rPr lang="en-US" altLang="zh-CN"/>
              <a:t>Ubuntu Linux</a:t>
            </a:r>
            <a:r>
              <a:rPr lang="zh-CN" altLang="en-US"/>
              <a:t>将</a:t>
            </a:r>
            <a:r>
              <a:rPr lang="en-US" altLang="zh-CN"/>
              <a:t>DNS</a:t>
            </a:r>
            <a:r>
              <a:rPr lang="zh-CN" altLang="en-US"/>
              <a:t>服务器地址保存在配置文件</a:t>
            </a:r>
            <a:r>
              <a:rPr lang="en-US" altLang="zh-CN"/>
              <a:t>/etc/resolv.conf</a:t>
            </a:r>
            <a:r>
              <a:rPr lang="zh-CN" altLang="en-US"/>
              <a:t>中。</a:t>
            </a:r>
          </a:p>
          <a:p>
            <a:pPr eaLnBrk="1" hangingPunct="1"/>
            <a:r>
              <a:rPr lang="zh-CN" altLang="en-US"/>
              <a:t>依然延续上面的例子，添加</a:t>
            </a:r>
            <a:r>
              <a:rPr lang="en-US" altLang="zh-CN"/>
              <a:t>DNS</a:t>
            </a:r>
            <a:r>
              <a:rPr lang="zh-CN" altLang="en-US"/>
              <a:t>服务器</a:t>
            </a:r>
            <a:r>
              <a:rPr lang="en-US" altLang="zh-CN"/>
              <a:t>IP</a:t>
            </a:r>
            <a:r>
              <a:rPr lang="zh-CN" altLang="en-US"/>
              <a:t>地址后，查看配置文件</a:t>
            </a:r>
            <a:r>
              <a:rPr lang="en-US" altLang="zh-CN"/>
              <a:t>/etc/hosts</a:t>
            </a:r>
            <a:r>
              <a:rPr lang="zh-CN" altLang="en-US"/>
              <a:t>，如下所示。</a:t>
            </a:r>
          </a:p>
        </p:txBody>
      </p:sp>
      <p:sp>
        <p:nvSpPr>
          <p:cNvPr id="250885" name="Rectangle 4"/>
          <p:cNvSpPr>
            <a:spLocks noChangeArrowheads="1"/>
          </p:cNvSpPr>
          <p:nvPr/>
        </p:nvSpPr>
        <p:spPr bwMode="auto">
          <a:xfrm>
            <a:off x="542626" y="3789040"/>
            <a:ext cx="10945284"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cat  </a:t>
            </a:r>
            <a:r>
              <a:rPr lang="en-US" altLang="zh-CN" b="1" dirty="0">
                <a:solidFill>
                  <a:srgbClr val="000000"/>
                </a:solidFill>
                <a:sym typeface="Times New Roman" pitchFamily="18" charset="0"/>
              </a:rPr>
              <a:t> /</a:t>
            </a:r>
            <a:r>
              <a:rPr lang="en-US" altLang="zh-CN" b="1" dirty="0" err="1">
                <a:solidFill>
                  <a:srgbClr val="000000"/>
                </a:solidFill>
                <a:sym typeface="Times New Roman" pitchFamily="18" charset="0"/>
              </a:rPr>
              <a:t>etc</a:t>
            </a:r>
            <a:r>
              <a:rPr lang="en-US" altLang="zh-CN" b="1" dirty="0">
                <a:solidFill>
                  <a:srgbClr val="000000"/>
                </a:solidFill>
                <a:sym typeface="Times New Roman" pitchFamily="18" charset="0"/>
              </a:rPr>
              <a:t>/</a:t>
            </a:r>
            <a:r>
              <a:rPr lang="en-US" altLang="zh-CN" b="1" dirty="0" err="1">
                <a:solidFill>
                  <a:srgbClr val="000000"/>
                </a:solidFill>
                <a:sym typeface="Times New Roman" pitchFamily="18" charset="0"/>
              </a:rPr>
              <a:t>resolv.conf</a:t>
            </a:r>
            <a:endParaRPr lang="en-US" altLang="zh-CN"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nameserver</a:t>
            </a:r>
            <a:r>
              <a:rPr lang="en-US" altLang="zh-CN" dirty="0">
                <a:solidFill>
                  <a:srgbClr val="000000"/>
                </a:solidFill>
                <a:sym typeface="Times New Roman" pitchFamily="18" charset="0"/>
              </a:rPr>
              <a:t>  172.16.28.1</a:t>
            </a:r>
            <a:endParaRPr lang="zh-CN" altLang="en-US"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nameserver</a:t>
            </a:r>
            <a:r>
              <a:rPr lang="en-US" altLang="zh-CN" dirty="0">
                <a:solidFill>
                  <a:srgbClr val="000000"/>
                </a:solidFill>
                <a:sym typeface="Times New Roman" pitchFamily="18" charset="0"/>
              </a:rPr>
              <a:t>  202.204.58.2</a:t>
            </a:r>
            <a:endParaRPr lang="zh-CN" altLang="en-US" dirty="0">
              <a:solidFill>
                <a:srgbClr val="000000"/>
              </a:solidFill>
              <a:sym typeface="Times New Roman" pitchFamily="18" charset="0"/>
            </a:endParaRPr>
          </a:p>
          <a:p>
            <a:pPr eaLnBrk="0" hangingPunct="0"/>
            <a:r>
              <a:rPr lang="en-US" altLang="zh-CN" b="1" dirty="0" err="1">
                <a:solidFill>
                  <a:srgbClr val="000000"/>
                </a:solidFill>
                <a:sym typeface="Times New Roman" pitchFamily="18" charset="0"/>
              </a:rPr>
              <a:t>nameserver</a:t>
            </a:r>
            <a:r>
              <a:rPr lang="en-US" altLang="zh-CN" dirty="0">
                <a:solidFill>
                  <a:srgbClr val="000000"/>
                </a:solidFill>
                <a:sym typeface="Times New Roman" pitchFamily="18" charset="0"/>
              </a:rPr>
              <a:t>  192.168.182.2</a:t>
            </a:r>
            <a:endParaRPr lang="zh-CN" altLang="en-US" dirty="0">
              <a:solidFill>
                <a:srgbClr val="000000"/>
              </a:solidFill>
              <a:sym typeface="Times New Roman" pitchFamily="18" charset="0"/>
            </a:endParaRPr>
          </a:p>
          <a:p>
            <a:pPr eaLnBrk="0" hangingPunct="0"/>
            <a:r>
              <a:rPr lang="en-US" altLang="zh-CN" b="1" dirty="0">
                <a:solidFill>
                  <a:srgbClr val="000000"/>
                </a:solidFill>
                <a:sym typeface="Times New Roman" pitchFamily="18" charset="0"/>
              </a:rPr>
              <a:t>search</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localdomain</a:t>
            </a:r>
            <a:endParaRPr lang="zh-CN" altLang="en-US" dirty="0"/>
          </a:p>
        </p:txBody>
      </p:sp>
    </p:spTree>
    <p:extLst>
      <p:ext uri="{BB962C8B-B14F-4D97-AF65-F5344CB8AC3E}">
        <p14:creationId xmlns:p14="http://schemas.microsoft.com/office/powerpoint/2010/main" val="12128519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51907" name="Rectangle 2"/>
          <p:cNvSpPr>
            <a:spLocks noGrp="1" noChangeArrowheads="1"/>
          </p:cNvSpPr>
          <p:nvPr>
            <p:ph idx="1"/>
          </p:nvPr>
        </p:nvSpPr>
        <p:spPr>
          <a:prstGeom prst="rect">
            <a:avLst/>
          </a:prstGeom>
        </p:spPr>
        <p:txBody>
          <a:bodyPr/>
          <a:lstStyle/>
          <a:p>
            <a:pPr eaLnBrk="1" hangingPunct="1">
              <a:lnSpc>
                <a:spcPct val="90000"/>
              </a:lnSpc>
            </a:pPr>
            <a:r>
              <a:rPr lang="en-US" altLang="zh-CN"/>
              <a:t>Linux</a:t>
            </a:r>
            <a:r>
              <a:rPr lang="zh-CN" altLang="en-US"/>
              <a:t>的网络命令是进行网络配置的基本工具，但由于命令数量多、技术要求高，使网络配置的技术难度居高不下。</a:t>
            </a:r>
            <a:r>
              <a:rPr lang="en-US" altLang="zh-CN"/>
              <a:t>Ubuntu Linux</a:t>
            </a:r>
            <a:r>
              <a:rPr lang="zh-CN" altLang="en-US"/>
              <a:t>除了提供传统的文本命令行的配置工具外，同时，也提供了图形界面的网络配置工具。由于其功能全面、界面友好，可以帮助用户轻松地完成网络配置。</a:t>
            </a:r>
          </a:p>
          <a:p>
            <a:pPr eaLnBrk="1" hangingPunct="1">
              <a:lnSpc>
                <a:spcPct val="90000"/>
              </a:lnSpc>
            </a:pPr>
            <a:r>
              <a:rPr lang="zh-CN" altLang="en-US"/>
              <a:t>了解网络性能是用户和网络管理员经常需要做的工作。收集相关网络信息可为诊断网络通信性能提供判断基准。</a:t>
            </a:r>
          </a:p>
        </p:txBody>
      </p:sp>
    </p:spTree>
    <p:extLst>
      <p:ext uri="{BB962C8B-B14F-4D97-AF65-F5344CB8AC3E}">
        <p14:creationId xmlns:p14="http://schemas.microsoft.com/office/powerpoint/2010/main" val="28451161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52931" name="Rectangle 2"/>
          <p:cNvSpPr>
            <a:spLocks noGrp="1" noChangeArrowheads="1"/>
          </p:cNvSpPr>
          <p:nvPr>
            <p:ph idx="1"/>
          </p:nvPr>
        </p:nvSpPr>
        <p:spPr>
          <a:prstGeom prst="rect">
            <a:avLst/>
          </a:prstGeom>
        </p:spPr>
        <p:txBody>
          <a:bodyPr/>
          <a:lstStyle/>
          <a:p>
            <a:pPr eaLnBrk="1" hangingPunct="1"/>
            <a:r>
              <a:rPr lang="zh-CN" altLang="en-US" sz="2000"/>
              <a:t>我们现在使用的 ubuntu12.04 的操作系统，图形化界面已经做的比较完 善</a:t>
            </a:r>
          </a:p>
          <a:p>
            <a:pPr eaLnBrk="1" hangingPunct="1"/>
            <a:r>
              <a:rPr lang="zh-CN" altLang="en-US" sz="2000"/>
              <a:t>了，那么第一种方法就是通过图形化界面进行虚拟机的上网配置了</a:t>
            </a:r>
          </a:p>
          <a:p>
            <a:pPr eaLnBrk="1" hangingPunct="1"/>
            <a:r>
              <a:rPr lang="zh-CN" altLang="en-US" sz="2000"/>
              <a:t>第一步：用鼠标点击 –--&gt;扇形图标---&gt;VPN Connections---&gt; Configure</a:t>
            </a:r>
          </a:p>
          <a:p>
            <a:pPr eaLnBrk="1" hangingPunct="1"/>
            <a:endParaRPr lang="zh-CN" altLang="en-US" sz="2400"/>
          </a:p>
        </p:txBody>
      </p:sp>
      <p:sp>
        <p:nvSpPr>
          <p:cNvPr id="252932" name="文本框 258052"/>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t>图形界面配置虚拟机上网</a:t>
            </a:r>
          </a:p>
        </p:txBody>
      </p:sp>
      <p:pic>
        <p:nvPicPr>
          <p:cNvPr id="252933" name="图片 2580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102616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8645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53955" name="Rectangle 2"/>
          <p:cNvSpPr>
            <a:spLocks noGrp="1" noChangeArrowheads="1"/>
          </p:cNvSpPr>
          <p:nvPr>
            <p:ph idx="1"/>
          </p:nvPr>
        </p:nvSpPr>
        <p:spPr>
          <a:prstGeom prst="rect">
            <a:avLst/>
          </a:prstGeom>
        </p:spPr>
        <p:txBody>
          <a:bodyPr/>
          <a:lstStyle/>
          <a:p>
            <a:pPr eaLnBrk="1" hangingPunct="1"/>
            <a:r>
              <a:rPr lang="zh-CN" altLang="en-US" sz="2400"/>
              <a:t>第二步：鼠标点击 Configure VPN---&gt; wired---&gt;add (添加一个上网的连接)—&gt;edit</a:t>
            </a:r>
          </a:p>
          <a:p>
            <a:pPr eaLnBrk="1" hangingPunct="1"/>
            <a:endParaRPr lang="zh-CN" altLang="en-US" sz="2400"/>
          </a:p>
          <a:p>
            <a:pPr eaLnBrk="1" hangingPunct="1"/>
            <a:endParaRPr lang="zh-CN" altLang="en-US" sz="2400"/>
          </a:p>
        </p:txBody>
      </p:sp>
      <p:sp>
        <p:nvSpPr>
          <p:cNvPr id="253956" name="文本框 259076"/>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t>图形界面配置虚拟机上网</a:t>
            </a:r>
          </a:p>
        </p:txBody>
      </p:sp>
      <p:pic>
        <p:nvPicPr>
          <p:cNvPr id="253957" name="图片 2590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2438400"/>
            <a:ext cx="67056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79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algn="ctr" eaLnBrk="1" hangingPunct="1"/>
            <a:r>
              <a:rPr lang="zh-CN" altLang="en-US" dirty="0"/>
              <a:t>选择命令终端</a:t>
            </a:r>
          </a:p>
        </p:txBody>
      </p:sp>
      <p:sp>
        <p:nvSpPr>
          <p:cNvPr id="36868" name="Rectangle 3"/>
          <p:cNvSpPr>
            <a:spLocks noGrp="1" noChangeArrowheads="1"/>
          </p:cNvSpPr>
          <p:nvPr>
            <p:ph idx="1"/>
          </p:nvPr>
        </p:nvSpPr>
        <p:spPr>
          <a:xfrm>
            <a:off x="911424" y="1412776"/>
            <a:ext cx="10725785" cy="4484370"/>
          </a:xfrm>
          <a:prstGeom prst="rect">
            <a:avLst/>
          </a:prstGeom>
        </p:spPr>
        <p:txBody>
          <a:bodyPr/>
          <a:lstStyle/>
          <a:p>
            <a:pPr eaLnBrk="1" hangingPunct="1">
              <a:lnSpc>
                <a:spcPct val="90000"/>
              </a:lnSpc>
            </a:pPr>
            <a:r>
              <a:rPr lang="en-US" altLang="zh-CN" sz="2000"/>
              <a:t>Gnome-terminal</a:t>
            </a:r>
            <a:r>
              <a:rPr lang="zh-CN" altLang="en-US" sz="2000"/>
              <a:t>是</a:t>
            </a:r>
            <a:r>
              <a:rPr lang="en-US" altLang="zh-CN" sz="2000"/>
              <a:t>GNOME</a:t>
            </a:r>
            <a:r>
              <a:rPr lang="zh-CN" altLang="en-US" sz="2000"/>
              <a:t>默认的命令终端。比</a:t>
            </a:r>
            <a:r>
              <a:rPr lang="en-US" altLang="zh-CN" sz="2000"/>
              <a:t>Xterm</a:t>
            </a:r>
            <a:r>
              <a:rPr lang="zh-CN" altLang="en-US" sz="2000"/>
              <a:t>具有更多、更强的功能，提供了剪切、粘贴、多标签显示，以及设置终端配置文件等功能，中文支持和用户界面也很友好。用户可以使用窗口菜单，或快捷键完成操作。</a:t>
            </a:r>
            <a:endParaRPr lang="zh-CN" altLang="en-US"/>
          </a:p>
        </p:txBody>
      </p:sp>
      <p:pic>
        <p:nvPicPr>
          <p:cNvPr id="36869" name="Picture 4" descr="gnome-terminal终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2283053"/>
            <a:ext cx="8257117"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991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54979" name="Rectangle 2"/>
          <p:cNvSpPr>
            <a:spLocks noGrp="1" noChangeArrowheads="1"/>
          </p:cNvSpPr>
          <p:nvPr>
            <p:ph idx="1"/>
          </p:nvPr>
        </p:nvSpPr>
        <p:spPr>
          <a:prstGeom prst="rect">
            <a:avLst/>
          </a:prstGeom>
        </p:spPr>
        <p:txBody>
          <a:bodyPr/>
          <a:lstStyle/>
          <a:p>
            <a:pPr eaLnBrk="1" hangingPunct="1"/>
            <a:r>
              <a:rPr lang="zh-CN" altLang="en-US" sz="2400"/>
              <a:t>第三步：鼠标点击---&gt;IPV4 Settings –&gt;Method--&gt;Manual</a:t>
            </a:r>
          </a:p>
          <a:p>
            <a:pPr eaLnBrk="1" hangingPunct="1"/>
            <a:endParaRPr lang="zh-CN" altLang="en-US" sz="2400"/>
          </a:p>
        </p:txBody>
      </p:sp>
      <p:sp>
        <p:nvSpPr>
          <p:cNvPr id="254980" name="文本框 260100"/>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dirty="0"/>
              <a:t>图形界面配置虚拟机上网</a:t>
            </a:r>
          </a:p>
        </p:txBody>
      </p:sp>
      <p:pic>
        <p:nvPicPr>
          <p:cNvPr id="254981" name="图片 260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104648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1077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03" name="Rectangle 2"/>
          <p:cNvSpPr>
            <a:spLocks noGrp="1" noChangeArrowheads="1"/>
          </p:cNvSpPr>
          <p:nvPr>
            <p:ph idx="1"/>
          </p:nvPr>
        </p:nvSpPr>
        <p:spPr>
          <a:prstGeom prst="rect">
            <a:avLst/>
          </a:prstGeom>
        </p:spPr>
        <p:txBody>
          <a:bodyPr/>
          <a:lstStyle/>
          <a:p>
            <a:pPr eaLnBrk="1" hangingPunct="1"/>
            <a:r>
              <a:rPr lang="zh-CN" altLang="en-US" sz="1800" dirty="0"/>
              <a:t>第四步：点击 add --&gt;设置 ip 地址---&gt;设置 DNS （注意 ip 地址不能和 windows 下面的ip 地址相同）---&gt; save</a:t>
            </a:r>
          </a:p>
          <a:p>
            <a:pPr eaLnBrk="1" hangingPunct="1"/>
            <a:endParaRPr lang="zh-CN" altLang="en-US" sz="2400" dirty="0"/>
          </a:p>
        </p:txBody>
      </p:sp>
      <p:sp>
        <p:nvSpPr>
          <p:cNvPr id="256004" name="文本框 261124"/>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t>图形界面配置虚拟机上网</a:t>
            </a:r>
          </a:p>
        </p:txBody>
      </p:sp>
      <p:pic>
        <p:nvPicPr>
          <p:cNvPr id="256005" name="图片 261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579" y="1772816"/>
            <a:ext cx="576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6775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2148" name="Rectangle 2"/>
          <p:cNvSpPr>
            <a:spLocks noGrp="1"/>
          </p:cNvSpPr>
          <p:nvPr>
            <p:ph idx="1"/>
          </p:nvPr>
        </p:nvSpPr>
        <p:spPr>
          <a:prstGeom prst="rect">
            <a:avLst/>
          </a:prstGeom>
          <a:ln>
            <a:miter/>
          </a:ln>
        </p:spPr>
        <p:txBody>
          <a:bodyPr/>
          <a:lstStyle>
            <a:lvl1pPr lvl="0">
              <a:defRPr sz="2400" kern="1200"/>
            </a:lvl1pPr>
            <a:lvl2pPr lvl="1">
              <a:defRPr sz="2000" kern="1200"/>
            </a:lvl2pPr>
            <a:lvl3pPr lvl="2">
              <a:defRPr sz="1800" kern="1200"/>
            </a:lvl3pPr>
            <a:lvl4pPr lvl="3">
              <a:defRPr sz="1800" kern="1200"/>
            </a:lvl4pPr>
            <a:lvl5pPr lvl="4">
              <a:defRPr sz="1400" kern="1200"/>
            </a:lvl5pPr>
          </a:lstStyle>
          <a:p>
            <a:pPr marL="1905" indent="-1905" eaLnBrk="1" hangingPunct="1">
              <a:defRPr/>
            </a:pPr>
            <a:r>
              <a:rPr lang="zh-CN" altLang="en-US" noProof="1"/>
              <a:t>第五步：重启虚拟机，就可以上网了，可以 ping 一下 windows 的 ip 地址</a:t>
            </a:r>
          </a:p>
          <a:p>
            <a:pPr marL="1905" indent="-1905" eaLnBrk="1" hangingPunct="1">
              <a:defRPr/>
            </a:pPr>
            <a:endParaRPr lang="zh-CN" altLang="en-US" noProof="1"/>
          </a:p>
          <a:p>
            <a:pPr marL="1905" indent="-1905" eaLnBrk="1" hangingPunct="1">
              <a:defRPr/>
            </a:pPr>
            <a:endParaRPr lang="zh-CN" altLang="en-US" noProof="1"/>
          </a:p>
          <a:p>
            <a:pPr marL="1905" indent="-274955" eaLnBrk="1" hangingPunct="1">
              <a:buFont typeface="Wingdings 3" pitchFamily="18" charset="2"/>
              <a:buNone/>
              <a:defRPr/>
            </a:pPr>
            <a:endParaRPr lang="zh-CN" altLang="en-US" noProof="1"/>
          </a:p>
        </p:txBody>
      </p:sp>
      <p:sp>
        <p:nvSpPr>
          <p:cNvPr id="257028" name="文本框 262148"/>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t>图形界面配置虚拟机上网</a:t>
            </a:r>
          </a:p>
        </p:txBody>
      </p:sp>
      <p:pic>
        <p:nvPicPr>
          <p:cNvPr id="257029" name="图片 262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1" y="2409825"/>
            <a:ext cx="930698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6787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1" name="Rectangle 2"/>
          <p:cNvSpPr>
            <a:spLocks noGrp="1" noChangeArrowheads="1"/>
          </p:cNvSpPr>
          <p:nvPr>
            <p:ph idx="1"/>
          </p:nvPr>
        </p:nvSpPr>
        <p:spPr>
          <a:prstGeom prst="rect">
            <a:avLst/>
          </a:prstGeom>
        </p:spPr>
        <p:txBody>
          <a:bodyPr/>
          <a:lstStyle/>
          <a:p>
            <a:pPr eaLnBrk="1" hangingPunct="1"/>
            <a:r>
              <a:rPr lang="zh-CN" altLang="en-US" sz="1800" dirty="0"/>
              <a:t>在命令行模式下，对虚拟机进行网络的配置，在此配置静态 ip 地址</a:t>
            </a:r>
          </a:p>
          <a:p>
            <a:pPr eaLnBrk="1" hangingPunct="1"/>
            <a:r>
              <a:rPr lang="zh-CN" altLang="en-US" sz="1800" dirty="0"/>
              <a:t>第一步：sudo vim /etc/network/interfaces 进行如下图的配置</a:t>
            </a:r>
          </a:p>
          <a:p>
            <a:pPr eaLnBrk="1" hangingPunct="1"/>
            <a:endParaRPr lang="zh-CN" altLang="en-US" sz="2400" dirty="0"/>
          </a:p>
        </p:txBody>
      </p:sp>
      <p:sp>
        <p:nvSpPr>
          <p:cNvPr id="258052" name="文本框 263172"/>
          <p:cNvSpPr txBox="1">
            <a:spLocks noChangeArrowheads="1"/>
          </p:cNvSpPr>
          <p:nvPr/>
        </p:nvSpPr>
        <p:spPr bwMode="auto">
          <a:xfrm>
            <a:off x="611717" y="666751"/>
            <a:ext cx="761788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dirty="0"/>
              <a:t>命令行模式配置虚拟机上网</a:t>
            </a:r>
          </a:p>
          <a:p>
            <a:pPr eaLnBrk="0" hangingPunct="0"/>
            <a:endParaRPr lang="zh-CN" altLang="en-US" sz="3200" dirty="0"/>
          </a:p>
        </p:txBody>
      </p:sp>
      <p:pic>
        <p:nvPicPr>
          <p:cNvPr id="258053" name="图片 2631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111" y="2204864"/>
            <a:ext cx="9296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0401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075" name="Rectangle 2"/>
          <p:cNvSpPr>
            <a:spLocks noGrp="1" noChangeArrowheads="1"/>
          </p:cNvSpPr>
          <p:nvPr>
            <p:ph idx="1"/>
          </p:nvPr>
        </p:nvSpPr>
        <p:spPr>
          <a:prstGeom prst="rect">
            <a:avLst/>
          </a:prstGeom>
        </p:spPr>
        <p:txBody>
          <a:bodyPr/>
          <a:lstStyle/>
          <a:p>
            <a:pPr eaLnBrk="1" hangingPunct="1"/>
            <a:r>
              <a:rPr lang="zh-CN" altLang="en-US" sz="1800"/>
              <a:t>第二步:打开 sudo vim /etc/resolv.conf 配置文件，设置 DNS 服务</a:t>
            </a:r>
          </a:p>
          <a:p>
            <a:pPr eaLnBrk="1" hangingPunct="1"/>
            <a:endParaRPr lang="zh-CN" altLang="en-US" sz="1800"/>
          </a:p>
          <a:p>
            <a:pPr eaLnBrk="1" hangingPunct="1"/>
            <a:endParaRPr lang="zh-CN" altLang="en-US" sz="2400"/>
          </a:p>
        </p:txBody>
      </p:sp>
      <p:sp>
        <p:nvSpPr>
          <p:cNvPr id="259076" name="文本框 264196"/>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dirty="0"/>
              <a:t>命令行模式配置虚拟机上网</a:t>
            </a:r>
          </a:p>
        </p:txBody>
      </p:sp>
      <p:pic>
        <p:nvPicPr>
          <p:cNvPr id="259077" name="图片 264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700808"/>
            <a:ext cx="9474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8917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65220" name="Rectangle 2"/>
          <p:cNvSpPr>
            <a:spLocks noGrp="1"/>
          </p:cNvSpPr>
          <p:nvPr>
            <p:ph idx="1"/>
          </p:nvPr>
        </p:nvSpPr>
        <p:spPr>
          <a:prstGeom prst="rect">
            <a:avLst/>
          </a:prstGeom>
          <a:ln>
            <a:miter/>
          </a:ln>
        </p:spPr>
        <p:txBody>
          <a:bodyPr/>
          <a:lstStyle>
            <a:lvl1pPr lvl="0">
              <a:defRPr sz="2400" kern="1200"/>
            </a:lvl1pPr>
            <a:lvl2pPr lvl="1">
              <a:defRPr sz="2000" kern="1200"/>
            </a:lvl2pPr>
            <a:lvl3pPr lvl="2">
              <a:defRPr sz="1800" kern="1200"/>
            </a:lvl3pPr>
            <a:lvl4pPr lvl="3">
              <a:defRPr sz="1800" kern="1200"/>
            </a:lvl4pPr>
            <a:lvl5pPr lvl="4">
              <a:defRPr sz="1400" kern="1200"/>
            </a:lvl5pPr>
          </a:lstStyle>
          <a:p>
            <a:pPr marL="1905" indent="-1905" eaLnBrk="1" hangingPunct="1">
              <a:defRPr/>
            </a:pPr>
            <a:r>
              <a:rPr lang="zh-CN" altLang="en-US" sz="1800" noProof="1"/>
              <a:t>第三步：重启网卡，配置生效</a:t>
            </a:r>
          </a:p>
          <a:p>
            <a:pPr marL="1905" indent="-274955" eaLnBrk="1" hangingPunct="1">
              <a:buFont typeface="Wingdings 3" pitchFamily="18" charset="2"/>
              <a:buNone/>
              <a:defRPr/>
            </a:pPr>
            <a:endParaRPr lang="zh-CN" altLang="en-US" sz="1800" noProof="1"/>
          </a:p>
          <a:p>
            <a:pPr marL="1905" indent="-274955" eaLnBrk="1" hangingPunct="1">
              <a:buFont typeface="Wingdings 3" pitchFamily="18" charset="2"/>
              <a:buNone/>
              <a:defRPr/>
            </a:pPr>
            <a:endParaRPr lang="zh-CN" altLang="en-US" sz="1800" noProof="1"/>
          </a:p>
          <a:p>
            <a:pPr marL="1905" indent="-274955" eaLnBrk="1" hangingPunct="1">
              <a:buFont typeface="Wingdings 3" pitchFamily="18" charset="2"/>
              <a:buNone/>
              <a:defRPr/>
            </a:pPr>
            <a:endParaRPr lang="zh-CN" altLang="en-US" sz="1800" noProof="1"/>
          </a:p>
          <a:p>
            <a:pPr marL="1905" indent="-274955" eaLnBrk="1" hangingPunct="1">
              <a:buFont typeface="Wingdings 3" pitchFamily="18" charset="2"/>
              <a:buNone/>
              <a:defRPr/>
            </a:pPr>
            <a:endParaRPr lang="zh-CN" altLang="en-US" sz="1800" noProof="1"/>
          </a:p>
          <a:p>
            <a:pPr marL="1905" indent="-274955" eaLnBrk="1" hangingPunct="1">
              <a:buFont typeface="Wingdings 3" pitchFamily="18" charset="2"/>
              <a:buNone/>
              <a:defRPr/>
            </a:pPr>
            <a:r>
              <a:rPr lang="zh-CN" altLang="en-US" sz="1800" noProof="1"/>
              <a:t>如果设置动态IP则第一步改为</a:t>
            </a:r>
          </a:p>
          <a:p>
            <a:pPr marL="1905" indent="-274955" eaLnBrk="1" hangingPunct="1">
              <a:buFont typeface="Wingdings 3" pitchFamily="18" charset="2"/>
              <a:buNone/>
              <a:defRPr/>
            </a:pPr>
            <a:r>
              <a:rPr lang="zh-CN" altLang="en-US" sz="1800" noProof="1"/>
              <a:t>编辑配制文件：</a:t>
            </a:r>
          </a:p>
          <a:p>
            <a:pPr marL="1905" indent="-274955" eaLnBrk="1" hangingPunct="1">
              <a:buFont typeface="Wingdings 3" pitchFamily="18" charset="2"/>
              <a:buNone/>
              <a:defRPr/>
            </a:pPr>
            <a:endParaRPr lang="zh-CN" altLang="en-US" sz="1800" noProof="1"/>
          </a:p>
          <a:p>
            <a:pPr marL="1905" indent="-274955" eaLnBrk="1" hangingPunct="1">
              <a:buFont typeface="Wingdings 3" pitchFamily="18" charset="2"/>
              <a:buNone/>
              <a:defRPr/>
            </a:pPr>
            <a:r>
              <a:rPr lang="zh-CN" altLang="en-US" sz="1800" noProof="1"/>
              <a:t>sudo vi /etc/network/interfaces </a:t>
            </a:r>
          </a:p>
          <a:p>
            <a:pPr marL="1905" indent="-274955" eaLnBrk="1" hangingPunct="1">
              <a:buFont typeface="Wingdings 3" pitchFamily="18" charset="2"/>
              <a:buNone/>
              <a:defRPr/>
            </a:pPr>
            <a:r>
              <a:rPr lang="zh-CN" altLang="en-US" sz="1800" noProof="1"/>
              <a:t>auto lo</a:t>
            </a:r>
          </a:p>
          <a:p>
            <a:pPr marL="1905" indent="-274955" eaLnBrk="1" hangingPunct="1">
              <a:buFont typeface="Wingdings 3" pitchFamily="18" charset="2"/>
              <a:buNone/>
              <a:defRPr/>
            </a:pPr>
            <a:r>
              <a:rPr lang="zh-CN" altLang="en-US" sz="1800" noProof="1"/>
              <a:t>iface lo inet loopback</a:t>
            </a:r>
          </a:p>
          <a:p>
            <a:pPr marL="1905" indent="-274955" eaLnBrk="1" hangingPunct="1">
              <a:buFont typeface="Wingdings 3" pitchFamily="18" charset="2"/>
              <a:buNone/>
              <a:defRPr/>
            </a:pPr>
            <a:r>
              <a:rPr lang="zh-CN" altLang="en-US" sz="1800" noProof="1"/>
              <a:t>auto eth0</a:t>
            </a:r>
          </a:p>
          <a:p>
            <a:pPr marL="1905" indent="-274955" eaLnBrk="1" hangingPunct="1">
              <a:buFont typeface="Wingdings 3" pitchFamily="18" charset="2"/>
              <a:buNone/>
              <a:defRPr/>
            </a:pPr>
            <a:r>
              <a:rPr lang="zh-CN" altLang="en-US" sz="1800" noProof="1"/>
              <a:t>iface eth0 inet dhcp //指定为dhcp</a:t>
            </a:r>
          </a:p>
        </p:txBody>
      </p:sp>
      <p:sp>
        <p:nvSpPr>
          <p:cNvPr id="260100" name="文本框 265220"/>
          <p:cNvSpPr txBox="1">
            <a:spLocks noChangeArrowheads="1"/>
          </p:cNvSpPr>
          <p:nvPr/>
        </p:nvSpPr>
        <p:spPr bwMode="auto">
          <a:xfrm>
            <a:off x="611717" y="666750"/>
            <a:ext cx="761788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t>命令行模式配置虚拟机上网</a:t>
            </a:r>
          </a:p>
        </p:txBody>
      </p:sp>
      <p:pic>
        <p:nvPicPr>
          <p:cNvPr id="260101" name="图片 2652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905000"/>
            <a:ext cx="9334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177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1121"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261122"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E0263A6-1171-4A82-8CE2-BD82E1D1B7BC}" type="slidenum">
              <a:rPr lang="zh-CN" altLang="en-US" sz="1400">
                <a:solidFill>
                  <a:schemeClr val="tx2"/>
                </a:solidFill>
                <a:sym typeface="Arial" pitchFamily="34" charset="0"/>
              </a:rPr>
              <a:pPr eaLnBrk="0" hangingPunct="0"/>
              <a:t>236</a:t>
            </a:fld>
            <a:endParaRPr lang="en-US" altLang="zh-CN" sz="1400">
              <a:solidFill>
                <a:schemeClr val="tx2"/>
              </a:solidFill>
              <a:sym typeface="Arial" pitchFamily="34" charset="0"/>
            </a:endParaRPr>
          </a:p>
        </p:txBody>
      </p:sp>
      <p:sp>
        <p:nvSpPr>
          <p:cNvPr id="261123" name="Rectangle 2"/>
          <p:cNvSpPr>
            <a:spLocks noRot="1" noChangeArrowheads="1"/>
          </p:cNvSpPr>
          <p:nvPr/>
        </p:nvSpPr>
        <p:spPr bwMode="auto">
          <a:xfrm>
            <a:off x="0" y="1828800"/>
            <a:ext cx="108712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accent1"/>
              </a:buClr>
              <a:buSzPct val="76000"/>
              <a:buFont typeface="Wingdings 3" pitchFamily="18" charset="2"/>
              <a:buChar char=""/>
            </a:pPr>
            <a:endParaRPr lang="zh-CN" altLang="en-US" sz="4800">
              <a:solidFill>
                <a:srgbClr val="000000"/>
              </a:solidFill>
              <a:latin typeface="Times New Roman" pitchFamily="18" charset="0"/>
              <a:sym typeface="Times New Roman" pitchFamily="18" charset="0"/>
            </a:endParaRPr>
          </a:p>
          <a:p>
            <a:pPr algn="ctr" eaLnBrk="0" hangingPunct="0">
              <a:spcBef>
                <a:spcPts val="600"/>
              </a:spcBef>
              <a:buClr>
                <a:schemeClr val="accent1"/>
              </a:buClr>
              <a:buSzPct val="76000"/>
              <a:buFont typeface="Wingdings 3" pitchFamily="18" charset="2"/>
              <a:buNone/>
            </a:pPr>
            <a:r>
              <a:rPr lang="en-US" altLang="zh-CN" sz="8800">
                <a:solidFill>
                  <a:srgbClr val="FF0000"/>
                </a:solidFill>
                <a:latin typeface="Arial Black" pitchFamily="34" charset="0"/>
                <a:sym typeface="Arial Black" pitchFamily="34" charset="0"/>
              </a:rPr>
              <a:t>Q&amp;A</a:t>
            </a:r>
            <a:endParaRPr lang="zh-CN" altLang="en-US"/>
          </a:p>
        </p:txBody>
      </p:sp>
      <p:pic>
        <p:nvPicPr>
          <p:cNvPr id="261124" name="Picture 3"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531225807"/>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13"/>
          </p:nvPr>
        </p:nvSpPr>
        <p:spPr/>
        <p:txBody>
          <a:bodyPr/>
          <a:lstStyle/>
          <a:p>
            <a:r>
              <a:rPr lang="en-US" altLang="zh-CN" dirty="0"/>
              <a:t>Shell</a:t>
            </a:r>
            <a:r>
              <a:rPr lang="zh-CN" altLang="en-US" dirty="0"/>
              <a:t>编程基础</a:t>
            </a:r>
          </a:p>
          <a:p>
            <a:endParaRPr lang="zh-CN" altLang="en-US" dirty="0"/>
          </a:p>
        </p:txBody>
      </p:sp>
      <p:sp>
        <p:nvSpPr>
          <p:cNvPr id="9" name="文本占位符 8"/>
          <p:cNvSpPr>
            <a:spLocks noGrp="1"/>
          </p:cNvSpPr>
          <p:nvPr>
            <p:ph type="body" sz="quarter" idx="20"/>
          </p:nvPr>
        </p:nvSpPr>
        <p:spPr/>
        <p:txBody>
          <a:bodyPr/>
          <a:lstStyle/>
          <a:p>
            <a:pPr eaLnBrk="0" hangingPunct="0"/>
            <a:r>
              <a:rPr lang="en-US" altLang="zh-CN" b="1" dirty="0">
                <a:solidFill>
                  <a:srgbClr val="000000"/>
                </a:solidFill>
                <a:latin typeface="Times New Roman" pitchFamily="18" charset="0"/>
                <a:ea typeface="华文行楷" pitchFamily="2" charset="-122"/>
                <a:sym typeface="Times New Roman" pitchFamily="18" charset="0"/>
              </a:rPr>
              <a:t>Shell</a:t>
            </a:r>
            <a:r>
              <a:rPr lang="zh-CN" altLang="en-US" b="1" dirty="0">
                <a:solidFill>
                  <a:srgbClr val="000000"/>
                </a:solidFill>
                <a:latin typeface="Times New Roman" pitchFamily="18" charset="0"/>
                <a:ea typeface="华文行楷" pitchFamily="2" charset="-122"/>
                <a:sym typeface="Times New Roman" pitchFamily="18" charset="0"/>
              </a:rPr>
              <a:t>函数</a:t>
            </a:r>
            <a:endParaRPr lang="zh-CN" altLang="en-US" dirty="0"/>
          </a:p>
        </p:txBody>
      </p:sp>
      <p:sp>
        <p:nvSpPr>
          <p:cNvPr id="6" name="文本占位符 5"/>
          <p:cNvSpPr>
            <a:spLocks noGrp="1"/>
          </p:cNvSpPr>
          <p:nvPr>
            <p:ph type="body" sz="quarter" idx="14"/>
          </p:nvPr>
        </p:nvSpPr>
        <p:spPr/>
        <p:txBody>
          <a:bodyPr/>
          <a:lstStyle/>
          <a:p>
            <a:pPr eaLnBrk="0" hangingPunct="0"/>
            <a:r>
              <a:rPr lang="en-US" altLang="zh-CN" b="1" dirty="0">
                <a:solidFill>
                  <a:srgbClr val="000000"/>
                </a:solidFill>
                <a:latin typeface="Times New Roman" pitchFamily="18" charset="0"/>
                <a:ea typeface="华文行楷" pitchFamily="2" charset="-122"/>
                <a:sym typeface="Times New Roman" pitchFamily="18" charset="0"/>
              </a:rPr>
              <a:t>Shell</a:t>
            </a:r>
            <a:r>
              <a:rPr lang="zh-CN" altLang="en-US" b="1" dirty="0">
                <a:solidFill>
                  <a:srgbClr val="000000"/>
                </a:solidFill>
                <a:latin typeface="Times New Roman" pitchFamily="18" charset="0"/>
                <a:ea typeface="华文行楷" pitchFamily="2" charset="-122"/>
                <a:sym typeface="Times New Roman" pitchFamily="18" charset="0"/>
              </a:rPr>
              <a:t>控制语句</a:t>
            </a:r>
            <a:endParaRPr lang="zh-CN" altLang="en-US" dirty="0"/>
          </a:p>
        </p:txBody>
      </p:sp>
      <p:sp>
        <p:nvSpPr>
          <p:cNvPr id="7" name="文本占位符 6"/>
          <p:cNvSpPr>
            <a:spLocks noGrp="1"/>
          </p:cNvSpPr>
          <p:nvPr>
            <p:ph type="body" sz="quarter" idx="15"/>
          </p:nvPr>
        </p:nvSpPr>
        <p:spPr/>
        <p:txBody>
          <a:bodyPr/>
          <a:lstStyle/>
          <a:p>
            <a:r>
              <a:rPr lang="en-US" altLang="zh-CN" b="1" dirty="0">
                <a:solidFill>
                  <a:srgbClr val="000000"/>
                </a:solidFill>
                <a:latin typeface="Times New Roman" pitchFamily="18" charset="0"/>
                <a:ea typeface="华文行楷" pitchFamily="2" charset="-122"/>
                <a:sym typeface="Times New Roman" pitchFamily="18" charset="0"/>
              </a:rPr>
              <a:t>Shell</a:t>
            </a:r>
            <a:r>
              <a:rPr lang="zh-CN" altLang="en-US" b="1" dirty="0">
                <a:solidFill>
                  <a:srgbClr val="000000"/>
                </a:solidFill>
                <a:latin typeface="Times New Roman" pitchFamily="18" charset="0"/>
                <a:ea typeface="华文行楷" pitchFamily="2" charset="-122"/>
                <a:sym typeface="Times New Roman" pitchFamily="18" charset="0"/>
              </a:rPr>
              <a:t>测试语句</a:t>
            </a:r>
            <a:endParaRPr lang="zh-CN" altLang="en-US" dirty="0"/>
          </a:p>
        </p:txBody>
      </p:sp>
      <p:sp>
        <p:nvSpPr>
          <p:cNvPr id="8" name="文本占位符 7"/>
          <p:cNvSpPr>
            <a:spLocks noGrp="1"/>
          </p:cNvSpPr>
          <p:nvPr>
            <p:ph type="body" sz="quarter" idx="16"/>
          </p:nvPr>
        </p:nvSpPr>
        <p:spPr/>
        <p:txBody>
          <a:bodyPr/>
          <a:lstStyle/>
          <a:p>
            <a:r>
              <a:rPr lang="en-US" altLang="zh-CN" b="1" dirty="0">
                <a:solidFill>
                  <a:srgbClr val="000000"/>
                </a:solidFill>
                <a:latin typeface="Times New Roman" pitchFamily="18" charset="0"/>
                <a:ea typeface="华文行楷" pitchFamily="2" charset="-122"/>
                <a:sym typeface="Times New Roman" pitchFamily="18" charset="0"/>
              </a:rPr>
              <a:t>Shell</a:t>
            </a:r>
            <a:r>
              <a:rPr lang="zh-CN" altLang="en-US" b="1" dirty="0">
                <a:solidFill>
                  <a:srgbClr val="000000"/>
                </a:solidFill>
                <a:latin typeface="Times New Roman" pitchFamily="18" charset="0"/>
                <a:ea typeface="华文行楷" pitchFamily="2" charset="-122"/>
                <a:sym typeface="Times New Roman" pitchFamily="18" charset="0"/>
              </a:rPr>
              <a:t>变量及环境变量</a:t>
            </a:r>
            <a:endParaRPr lang="zh-CN" altLang="en-US" dirty="0"/>
          </a:p>
        </p:txBody>
      </p:sp>
      <p:sp>
        <p:nvSpPr>
          <p:cNvPr id="10" name="文本占位符 9"/>
          <p:cNvSpPr>
            <a:spLocks noGrp="1"/>
          </p:cNvSpPr>
          <p:nvPr>
            <p:ph type="body" sz="quarter" idx="21"/>
          </p:nvPr>
        </p:nvSpPr>
        <p:spPr/>
        <p:txBody>
          <a:bodyPr/>
          <a:lstStyle/>
          <a:p>
            <a:r>
              <a:rPr lang="en-US" altLang="zh-CN" b="1" dirty="0">
                <a:solidFill>
                  <a:srgbClr val="000000"/>
                </a:solidFill>
                <a:latin typeface="Times New Roman" pitchFamily="18" charset="0"/>
                <a:ea typeface="华文行楷" pitchFamily="2" charset="-122"/>
                <a:sym typeface="Times New Roman" pitchFamily="18" charset="0"/>
              </a:rPr>
              <a:t>Shell</a:t>
            </a:r>
            <a:r>
              <a:rPr lang="zh-CN" altLang="en-US" b="1" dirty="0">
                <a:solidFill>
                  <a:srgbClr val="000000"/>
                </a:solidFill>
                <a:latin typeface="Times New Roman" pitchFamily="18" charset="0"/>
                <a:ea typeface="华文行楷" pitchFamily="2" charset="-122"/>
                <a:sym typeface="Times New Roman" pitchFamily="18" charset="0"/>
              </a:rPr>
              <a:t>基础</a:t>
            </a:r>
            <a:endParaRPr lang="zh-CN" altLang="en-US" dirty="0"/>
          </a:p>
        </p:txBody>
      </p:sp>
    </p:spTree>
    <p:extLst>
      <p:ext uri="{BB962C8B-B14F-4D97-AF65-F5344CB8AC3E}">
        <p14:creationId xmlns:p14="http://schemas.microsoft.com/office/powerpoint/2010/main" val="10852948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en-US" altLang="zh-CN" dirty="0"/>
              <a:t>Shell</a:t>
            </a:r>
            <a:r>
              <a:rPr lang="zh-CN" altLang="en-US" dirty="0"/>
              <a:t>基础</a:t>
            </a:r>
          </a:p>
        </p:txBody>
      </p:sp>
    </p:spTree>
    <p:extLst>
      <p:ext uri="{BB962C8B-B14F-4D97-AF65-F5344CB8AC3E}">
        <p14:creationId xmlns:p14="http://schemas.microsoft.com/office/powerpoint/2010/main" val="274031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195" name="Rectangle 2"/>
          <p:cNvSpPr>
            <a:spLocks noGrp="1" noChangeArrowheads="1"/>
          </p:cNvSpPr>
          <p:nvPr>
            <p:ph type="title"/>
          </p:nvPr>
        </p:nvSpPr>
        <p:spPr/>
        <p:txBody>
          <a:bodyPr/>
          <a:lstStyle/>
          <a:p>
            <a:pPr algn="ctr" eaLnBrk="1" hangingPunct="1"/>
            <a:r>
              <a:rPr lang="en-US" altLang="zh-CN" dirty="0"/>
              <a:t>Shell</a:t>
            </a:r>
            <a:r>
              <a:rPr lang="zh-CN" altLang="en-US" dirty="0"/>
              <a:t>脚本的本质</a:t>
            </a:r>
          </a:p>
        </p:txBody>
      </p:sp>
      <p:sp>
        <p:nvSpPr>
          <p:cNvPr id="264196" name="Rectangle 3"/>
          <p:cNvSpPr>
            <a:spLocks noGrp="1" noChangeArrowheads="1"/>
          </p:cNvSpPr>
          <p:nvPr>
            <p:ph idx="1"/>
          </p:nvPr>
        </p:nvSpPr>
        <p:spPr>
          <a:prstGeom prst="rect">
            <a:avLst/>
          </a:prstGeom>
        </p:spPr>
        <p:txBody>
          <a:bodyPr/>
          <a:lstStyle/>
          <a:p>
            <a:pPr eaLnBrk="1" hangingPunct="1"/>
            <a:r>
              <a:rPr lang="zh-CN" altLang="en-US"/>
              <a:t>编译型语言</a:t>
            </a:r>
          </a:p>
          <a:p>
            <a:pPr eaLnBrk="1" hangingPunct="1"/>
            <a:endParaRPr lang="zh-CN" altLang="en-US"/>
          </a:p>
          <a:p>
            <a:pPr eaLnBrk="1" hangingPunct="1"/>
            <a:r>
              <a:rPr lang="zh-CN" altLang="en-US"/>
              <a:t>解释型语言</a:t>
            </a:r>
          </a:p>
          <a:p>
            <a:pPr lvl="1" eaLnBrk="1" hangingPunct="1"/>
            <a:r>
              <a:rPr lang="en-US" altLang="zh-CN"/>
              <a:t>Shell</a:t>
            </a:r>
            <a:r>
              <a:rPr lang="zh-CN" altLang="en-US"/>
              <a:t>脚本语言是解释型语言</a:t>
            </a:r>
          </a:p>
          <a:p>
            <a:pPr lvl="1" eaLnBrk="1" hangingPunct="1"/>
            <a:endParaRPr lang="zh-CN" altLang="en-US"/>
          </a:p>
          <a:p>
            <a:pPr lvl="1" eaLnBrk="1" hangingPunct="1"/>
            <a:r>
              <a:rPr lang="en-US" altLang="zh-CN"/>
              <a:t>Shell</a:t>
            </a:r>
            <a:r>
              <a:rPr lang="zh-CN" altLang="en-US"/>
              <a:t>脚本的本质：</a:t>
            </a:r>
          </a:p>
          <a:p>
            <a:pPr lvl="1" eaLnBrk="1" hangingPunct="1"/>
            <a:endParaRPr lang="zh-CN" altLang="en-US"/>
          </a:p>
          <a:p>
            <a:pPr lvl="2" eaLnBrk="1" hangingPunct="1"/>
            <a:r>
              <a:rPr lang="en-US" altLang="zh-CN" sz="2800" b="1" u="sng">
                <a:solidFill>
                  <a:srgbClr val="FF0000"/>
                </a:solidFill>
              </a:rPr>
              <a:t>Shell</a:t>
            </a:r>
            <a:r>
              <a:rPr lang="zh-CN" altLang="en-US" sz="2800" b="1" u="sng">
                <a:solidFill>
                  <a:srgbClr val="FF0000"/>
                </a:solidFill>
              </a:rPr>
              <a:t>命令的有序集合</a:t>
            </a:r>
            <a:r>
              <a:rPr lang="zh-CN" altLang="en-US"/>
              <a:t>。</a:t>
            </a:r>
          </a:p>
        </p:txBody>
      </p:sp>
    </p:spTree>
    <p:extLst>
      <p:ext uri="{BB962C8B-B14F-4D97-AF65-F5344CB8AC3E}">
        <p14:creationId xmlns:p14="http://schemas.microsoft.com/office/powerpoint/2010/main" val="3822331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algn="ctr" eaLnBrk="1" hangingPunct="1"/>
            <a:r>
              <a:rPr lang="zh-CN" altLang="en-US" dirty="0"/>
              <a:t>老牌的文本编辑工具</a:t>
            </a:r>
            <a:r>
              <a:rPr lang="en-US" altLang="zh-CN" dirty="0"/>
              <a:t>——vim </a:t>
            </a:r>
            <a:endParaRPr lang="zh-CN" altLang="en-US" dirty="0"/>
          </a:p>
        </p:txBody>
      </p:sp>
      <p:sp>
        <p:nvSpPr>
          <p:cNvPr id="37892" name="Rectangle 3"/>
          <p:cNvSpPr>
            <a:spLocks noGrp="1" noChangeArrowheads="1"/>
          </p:cNvSpPr>
          <p:nvPr>
            <p:ph idx="1"/>
          </p:nvPr>
        </p:nvSpPr>
        <p:spPr>
          <a:prstGeom prst="rect">
            <a:avLst/>
          </a:prstGeom>
        </p:spPr>
        <p:txBody>
          <a:bodyPr/>
          <a:lstStyle/>
          <a:p>
            <a:pPr eaLnBrk="1" hangingPunct="1"/>
            <a:r>
              <a:rPr lang="en-US" altLang="zh-CN" dirty="0"/>
              <a:t>Linux</a:t>
            </a:r>
            <a:r>
              <a:rPr lang="zh-CN" altLang="en-US" dirty="0"/>
              <a:t>支持的文本编辑器有很多，</a:t>
            </a:r>
          </a:p>
          <a:p>
            <a:pPr eaLnBrk="1" hangingPunct="1"/>
            <a:r>
              <a:rPr lang="zh-CN" altLang="en-US" dirty="0"/>
              <a:t>图形模式工具：</a:t>
            </a:r>
            <a:r>
              <a:rPr lang="en-US" altLang="zh-CN" dirty="0" err="1"/>
              <a:t>gedit</a:t>
            </a:r>
            <a:r>
              <a:rPr lang="zh-CN" altLang="en-US" dirty="0"/>
              <a:t>、</a:t>
            </a:r>
            <a:r>
              <a:rPr lang="en-US" altLang="zh-CN" dirty="0" err="1"/>
              <a:t>kwrite</a:t>
            </a:r>
            <a:r>
              <a:rPr lang="zh-CN" altLang="en-US" dirty="0"/>
              <a:t>、</a:t>
            </a:r>
            <a:r>
              <a:rPr lang="en-US" altLang="zh-CN" dirty="0"/>
              <a:t>OpenOffice</a:t>
            </a:r>
            <a:r>
              <a:rPr lang="zh-CN" altLang="en-US" dirty="0"/>
              <a:t>等，</a:t>
            </a:r>
          </a:p>
          <a:p>
            <a:pPr eaLnBrk="1" hangingPunct="1"/>
            <a:r>
              <a:rPr lang="zh-CN" altLang="en-US" dirty="0"/>
              <a:t>文本模式编辑器：</a:t>
            </a:r>
            <a:r>
              <a:rPr lang="en-US" altLang="zh-CN" dirty="0" err="1"/>
              <a:t>emacs</a:t>
            </a:r>
            <a:r>
              <a:rPr lang="zh-CN" altLang="en-US" dirty="0"/>
              <a:t>、</a:t>
            </a:r>
            <a:r>
              <a:rPr lang="en-US" altLang="zh-CN" dirty="0"/>
              <a:t>vi</a:t>
            </a:r>
            <a:r>
              <a:rPr lang="zh-CN" altLang="en-US" dirty="0"/>
              <a:t>和</a:t>
            </a:r>
            <a:r>
              <a:rPr lang="en-US" altLang="zh-CN" dirty="0" err="1"/>
              <a:t>nano</a:t>
            </a:r>
            <a:r>
              <a:rPr lang="zh-CN" altLang="en-US" dirty="0"/>
              <a:t>。 </a:t>
            </a:r>
          </a:p>
        </p:txBody>
      </p:sp>
    </p:spTree>
    <p:extLst>
      <p:ext uri="{BB962C8B-B14F-4D97-AF65-F5344CB8AC3E}">
        <p14:creationId xmlns:p14="http://schemas.microsoft.com/office/powerpoint/2010/main" val="12268627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5219" name="Rectangle 2"/>
          <p:cNvSpPr>
            <a:spLocks noGrp="1" noChangeArrowheads="1"/>
          </p:cNvSpPr>
          <p:nvPr>
            <p:ph type="title"/>
          </p:nvPr>
        </p:nvSpPr>
        <p:spPr/>
        <p:txBody>
          <a:bodyPr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b="1" dirty="0"/>
              <a:t>shell 编程的基本过程</a:t>
            </a:r>
            <a:endParaRPr lang="zh-CN" altLang="en-US" dirty="0"/>
          </a:p>
        </p:txBody>
      </p:sp>
      <p:sp>
        <p:nvSpPr>
          <p:cNvPr id="265220" name="Rectangle 3"/>
          <p:cNvSpPr>
            <a:spLocks noGrp="1" noChangeArrowheads="1"/>
          </p:cNvSpPr>
          <p:nvPr>
            <p:ph idx="1"/>
          </p:nvPr>
        </p:nvSpPr>
        <p:spPr>
          <a:prstGeom prst="rect">
            <a:avLst/>
          </a:prstGeom>
        </p:spPr>
        <p:txBody>
          <a:bodyPr lIns="90000" tIns="46800" rIns="90000" bIns="46800"/>
          <a:lstStyle/>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a:t>基本过程分为三步:</a:t>
            </a:r>
          </a:p>
        </p:txBody>
      </p:sp>
      <p:sp>
        <p:nvSpPr>
          <p:cNvPr id="270342" name="Text Box 4"/>
          <p:cNvSpPr>
            <a:spLocks noChangeArrowheads="1"/>
          </p:cNvSpPr>
          <p:nvPr/>
        </p:nvSpPr>
        <p:spPr bwMode="auto">
          <a:xfrm>
            <a:off x="983432" y="1828800"/>
            <a:ext cx="11675533" cy="118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608013" indent="-608013">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1pPr>
            <a:lvl2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2pPr>
            <a:lvl3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3pPr>
            <a:lvl4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4pPr>
            <a:lvl5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9pPr>
          </a:lstStyle>
          <a:p>
            <a:pPr eaLnBrk="0" hangingPunct="0">
              <a:spcBef>
                <a:spcPts val="1750"/>
              </a:spcBef>
              <a:buClr>
                <a:srgbClr val="FF6600"/>
              </a:buClr>
              <a:buSzPct val="100000"/>
              <a:buFont typeface="Times New Roman" pitchFamily="18" charset="0"/>
              <a:buNone/>
            </a:pPr>
            <a:r>
              <a:rPr lang="zh-CN" altLang="en-US" sz="2800" dirty="0">
                <a:solidFill>
                  <a:srgbClr val="FF6600"/>
                </a:solidFill>
                <a:latin typeface="Times New Roman" pitchFamily="18" charset="0"/>
                <a:sym typeface="Times New Roman" pitchFamily="18" charset="0"/>
              </a:rPr>
              <a:t>Step1. 建立 shell 文件</a:t>
            </a:r>
          </a:p>
          <a:p>
            <a:pPr eaLnBrk="0" hangingPunct="0">
              <a:spcBef>
                <a:spcPts val="1750"/>
              </a:spcBef>
              <a:buSzPct val="100000"/>
              <a:buFont typeface="Times New Roman" pitchFamily="18" charset="0"/>
              <a:buNone/>
            </a:pPr>
            <a:r>
              <a:rPr lang="zh-CN" altLang="en-US" sz="2800" dirty="0">
                <a:solidFill>
                  <a:srgbClr val="000000"/>
                </a:solidFill>
                <a:latin typeface="Times New Roman" pitchFamily="18" charset="0"/>
                <a:sym typeface="Times New Roman" pitchFamily="18" charset="0"/>
              </a:rPr>
              <a:t>       包含任意多行操作系统命令或shell命令的文本文件;</a:t>
            </a:r>
            <a:endParaRPr lang="zh-CN" altLang="en-US" dirty="0"/>
          </a:p>
        </p:txBody>
      </p:sp>
      <p:sp>
        <p:nvSpPr>
          <p:cNvPr id="270343" name="Text Box 5"/>
          <p:cNvSpPr>
            <a:spLocks noChangeArrowheads="1"/>
          </p:cNvSpPr>
          <p:nvPr/>
        </p:nvSpPr>
        <p:spPr bwMode="auto">
          <a:xfrm>
            <a:off x="983432" y="3097214"/>
            <a:ext cx="10499485" cy="118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608013" indent="-608013">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1pPr>
            <a:lvl2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2pPr>
            <a:lvl3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3pPr>
            <a:lvl4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4pPr>
            <a:lvl5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9pPr>
          </a:lstStyle>
          <a:p>
            <a:pPr eaLnBrk="0" hangingPunct="0">
              <a:spcBef>
                <a:spcPts val="1750"/>
              </a:spcBef>
              <a:buClr>
                <a:srgbClr val="FF6600"/>
              </a:buClr>
              <a:buSzPct val="100000"/>
              <a:buFont typeface="Times New Roman" pitchFamily="18" charset="0"/>
              <a:buNone/>
            </a:pPr>
            <a:r>
              <a:rPr lang="zh-CN" altLang="en-US" sz="2800" dirty="0">
                <a:solidFill>
                  <a:srgbClr val="FF6600"/>
                </a:solidFill>
                <a:latin typeface="Times New Roman" pitchFamily="18" charset="0"/>
                <a:sym typeface="Times New Roman" pitchFamily="18" charset="0"/>
              </a:rPr>
              <a:t>Step2. 赋予shell文件执行权限</a:t>
            </a:r>
          </a:p>
          <a:p>
            <a:pPr eaLnBrk="0" hangingPunct="0">
              <a:spcBef>
                <a:spcPts val="1750"/>
              </a:spcBef>
              <a:buSzPct val="100000"/>
              <a:buFont typeface="Times New Roman" pitchFamily="18" charset="0"/>
              <a:buNone/>
            </a:pPr>
            <a:r>
              <a:rPr lang="zh-CN" altLang="en-US" sz="2400" dirty="0">
                <a:solidFill>
                  <a:srgbClr val="000000"/>
                </a:solidFill>
                <a:latin typeface="Times New Roman" pitchFamily="18" charset="0"/>
                <a:sym typeface="Times New Roman" pitchFamily="18" charset="0"/>
              </a:rPr>
              <a:t>        </a:t>
            </a:r>
            <a:r>
              <a:rPr lang="zh-CN" altLang="en-US" sz="2800" dirty="0">
                <a:solidFill>
                  <a:srgbClr val="000000"/>
                </a:solidFill>
                <a:latin typeface="Times New Roman" pitchFamily="18" charset="0"/>
                <a:sym typeface="Times New Roman" pitchFamily="18" charset="0"/>
              </a:rPr>
              <a:t>用chmod命令修改权限;</a:t>
            </a:r>
            <a:endParaRPr lang="zh-CN" altLang="en-US" dirty="0"/>
          </a:p>
        </p:txBody>
      </p:sp>
      <p:sp>
        <p:nvSpPr>
          <p:cNvPr id="270344" name="Text Box 6"/>
          <p:cNvSpPr>
            <a:spLocks noChangeArrowheads="1"/>
          </p:cNvSpPr>
          <p:nvPr/>
        </p:nvSpPr>
        <p:spPr bwMode="auto">
          <a:xfrm>
            <a:off x="983432" y="4419600"/>
            <a:ext cx="10601085" cy="118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608013" indent="-608013">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1pPr>
            <a:lvl2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2pPr>
            <a:lvl3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3pPr>
            <a:lvl4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4pPr>
            <a:lvl5pPr>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608013" algn="l"/>
                <a:tab pos="1522413" algn="l"/>
                <a:tab pos="2436813" algn="l"/>
                <a:tab pos="3351213" algn="l"/>
                <a:tab pos="4265613" algn="l"/>
                <a:tab pos="5180013" algn="l"/>
                <a:tab pos="6094413" algn="l"/>
                <a:tab pos="7008813" algn="l"/>
                <a:tab pos="7923213" algn="l"/>
                <a:tab pos="8837613" algn="l"/>
                <a:tab pos="9752013" algn="l"/>
                <a:tab pos="10666413" algn="l"/>
              </a:tabLst>
              <a:defRPr>
                <a:solidFill>
                  <a:schemeClr val="tx1"/>
                </a:solidFill>
                <a:latin typeface="Arial" pitchFamily="34" charset="0"/>
                <a:ea typeface="宋体" pitchFamily="2" charset="-122"/>
              </a:defRPr>
            </a:lvl9pPr>
          </a:lstStyle>
          <a:p>
            <a:pPr eaLnBrk="0" hangingPunct="0">
              <a:spcBef>
                <a:spcPts val="1750"/>
              </a:spcBef>
              <a:buClr>
                <a:srgbClr val="FF6600"/>
              </a:buClr>
              <a:buSzPct val="100000"/>
              <a:buFont typeface="Times New Roman" pitchFamily="18" charset="0"/>
              <a:buNone/>
            </a:pPr>
            <a:r>
              <a:rPr lang="zh-CN" altLang="en-US" sz="2800" dirty="0">
                <a:solidFill>
                  <a:srgbClr val="FF6600"/>
                </a:solidFill>
                <a:latin typeface="Times New Roman" pitchFamily="18" charset="0"/>
                <a:sym typeface="Times New Roman" pitchFamily="18" charset="0"/>
              </a:rPr>
              <a:t>Step3. 执行shell文件</a:t>
            </a:r>
          </a:p>
          <a:p>
            <a:pPr eaLnBrk="0" hangingPunct="0">
              <a:spcBef>
                <a:spcPts val="1750"/>
              </a:spcBef>
              <a:buSzPct val="100000"/>
              <a:buFont typeface="Times New Roman" pitchFamily="18" charset="0"/>
              <a:buNone/>
            </a:pPr>
            <a:r>
              <a:rPr lang="zh-CN" altLang="en-US" sz="2800" dirty="0">
                <a:solidFill>
                  <a:srgbClr val="000000"/>
                </a:solidFill>
                <a:latin typeface="Times New Roman" pitchFamily="18" charset="0"/>
                <a:sym typeface="Times New Roman" pitchFamily="18" charset="0"/>
              </a:rPr>
              <a:t>       直接在命令行上调用shell程序.</a:t>
            </a:r>
            <a:endParaRPr lang="zh-CN" altLang="en-US" dirty="0"/>
          </a:p>
        </p:txBody>
      </p:sp>
    </p:spTree>
    <p:extLst>
      <p:ext uri="{BB962C8B-B14F-4D97-AF65-F5344CB8AC3E}">
        <p14:creationId xmlns:p14="http://schemas.microsoft.com/office/powerpoint/2010/main" val="374191668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70342"/>
                                        </p:tgtEl>
                                        <p:attrNameLst>
                                          <p:attrName>style.visibility</p:attrName>
                                        </p:attrNameLst>
                                      </p:cBhvr>
                                      <p:to>
                                        <p:strVal val="visible"/>
                                      </p:to>
                                    </p:set>
                                    <p:anim calcmode="lin" valueType="num">
                                      <p:cBhvr>
                                        <p:cTn id="7" dur="500" fill="hold"/>
                                        <p:tgtEl>
                                          <p:spTgt spid="270342"/>
                                        </p:tgtEl>
                                        <p:attrNameLst>
                                          <p:attrName>ppt_x</p:attrName>
                                        </p:attrNameLst>
                                      </p:cBhvr>
                                      <p:tavLst>
                                        <p:tav tm="100000">
                                          <p:val>
                                            <p:strVal val="0-#ppt_w/2"/>
                                          </p:val>
                                        </p:tav>
                                        <p:tav tm="100000">
                                          <p:val>
                                            <p:strVal val="#ppt_x"/>
                                          </p:val>
                                        </p:tav>
                                      </p:tavLst>
                                    </p:anim>
                                    <p:anim calcmode="lin" valueType="num">
                                      <p:cBhvr>
                                        <p:cTn id="8" dur="500" fill="hold"/>
                                        <p:tgtEl>
                                          <p:spTgt spid="270342"/>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70343"/>
                                        </p:tgtEl>
                                        <p:attrNameLst>
                                          <p:attrName>style.visibility</p:attrName>
                                        </p:attrNameLst>
                                      </p:cBhvr>
                                      <p:to>
                                        <p:strVal val="visible"/>
                                      </p:to>
                                    </p:set>
                                    <p:anim calcmode="lin" valueType="num">
                                      <p:cBhvr>
                                        <p:cTn id="13" dur="500" fill="hold"/>
                                        <p:tgtEl>
                                          <p:spTgt spid="270343"/>
                                        </p:tgtEl>
                                        <p:attrNameLst>
                                          <p:attrName>ppt_x</p:attrName>
                                        </p:attrNameLst>
                                      </p:cBhvr>
                                      <p:tavLst>
                                        <p:tav tm="100000">
                                          <p:val>
                                            <p:strVal val="0-#ppt_w/2"/>
                                          </p:val>
                                        </p:tav>
                                        <p:tav tm="100000">
                                          <p:val>
                                            <p:strVal val="#ppt_x"/>
                                          </p:val>
                                        </p:tav>
                                      </p:tavLst>
                                    </p:anim>
                                    <p:anim calcmode="lin" valueType="num">
                                      <p:cBhvr>
                                        <p:cTn id="14" dur="500" fill="hold"/>
                                        <p:tgtEl>
                                          <p:spTgt spid="270343"/>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70344"/>
                                        </p:tgtEl>
                                        <p:attrNameLst>
                                          <p:attrName>style.visibility</p:attrName>
                                        </p:attrNameLst>
                                      </p:cBhvr>
                                      <p:to>
                                        <p:strVal val="visible"/>
                                      </p:to>
                                    </p:set>
                                    <p:anim calcmode="lin" valueType="num">
                                      <p:cBhvr>
                                        <p:cTn id="19" dur="500" fill="hold"/>
                                        <p:tgtEl>
                                          <p:spTgt spid="270344"/>
                                        </p:tgtEl>
                                        <p:attrNameLst>
                                          <p:attrName>ppt_x</p:attrName>
                                        </p:attrNameLst>
                                      </p:cBhvr>
                                      <p:tavLst>
                                        <p:tav tm="100000">
                                          <p:val>
                                            <p:strVal val="0-#ppt_w/2"/>
                                          </p:val>
                                        </p:tav>
                                        <p:tav tm="100000">
                                          <p:val>
                                            <p:strVal val="#ppt_x"/>
                                          </p:val>
                                        </p:tav>
                                      </p:tavLst>
                                    </p:anim>
                                    <p:anim calcmode="lin" valueType="num">
                                      <p:cBhvr>
                                        <p:cTn id="20" dur="500" fill="hold"/>
                                        <p:tgtEl>
                                          <p:spTgt spid="27034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实例</a:t>
            </a:r>
            <a:endParaRPr lang="zh-CN" altLang="en-US" dirty="0"/>
          </a:p>
        </p:txBody>
      </p:sp>
      <p:sp>
        <p:nvSpPr>
          <p:cNvPr id="266243" name="Rectangle 2"/>
          <p:cNvSpPr>
            <a:spLocks noGrp="1" noChangeArrowheads="1"/>
          </p:cNvSpPr>
          <p:nvPr>
            <p:ph idx="1"/>
          </p:nvPr>
        </p:nvSpPr>
        <p:spPr>
          <a:prstGeom prst="rect">
            <a:avLst/>
          </a:prstGeom>
        </p:spPr>
        <p:txBody>
          <a:bodyPr lIns="90000" tIns="46800" rIns="90000" bIns="46800"/>
          <a:lstStyle/>
          <a:p>
            <a:pPr marL="608013" indent="-608013"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b="1">
                <a:solidFill>
                  <a:srgbClr val="0000FF"/>
                </a:solidFill>
              </a:rPr>
              <a:t>Step1: 建立shell文件 (可用任何建立文本文件的方法)</a:t>
            </a:r>
          </a:p>
          <a:p>
            <a:pPr marL="608013" indent="-608013"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a:t>      $ cat  prog1.sh</a:t>
            </a:r>
          </a:p>
          <a:p>
            <a:pPr marL="608013" indent="-608013"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a:t>       date</a:t>
            </a:r>
          </a:p>
        </p:txBody>
      </p:sp>
      <p:sp>
        <p:nvSpPr>
          <p:cNvPr id="271365" name="Text Box 3"/>
          <p:cNvSpPr>
            <a:spLocks noChangeArrowheads="1"/>
          </p:cNvSpPr>
          <p:nvPr/>
        </p:nvSpPr>
        <p:spPr bwMode="auto">
          <a:xfrm>
            <a:off x="711200" y="2514601"/>
            <a:ext cx="10769600" cy="7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spcBef>
                <a:spcPts val="1500"/>
              </a:spcBef>
              <a:buSzPct val="100000"/>
              <a:buFont typeface="Times New Roman" pitchFamily="18" charset="0"/>
              <a:buNone/>
            </a:pPr>
            <a:r>
              <a:rPr lang="zh-CN" altLang="en-US" sz="2000" b="1">
                <a:solidFill>
                  <a:srgbClr val="0000FF"/>
                </a:solidFill>
                <a:latin typeface="Times New Roman" pitchFamily="18" charset="0"/>
                <a:sym typeface="Times New Roman" pitchFamily="18" charset="0"/>
              </a:rPr>
              <a:t>Step2: 赋予执行权限:  (初始文本文件无执行权限)</a:t>
            </a:r>
          </a:p>
          <a:p>
            <a:pPr eaLnBrk="0" hangingPunct="0">
              <a:lnSpc>
                <a:spcPct val="90000"/>
              </a:lnSpc>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 chmod  740  prog1.sh</a:t>
            </a:r>
            <a:endParaRPr lang="zh-CN" altLang="en-US"/>
          </a:p>
        </p:txBody>
      </p:sp>
      <p:sp>
        <p:nvSpPr>
          <p:cNvPr id="271366" name="Text Box 4"/>
          <p:cNvSpPr>
            <a:spLocks noChangeArrowheads="1"/>
          </p:cNvSpPr>
          <p:nvPr/>
        </p:nvSpPr>
        <p:spPr bwMode="auto">
          <a:xfrm>
            <a:off x="711200" y="3429000"/>
            <a:ext cx="10972800" cy="146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spcBef>
                <a:spcPts val="1500"/>
              </a:spcBef>
              <a:buSzPct val="100000"/>
              <a:buFont typeface="Times New Roman" pitchFamily="18" charset="0"/>
              <a:buNone/>
            </a:pPr>
            <a:r>
              <a:rPr lang="zh-CN" altLang="en-US" sz="2000" b="1">
                <a:solidFill>
                  <a:srgbClr val="0000FF"/>
                </a:solidFill>
                <a:latin typeface="Times New Roman" pitchFamily="18" charset="0"/>
                <a:sym typeface="Times New Roman" pitchFamily="18" charset="0"/>
              </a:rPr>
              <a:t>Step3: 执行该shell程序</a:t>
            </a:r>
          </a:p>
          <a:p>
            <a:pPr eaLnBrk="0" hangingPunct="0">
              <a:lnSpc>
                <a:spcPct val="90000"/>
              </a:lnSpc>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 prog1.sh</a:t>
            </a:r>
          </a:p>
          <a:p>
            <a:pPr eaLnBrk="0" hangingPunct="0">
              <a:lnSpc>
                <a:spcPct val="90000"/>
              </a:lnSpc>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prog1.sh: not found    </a:t>
            </a:r>
          </a:p>
          <a:p>
            <a:pPr eaLnBrk="0" hangingPunct="0">
              <a:lnSpc>
                <a:spcPct val="90000"/>
              </a:lnSpc>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(shell在标准搜索路径中找不到prog1.sh)</a:t>
            </a:r>
            <a:endParaRPr lang="zh-CN" altLang="en-US"/>
          </a:p>
        </p:txBody>
      </p:sp>
      <p:sp>
        <p:nvSpPr>
          <p:cNvPr id="271367" name="Text Box 5"/>
          <p:cNvSpPr>
            <a:spLocks noChangeArrowheads="1"/>
          </p:cNvSpPr>
          <p:nvPr/>
        </p:nvSpPr>
        <p:spPr bwMode="auto">
          <a:xfrm>
            <a:off x="711200" y="5013326"/>
            <a:ext cx="9652000" cy="117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spcBef>
                <a:spcPts val="1500"/>
              </a:spcBef>
              <a:buSzPct val="100000"/>
              <a:buFont typeface="Times New Roman" pitchFamily="18" charset="0"/>
              <a:buNone/>
            </a:pPr>
            <a:r>
              <a:rPr lang="zh-CN" altLang="en-US" sz="2000" b="1">
                <a:solidFill>
                  <a:srgbClr val="0000FF"/>
                </a:solidFill>
                <a:latin typeface="Times New Roman" pitchFamily="18" charset="0"/>
                <a:sym typeface="Times New Roman" pitchFamily="18" charset="0"/>
              </a:rPr>
              <a:t>Step4: 指定路径或修改环境变量PATH后执行shell程序</a:t>
            </a:r>
          </a:p>
          <a:p>
            <a:pPr eaLnBrk="0" hangingPunct="0">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 ./prog1.sh  </a:t>
            </a:r>
          </a:p>
          <a:p>
            <a:pPr eaLnBrk="0" hangingPunct="0">
              <a:spcBef>
                <a:spcPts val="600"/>
              </a:spcBef>
              <a:buSzPct val="75000"/>
              <a:buFont typeface="Wingdings" pitchFamily="2" charset="2"/>
              <a:buNone/>
            </a:pPr>
            <a:r>
              <a:rPr lang="zh-CN" altLang="en-US" sz="2000">
                <a:solidFill>
                  <a:srgbClr val="000000"/>
                </a:solidFill>
                <a:latin typeface="Times New Roman" pitchFamily="18" charset="0"/>
                <a:sym typeface="Times New Roman" pitchFamily="18" charset="0"/>
              </a:rPr>
              <a:t>      2009年  12月  16日  星期二  14:52:57  CST</a:t>
            </a:r>
            <a:endParaRPr lang="zh-CN" altLang="en-US"/>
          </a:p>
        </p:txBody>
      </p:sp>
    </p:spTree>
    <p:extLst>
      <p:ext uri="{BB962C8B-B14F-4D97-AF65-F5344CB8AC3E}">
        <p14:creationId xmlns:p14="http://schemas.microsoft.com/office/powerpoint/2010/main" val="69341688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71365"/>
                                        </p:tgtEl>
                                        <p:attrNameLst>
                                          <p:attrName>style.visibility</p:attrName>
                                        </p:attrNameLst>
                                      </p:cBhvr>
                                      <p:to>
                                        <p:strVal val="visible"/>
                                      </p:to>
                                    </p:set>
                                    <p:anim calcmode="lin" valueType="num">
                                      <p:cBhvr>
                                        <p:cTn id="7" dur="500" fill="hold"/>
                                        <p:tgtEl>
                                          <p:spTgt spid="271365"/>
                                        </p:tgtEl>
                                        <p:attrNameLst>
                                          <p:attrName>ppt_x</p:attrName>
                                        </p:attrNameLst>
                                      </p:cBhvr>
                                      <p:tavLst>
                                        <p:tav tm="100000">
                                          <p:val>
                                            <p:strVal val="0-#ppt_w/2"/>
                                          </p:val>
                                        </p:tav>
                                        <p:tav tm="100000">
                                          <p:val>
                                            <p:strVal val="#ppt_x"/>
                                          </p:val>
                                        </p:tav>
                                      </p:tavLst>
                                    </p:anim>
                                    <p:anim calcmode="lin" valueType="num">
                                      <p:cBhvr>
                                        <p:cTn id="8" dur="500" fill="hold"/>
                                        <p:tgtEl>
                                          <p:spTgt spid="271365"/>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71366"/>
                                        </p:tgtEl>
                                        <p:attrNameLst>
                                          <p:attrName>style.visibility</p:attrName>
                                        </p:attrNameLst>
                                      </p:cBhvr>
                                      <p:to>
                                        <p:strVal val="visible"/>
                                      </p:to>
                                    </p:set>
                                    <p:anim calcmode="lin" valueType="num">
                                      <p:cBhvr>
                                        <p:cTn id="13" dur="500" fill="hold"/>
                                        <p:tgtEl>
                                          <p:spTgt spid="271366"/>
                                        </p:tgtEl>
                                        <p:attrNameLst>
                                          <p:attrName>ppt_x</p:attrName>
                                        </p:attrNameLst>
                                      </p:cBhvr>
                                      <p:tavLst>
                                        <p:tav tm="100000">
                                          <p:val>
                                            <p:strVal val="0-#ppt_w/2"/>
                                          </p:val>
                                        </p:tav>
                                        <p:tav tm="100000">
                                          <p:val>
                                            <p:strVal val="#ppt_x"/>
                                          </p:val>
                                        </p:tav>
                                      </p:tavLst>
                                    </p:anim>
                                    <p:anim calcmode="lin" valueType="num">
                                      <p:cBhvr>
                                        <p:cTn id="14" dur="500" fill="hold"/>
                                        <p:tgtEl>
                                          <p:spTgt spid="271366"/>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71367"/>
                                        </p:tgtEl>
                                        <p:attrNameLst>
                                          <p:attrName>style.visibility</p:attrName>
                                        </p:attrNameLst>
                                      </p:cBhvr>
                                      <p:to>
                                        <p:strVal val="visible"/>
                                      </p:to>
                                    </p:set>
                                    <p:anim calcmode="lin" valueType="num">
                                      <p:cBhvr>
                                        <p:cTn id="19" dur="500" fill="hold"/>
                                        <p:tgtEl>
                                          <p:spTgt spid="271367"/>
                                        </p:tgtEl>
                                        <p:attrNameLst>
                                          <p:attrName>ppt_x</p:attrName>
                                        </p:attrNameLst>
                                      </p:cBhvr>
                                      <p:tavLst>
                                        <p:tav tm="100000">
                                          <p:val>
                                            <p:strVal val="0-#ppt_w/2"/>
                                          </p:val>
                                        </p:tav>
                                        <p:tav tm="100000">
                                          <p:val>
                                            <p:strVal val="#ppt_x"/>
                                          </p:val>
                                        </p:tav>
                                      </p:tavLst>
                                    </p:anim>
                                    <p:anim calcmode="lin" valueType="num">
                                      <p:cBhvr>
                                        <p:cTn id="20" dur="500" fill="hold"/>
                                        <p:tgtEl>
                                          <p:spTgt spid="271367"/>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en-US" altLang="zh-CN" dirty="0"/>
              <a:t>Shell</a:t>
            </a:r>
            <a:r>
              <a:rPr lang="zh-CN" altLang="en-US" dirty="0"/>
              <a:t>变量及环境变量</a:t>
            </a:r>
          </a:p>
        </p:txBody>
      </p:sp>
    </p:spTree>
    <p:extLst>
      <p:ext uri="{BB962C8B-B14F-4D97-AF65-F5344CB8AC3E}">
        <p14:creationId xmlns:p14="http://schemas.microsoft.com/office/powerpoint/2010/main" val="39323950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dirty="0"/>
              <a:t>Shell变量</a:t>
            </a:r>
          </a:p>
        </p:txBody>
      </p:sp>
      <p:sp>
        <p:nvSpPr>
          <p:cNvPr id="268292" name="Rectangle 3"/>
          <p:cNvSpPr>
            <a:spLocks noGrp="1" noChangeArrowheads="1"/>
          </p:cNvSpPr>
          <p:nvPr>
            <p:ph idx="1"/>
          </p:nvPr>
        </p:nvSpPr>
        <p:spPr>
          <a:prstGeom prst="rect">
            <a:avLst/>
          </a:prstGeom>
        </p:spPr>
        <p:txBody>
          <a:bodyPr lIns="90000" tIns="46800" rIns="90000" bIns="46800"/>
          <a:lstStyle/>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Shell允许用户建立变量存储数据，但不支持数据类型（整型、字符、浮点型），将任何赋给变量的值都解释为一串字符</a:t>
            </a:r>
          </a:p>
          <a:p>
            <a:pPr marL="341313" indent="-341313" algn="ctr"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solidFill>
                  <a:srgbClr val="0000FF"/>
                </a:solidFill>
                <a:latin typeface="Arial Black" pitchFamily="34" charset="0"/>
                <a:sym typeface="Arial Black" pitchFamily="34" charset="0"/>
              </a:rPr>
              <a:t>Variable=value</a:t>
            </a:r>
          </a:p>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命名规则同C++中的命名规则</a:t>
            </a:r>
          </a:p>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count=1</a:t>
            </a:r>
          </a:p>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echo $count</a:t>
            </a:r>
          </a:p>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DATE=`date`</a:t>
            </a:r>
          </a:p>
          <a:p>
            <a:pPr marL="341313" indent="-341313" eaLnBrk="1" hangingPunct="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echo $DATE</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dirty="0"/>
          </a:p>
        </p:txBody>
      </p:sp>
    </p:spTree>
    <p:extLst>
      <p:ext uri="{BB962C8B-B14F-4D97-AF65-F5344CB8AC3E}">
        <p14:creationId xmlns:p14="http://schemas.microsoft.com/office/powerpoint/2010/main" val="3665000558"/>
      </p:ext>
    </p:extLst>
  </p:cSld>
  <p:clrMapOvr>
    <a:masterClrMapping/>
  </p:clrMapOvr>
  <p:transition spd="med"/>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lIns="92075" tIns="46038" rIns="92075" bIns="46038" anchor="ctr"/>
          <a:lstStyle/>
          <a:p>
            <a:pPr algn="ctr" eaLnBrk="1" hangingPunct="1"/>
            <a:r>
              <a:rPr lang="zh-CN" altLang="en-US" dirty="0"/>
              <a:t> shell变量</a:t>
            </a:r>
          </a:p>
        </p:txBody>
      </p:sp>
      <p:sp>
        <p:nvSpPr>
          <p:cNvPr id="269316" name="Rectangle 3"/>
          <p:cNvSpPr>
            <a:spLocks noGrp="1" noChangeArrowheads="1"/>
          </p:cNvSpPr>
          <p:nvPr>
            <p:ph idx="1"/>
          </p:nvPr>
        </p:nvSpPr>
        <p:spPr>
          <a:prstGeom prst="rect">
            <a:avLst/>
          </a:prstGeom>
        </p:spPr>
        <p:txBody>
          <a:bodyPr/>
          <a:lstStyle/>
          <a:p>
            <a:pPr eaLnBrk="1" hangingPunct="1"/>
            <a:r>
              <a:rPr lang="en-US" altLang="zh-CN"/>
              <a:t>Bourne Shell</a:t>
            </a:r>
            <a:r>
              <a:rPr lang="zh-CN" altLang="en-US"/>
              <a:t>有如下四种变量：</a:t>
            </a:r>
          </a:p>
          <a:p>
            <a:pPr eaLnBrk="1" hangingPunct="1"/>
            <a:endParaRPr lang="zh-CN" altLang="en-US"/>
          </a:p>
          <a:p>
            <a:pPr lvl="1" eaLnBrk="1" hangingPunct="1"/>
            <a:r>
              <a:rPr lang="zh-CN" altLang="en-US"/>
              <a:t>用户自定义变量 </a:t>
            </a:r>
          </a:p>
          <a:p>
            <a:pPr lvl="1" eaLnBrk="1" hangingPunct="1"/>
            <a:endParaRPr lang="zh-CN" altLang="en-US"/>
          </a:p>
          <a:p>
            <a:pPr lvl="1" eaLnBrk="1" hangingPunct="1"/>
            <a:r>
              <a:rPr lang="zh-CN" altLang="en-US"/>
              <a:t>位置变量即 命令行参数 </a:t>
            </a:r>
          </a:p>
          <a:p>
            <a:pPr lvl="1" eaLnBrk="1" hangingPunct="1"/>
            <a:endParaRPr lang="zh-CN" altLang="en-US"/>
          </a:p>
          <a:p>
            <a:pPr lvl="1" eaLnBrk="1" hangingPunct="1"/>
            <a:r>
              <a:rPr lang="zh-CN" altLang="en-US"/>
              <a:t>预定义变量 </a:t>
            </a:r>
          </a:p>
          <a:p>
            <a:pPr lvl="1" eaLnBrk="1" hangingPunct="1"/>
            <a:endParaRPr lang="zh-CN" altLang="en-US"/>
          </a:p>
          <a:p>
            <a:pPr lvl="1" eaLnBrk="1" hangingPunct="1"/>
            <a:r>
              <a:rPr lang="zh-CN" altLang="en-US"/>
              <a:t>环境变量</a:t>
            </a:r>
          </a:p>
        </p:txBody>
      </p:sp>
    </p:spTree>
    <p:extLst>
      <p:ext uri="{BB962C8B-B14F-4D97-AF65-F5344CB8AC3E}">
        <p14:creationId xmlns:p14="http://schemas.microsoft.com/office/powerpoint/2010/main" val="42143144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lIns="92075" tIns="46038" rIns="92075" bIns="46038" anchor="ctr"/>
          <a:lstStyle/>
          <a:p>
            <a:pPr algn="ctr" eaLnBrk="1" hangingPunct="1"/>
            <a:r>
              <a:rPr lang="zh-CN" altLang="en-US" dirty="0"/>
              <a:t>用户自定义变量</a:t>
            </a:r>
          </a:p>
        </p:txBody>
      </p:sp>
      <p:sp>
        <p:nvSpPr>
          <p:cNvPr id="270340" name="Rectangle 3"/>
          <p:cNvSpPr>
            <a:spLocks noGrp="1" noChangeArrowheads="1"/>
          </p:cNvSpPr>
          <p:nvPr>
            <p:ph idx="1"/>
          </p:nvPr>
        </p:nvSpPr>
        <p:spPr>
          <a:xfrm>
            <a:off x="1271464" y="1196752"/>
            <a:ext cx="10725785" cy="4484370"/>
          </a:xfrm>
          <a:prstGeom prst="rect">
            <a:avLst/>
          </a:prstGeom>
        </p:spPr>
        <p:txBody>
          <a:bodyPr/>
          <a:lstStyle/>
          <a:p>
            <a:pPr eaLnBrk="1" hangingPunct="1">
              <a:lnSpc>
                <a:spcPct val="80000"/>
              </a:lnSpc>
            </a:pPr>
            <a:r>
              <a:rPr lang="zh-CN" altLang="en-US" sz="2000" b="1" dirty="0"/>
              <a:t>在</a:t>
            </a:r>
            <a:r>
              <a:rPr lang="en-US" altLang="zh-CN" sz="2000" b="1" dirty="0"/>
              <a:t>shell</a:t>
            </a:r>
            <a:r>
              <a:rPr lang="zh-CN" altLang="en-US" sz="2000" b="1" dirty="0"/>
              <a:t>编程中通常使用全大写变量，方便识别</a:t>
            </a:r>
            <a:r>
              <a:rPr lang="zh-CN" altLang="en-US" sz="2000" dirty="0"/>
              <a:t> </a:t>
            </a:r>
          </a:p>
          <a:p>
            <a:pPr lvl="1" eaLnBrk="1" hangingPunct="1">
              <a:lnSpc>
                <a:spcPct val="80000"/>
              </a:lnSpc>
            </a:pPr>
            <a:r>
              <a:rPr lang="en-US" altLang="zh-CN" sz="1800" dirty="0"/>
              <a:t>$ COUNT=1</a:t>
            </a:r>
            <a:endParaRPr lang="zh-CN" altLang="en-US" sz="1800" dirty="0"/>
          </a:p>
          <a:p>
            <a:pPr lvl="1" eaLnBrk="1" hangingPunct="1">
              <a:lnSpc>
                <a:spcPct val="80000"/>
              </a:lnSpc>
            </a:pPr>
            <a:endParaRPr lang="zh-CN" altLang="en-US" sz="1800" dirty="0"/>
          </a:p>
          <a:p>
            <a:pPr eaLnBrk="1" hangingPunct="1">
              <a:lnSpc>
                <a:spcPct val="80000"/>
              </a:lnSpc>
            </a:pPr>
            <a:r>
              <a:rPr lang="zh-CN" altLang="en-US" sz="2000" b="1" dirty="0"/>
              <a:t>变量的调用：在变量前加</a:t>
            </a:r>
            <a:r>
              <a:rPr lang="en-US" altLang="zh-CN" sz="2000" b="1" dirty="0"/>
              <a:t>$ </a:t>
            </a:r>
            <a:endParaRPr lang="zh-CN" altLang="en-US" sz="2000" b="1" dirty="0"/>
          </a:p>
          <a:p>
            <a:pPr lvl="1" eaLnBrk="1" hangingPunct="1">
              <a:lnSpc>
                <a:spcPct val="80000"/>
              </a:lnSpc>
            </a:pPr>
            <a:r>
              <a:rPr lang="en-US" altLang="zh-CN" sz="1800" dirty="0"/>
              <a:t>$ echo $HOME </a:t>
            </a:r>
            <a:endParaRPr lang="zh-CN" altLang="en-US" sz="1800" dirty="0"/>
          </a:p>
          <a:p>
            <a:pPr lvl="1" eaLnBrk="1" hangingPunct="1">
              <a:lnSpc>
                <a:spcPct val="80000"/>
              </a:lnSpc>
            </a:pPr>
            <a:endParaRPr lang="zh-CN" altLang="en-US" sz="1800" dirty="0"/>
          </a:p>
          <a:p>
            <a:pPr eaLnBrk="1" hangingPunct="1">
              <a:lnSpc>
                <a:spcPct val="80000"/>
              </a:lnSpc>
            </a:pPr>
            <a:r>
              <a:rPr lang="en-US" altLang="zh-CN" sz="2000" b="1" dirty="0"/>
              <a:t>Linux Shell/bash</a:t>
            </a:r>
            <a:r>
              <a:rPr lang="zh-CN" altLang="en-US" sz="2000" b="1" dirty="0"/>
              <a:t>从右向左赋值</a:t>
            </a:r>
          </a:p>
          <a:p>
            <a:pPr lvl="1" eaLnBrk="1" hangingPunct="1">
              <a:lnSpc>
                <a:spcPct val="80000"/>
              </a:lnSpc>
            </a:pPr>
            <a:r>
              <a:rPr lang="zh-CN" altLang="en-US" sz="1800" dirty="0"/>
              <a:t>$Y=y</a:t>
            </a:r>
          </a:p>
          <a:p>
            <a:pPr lvl="1" eaLnBrk="1" hangingPunct="1">
              <a:lnSpc>
                <a:spcPct val="80000"/>
              </a:lnSpc>
            </a:pPr>
            <a:r>
              <a:rPr lang="zh-CN" altLang="en-US" sz="1800" dirty="0"/>
              <a:t>$ X=$Y</a:t>
            </a:r>
          </a:p>
          <a:p>
            <a:pPr lvl="1" eaLnBrk="1" hangingPunct="1">
              <a:lnSpc>
                <a:spcPct val="80000"/>
              </a:lnSpc>
            </a:pPr>
            <a:r>
              <a:rPr lang="zh-CN" altLang="en-US" sz="1800" dirty="0"/>
              <a:t>$ echo $X </a:t>
            </a:r>
          </a:p>
          <a:p>
            <a:pPr lvl="1" eaLnBrk="1" hangingPunct="1">
              <a:lnSpc>
                <a:spcPct val="80000"/>
              </a:lnSpc>
            </a:pPr>
            <a:r>
              <a:rPr lang="zh-CN" altLang="en-US" sz="1800" dirty="0"/>
              <a:t>y </a:t>
            </a:r>
            <a:endParaRPr lang="en-US" altLang="zh-CN" sz="1800" dirty="0"/>
          </a:p>
          <a:p>
            <a:pPr eaLnBrk="1" hangingPunct="1">
              <a:lnSpc>
                <a:spcPct val="80000"/>
              </a:lnSpc>
            </a:pPr>
            <a:r>
              <a:rPr lang="zh-CN" altLang="en-US" sz="2000" b="1" dirty="0"/>
              <a:t>使用unset命令删除变量的赋值 </a:t>
            </a:r>
          </a:p>
          <a:p>
            <a:pPr lvl="1" eaLnBrk="1" hangingPunct="1">
              <a:lnSpc>
                <a:spcPct val="80000"/>
              </a:lnSpc>
            </a:pPr>
            <a:r>
              <a:rPr lang="zh-CN" altLang="en-US" sz="1800" dirty="0"/>
              <a:t>$ Z=hello </a:t>
            </a:r>
          </a:p>
          <a:p>
            <a:pPr lvl="1" eaLnBrk="1" hangingPunct="1">
              <a:lnSpc>
                <a:spcPct val="80000"/>
              </a:lnSpc>
            </a:pPr>
            <a:r>
              <a:rPr lang="zh-CN" altLang="en-US" sz="1800" dirty="0"/>
              <a:t>$ echo $Z </a:t>
            </a:r>
          </a:p>
          <a:p>
            <a:pPr lvl="1" eaLnBrk="1" hangingPunct="1">
              <a:lnSpc>
                <a:spcPct val="80000"/>
              </a:lnSpc>
            </a:pPr>
            <a:r>
              <a:rPr lang="zh-CN" altLang="en-US" sz="1800" dirty="0"/>
              <a:t>hello </a:t>
            </a:r>
          </a:p>
          <a:p>
            <a:pPr lvl="1" eaLnBrk="1" hangingPunct="1">
              <a:lnSpc>
                <a:spcPct val="80000"/>
              </a:lnSpc>
            </a:pPr>
            <a:r>
              <a:rPr lang="zh-CN" altLang="en-US" sz="1800" dirty="0"/>
              <a:t>$ unset Z </a:t>
            </a:r>
          </a:p>
          <a:p>
            <a:pPr lvl="1" eaLnBrk="1" hangingPunct="1">
              <a:lnSpc>
                <a:spcPct val="80000"/>
              </a:lnSpc>
            </a:pPr>
            <a:r>
              <a:rPr lang="zh-CN" altLang="en-US" sz="1800" dirty="0"/>
              <a:t>$ echo $Z </a:t>
            </a:r>
            <a:endParaRPr lang="en-US" altLang="zh-CN" sz="1800" dirty="0"/>
          </a:p>
        </p:txBody>
      </p:sp>
    </p:spTree>
    <p:extLst>
      <p:ext uri="{BB962C8B-B14F-4D97-AF65-F5344CB8AC3E}">
        <p14:creationId xmlns:p14="http://schemas.microsoft.com/office/powerpoint/2010/main" val="420814138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363" name="Rectangle 2"/>
          <p:cNvSpPr>
            <a:spLocks noGrp="1" noChangeArrowheads="1"/>
          </p:cNvSpPr>
          <p:nvPr>
            <p:ph type="title"/>
          </p:nvPr>
        </p:nvSpPr>
        <p:spPr/>
        <p:txBody>
          <a:bodyPr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dirty="0"/>
              <a:t>位置变量</a:t>
            </a:r>
          </a:p>
        </p:txBody>
      </p:sp>
      <p:sp>
        <p:nvSpPr>
          <p:cNvPr id="271364" name="Rectangle 3"/>
          <p:cNvSpPr>
            <a:spLocks noGrp="1" noChangeArrowheads="1"/>
          </p:cNvSpPr>
          <p:nvPr>
            <p:ph idx="1"/>
          </p:nvPr>
        </p:nvSpPr>
        <p:spPr>
          <a:prstGeom prst="rect">
            <a:avLst/>
          </a:prstGeom>
        </p:spPr>
        <p:txBody>
          <a:bodyPr lIns="90000" tIns="46800" rIns="90000" bIns="46800"/>
          <a:lstStyle/>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$0</a:t>
            </a:r>
            <a:r>
              <a:rPr lang="zh-CN" altLang="en-US" dirty="0"/>
              <a:t>   与键入的命令行一样，包含脚本文件名</a:t>
            </a:r>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$1,$2,……$9</a:t>
            </a:r>
            <a:r>
              <a:rPr lang="zh-CN" altLang="en-US" dirty="0"/>
              <a:t>  分别包含第一个到第九个命令行参数</a:t>
            </a:r>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 </a:t>
            </a:r>
            <a:r>
              <a:rPr lang="zh-CN" altLang="en-US" dirty="0"/>
              <a:t>  包含命令行参数的个数</a:t>
            </a:r>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  </a:t>
            </a:r>
            <a:r>
              <a:rPr lang="zh-CN" altLang="en-US" dirty="0"/>
              <a:t>包含所有命令行参数：</a:t>
            </a:r>
            <a:r>
              <a:rPr lang="zh-CN" altLang="en-US" dirty="0">
                <a:sym typeface="Arial" pitchFamily="34" charset="0"/>
              </a:rPr>
              <a:t>“</a:t>
            </a:r>
            <a:r>
              <a:rPr lang="zh-CN" altLang="en-US" dirty="0"/>
              <a:t>$1,$2,</a:t>
            </a:r>
            <a:r>
              <a:rPr lang="zh-CN" altLang="en-US" dirty="0">
                <a:sym typeface="Arial" pitchFamily="34" charset="0"/>
              </a:rPr>
              <a:t>……</a:t>
            </a:r>
            <a:r>
              <a:rPr lang="zh-CN" altLang="en-US" dirty="0"/>
              <a:t>$9</a:t>
            </a:r>
            <a:r>
              <a:rPr lang="zh-CN" altLang="en-US" dirty="0">
                <a:sym typeface="Arial" pitchFamily="34" charset="0"/>
              </a:rPr>
              <a:t>”</a:t>
            </a:r>
            <a:endParaRPr lang="zh-CN" altLang="en-US" dirty="0"/>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  </a:t>
            </a:r>
            <a:r>
              <a:rPr lang="zh-CN" altLang="en-US" dirty="0"/>
              <a:t>  包含前一个命令的退出状态</a:t>
            </a:r>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 </a:t>
            </a:r>
            <a:r>
              <a:rPr lang="zh-CN" altLang="en-US" dirty="0"/>
              <a:t>   包含所有命令行参数：</a:t>
            </a:r>
            <a:r>
              <a:rPr lang="zh-CN" altLang="en-US" dirty="0">
                <a:sym typeface="Arial" pitchFamily="34" charset="0"/>
              </a:rPr>
              <a:t>“</a:t>
            </a:r>
            <a:r>
              <a:rPr lang="zh-CN" altLang="en-US" dirty="0"/>
              <a:t>$1,$2,</a:t>
            </a:r>
            <a:r>
              <a:rPr lang="zh-CN" altLang="en-US" dirty="0">
                <a:sym typeface="Arial" pitchFamily="34" charset="0"/>
              </a:rPr>
              <a:t>……</a:t>
            </a:r>
            <a:r>
              <a:rPr lang="zh-CN" altLang="en-US" dirty="0"/>
              <a:t>$9</a:t>
            </a:r>
            <a:r>
              <a:rPr lang="zh-CN" altLang="en-US" dirty="0">
                <a:sym typeface="Arial" pitchFamily="34" charset="0"/>
              </a:rPr>
              <a:t>”</a:t>
            </a:r>
            <a:endParaRPr lang="zh-CN" altLang="en-US" dirty="0"/>
          </a:p>
          <a:p>
            <a:pPr marL="341313" indent="-341313" eaLnBrk="1" hangingPunct="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b="1" dirty="0">
                <a:solidFill>
                  <a:srgbClr val="0000FF"/>
                </a:solidFill>
              </a:rPr>
              <a:t>$$ </a:t>
            </a:r>
            <a:r>
              <a:rPr lang="zh-CN" altLang="en-US" dirty="0"/>
              <a:t>   包含正在执行进程的ID号</a:t>
            </a:r>
          </a:p>
        </p:txBody>
      </p:sp>
    </p:spTree>
    <p:extLst>
      <p:ext uri="{BB962C8B-B14F-4D97-AF65-F5344CB8AC3E}">
        <p14:creationId xmlns:p14="http://schemas.microsoft.com/office/powerpoint/2010/main" val="3907781246"/>
      </p:ext>
    </p:extLst>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2387" name="Rectangle 2"/>
          <p:cNvSpPr>
            <a:spLocks noGrp="1" noChangeArrowheads="1"/>
          </p:cNvSpPr>
          <p:nvPr>
            <p:ph type="title"/>
          </p:nvPr>
        </p:nvSpPr>
        <p:spPr/>
        <p:txBody>
          <a:bodyPr/>
          <a:lstStyle/>
          <a:p>
            <a:pPr marL="342900" indent="-342900" algn="ctr" eaLnBrk="1" hangingPunct="1">
              <a:buFont typeface="Arial" panose="020B0604020202020204" pitchFamily="34" charset="0"/>
              <a:buChar char="•"/>
            </a:pPr>
            <a:r>
              <a:rPr lang="zh-CN" altLang="en-US" dirty="0"/>
              <a:t>常用</a:t>
            </a:r>
            <a:r>
              <a:rPr lang="en-US" altLang="zh-CN" dirty="0"/>
              <a:t>shell</a:t>
            </a:r>
            <a:r>
              <a:rPr lang="zh-CN" altLang="en-US" dirty="0"/>
              <a:t>环境变量 </a:t>
            </a:r>
          </a:p>
        </p:txBody>
      </p:sp>
      <p:sp>
        <p:nvSpPr>
          <p:cNvPr id="272388" name="Rectangle 3"/>
          <p:cNvSpPr>
            <a:spLocks noGrp="1" noChangeArrowheads="1"/>
          </p:cNvSpPr>
          <p:nvPr>
            <p:ph idx="1"/>
          </p:nvPr>
        </p:nvSpPr>
        <p:spPr>
          <a:prstGeom prst="rect">
            <a:avLst/>
          </a:prstGeom>
        </p:spPr>
        <p:txBody>
          <a:bodyPr/>
          <a:lstStyle/>
          <a:p>
            <a:pPr eaLnBrk="1" hangingPunct="1">
              <a:lnSpc>
                <a:spcPct val="90000"/>
              </a:lnSpc>
            </a:pPr>
            <a:endParaRPr lang="zh-CN" altLang="en-US" sz="2400" dirty="0"/>
          </a:p>
          <a:p>
            <a:pPr eaLnBrk="1" hangingPunct="1">
              <a:lnSpc>
                <a:spcPct val="90000"/>
              </a:lnSpc>
            </a:pPr>
            <a:r>
              <a:rPr lang="en-US" altLang="zh-CN" sz="2400" b="1" dirty="0">
                <a:solidFill>
                  <a:srgbClr val="0000FF"/>
                </a:solidFill>
              </a:rPr>
              <a:t>HOME</a:t>
            </a:r>
            <a:r>
              <a:rPr lang="zh-CN" altLang="en-US" sz="2400" dirty="0"/>
              <a:t>： </a:t>
            </a:r>
            <a:r>
              <a:rPr lang="en-US" altLang="zh-CN" sz="2400" dirty="0"/>
              <a:t>/</a:t>
            </a:r>
            <a:r>
              <a:rPr lang="en-US" altLang="zh-CN" sz="2400" dirty="0" err="1"/>
              <a:t>etc</a:t>
            </a:r>
            <a:r>
              <a:rPr lang="en-US" altLang="zh-CN" sz="2400" dirty="0"/>
              <a:t>/</a:t>
            </a:r>
            <a:r>
              <a:rPr lang="en-US" altLang="zh-CN" sz="2400" dirty="0" err="1"/>
              <a:t>passwd</a:t>
            </a:r>
            <a:r>
              <a:rPr lang="zh-CN" altLang="en-US" sz="2400" dirty="0"/>
              <a:t>文件中列出的用户主目录 </a:t>
            </a:r>
          </a:p>
          <a:p>
            <a:pPr eaLnBrk="1" hangingPunct="1">
              <a:lnSpc>
                <a:spcPct val="90000"/>
              </a:lnSpc>
            </a:pPr>
            <a:endParaRPr lang="zh-CN" altLang="en-US" sz="2400" dirty="0"/>
          </a:p>
          <a:p>
            <a:pPr eaLnBrk="1" hangingPunct="1">
              <a:lnSpc>
                <a:spcPct val="90000"/>
              </a:lnSpc>
            </a:pPr>
            <a:r>
              <a:rPr lang="en-US" altLang="zh-CN" sz="2400" b="1" dirty="0">
                <a:solidFill>
                  <a:srgbClr val="0000FF"/>
                </a:solidFill>
              </a:rPr>
              <a:t>IFS</a:t>
            </a:r>
            <a:r>
              <a:rPr lang="zh-CN" altLang="en-US" sz="2400" dirty="0"/>
              <a:t>：</a:t>
            </a:r>
            <a:r>
              <a:rPr lang="en-US" altLang="zh-CN" sz="2400" dirty="0"/>
              <a:t>Internal Field Separator, </a:t>
            </a:r>
            <a:r>
              <a:rPr lang="zh-CN" altLang="en-US" sz="2400" dirty="0"/>
              <a:t>默认为空格，</a:t>
            </a:r>
            <a:r>
              <a:rPr lang="en-US" altLang="zh-CN" sz="2400" dirty="0"/>
              <a:t>tab</a:t>
            </a:r>
            <a:r>
              <a:rPr lang="zh-CN" altLang="en-US" sz="2400" dirty="0"/>
              <a:t>及换行符</a:t>
            </a:r>
          </a:p>
          <a:p>
            <a:pPr eaLnBrk="1" hangingPunct="1">
              <a:lnSpc>
                <a:spcPct val="90000"/>
              </a:lnSpc>
              <a:buFont typeface="Wingdings 3" pitchFamily="18" charset="2"/>
              <a:buNone/>
            </a:pPr>
            <a:r>
              <a:rPr lang="zh-CN" altLang="en-US" sz="2400" dirty="0"/>
              <a:t> </a:t>
            </a:r>
          </a:p>
          <a:p>
            <a:pPr eaLnBrk="1" hangingPunct="1">
              <a:lnSpc>
                <a:spcPct val="90000"/>
              </a:lnSpc>
            </a:pPr>
            <a:r>
              <a:rPr lang="zh-CN" altLang="en-US" sz="2400" b="1" dirty="0">
                <a:solidFill>
                  <a:srgbClr val="0000FF"/>
                </a:solidFill>
              </a:rPr>
              <a:t>PATH</a:t>
            </a:r>
            <a:r>
              <a:rPr lang="zh-CN" altLang="en-US" sz="2400" dirty="0"/>
              <a:t> ：shell搜索路径</a:t>
            </a:r>
          </a:p>
          <a:p>
            <a:pPr eaLnBrk="1" hangingPunct="1">
              <a:lnSpc>
                <a:spcPct val="90000"/>
              </a:lnSpc>
            </a:pPr>
            <a:endParaRPr lang="zh-CN" altLang="en-US" sz="2400" dirty="0"/>
          </a:p>
          <a:p>
            <a:pPr eaLnBrk="1" hangingPunct="1">
              <a:lnSpc>
                <a:spcPct val="90000"/>
              </a:lnSpc>
            </a:pPr>
            <a:r>
              <a:rPr lang="zh-CN" altLang="en-US" sz="2400" b="1" dirty="0">
                <a:solidFill>
                  <a:srgbClr val="0000FF"/>
                </a:solidFill>
              </a:rPr>
              <a:t>PS1</a:t>
            </a:r>
            <a:r>
              <a:rPr lang="zh-CN" altLang="en-US" sz="2400" dirty="0"/>
              <a:t>，</a:t>
            </a:r>
            <a:r>
              <a:rPr lang="zh-CN" altLang="en-US" sz="2400" b="1" dirty="0">
                <a:solidFill>
                  <a:srgbClr val="0000FF"/>
                </a:solidFill>
              </a:rPr>
              <a:t>PS2</a:t>
            </a:r>
            <a:r>
              <a:rPr lang="zh-CN" altLang="en-US" sz="2400" dirty="0"/>
              <a:t>：默认提示符($)及换行提示符(&gt;) </a:t>
            </a:r>
          </a:p>
          <a:p>
            <a:pPr eaLnBrk="1" hangingPunct="1">
              <a:lnSpc>
                <a:spcPct val="90000"/>
              </a:lnSpc>
            </a:pPr>
            <a:endParaRPr lang="zh-CN" altLang="en-US" sz="2400" dirty="0"/>
          </a:p>
          <a:p>
            <a:pPr eaLnBrk="1" hangingPunct="1">
              <a:lnSpc>
                <a:spcPct val="90000"/>
              </a:lnSpc>
            </a:pPr>
            <a:r>
              <a:rPr lang="zh-CN" altLang="en-US" sz="2400" b="1" dirty="0">
                <a:solidFill>
                  <a:srgbClr val="0000FF"/>
                </a:solidFill>
              </a:rPr>
              <a:t>TERM</a:t>
            </a:r>
            <a:r>
              <a:rPr lang="zh-CN" altLang="en-US" sz="2400" dirty="0"/>
              <a:t>：终端类型，常用的有vt100,ansi,vt200,xterm等 </a:t>
            </a:r>
          </a:p>
          <a:p>
            <a:pPr eaLnBrk="1" hangingPunct="1">
              <a:lnSpc>
                <a:spcPct val="90000"/>
              </a:lnSpc>
            </a:pPr>
            <a:endParaRPr lang="zh-CN" altLang="en-US" sz="2400" dirty="0"/>
          </a:p>
        </p:txBody>
      </p:sp>
    </p:spTree>
    <p:extLst>
      <p:ext uri="{BB962C8B-B14F-4D97-AF65-F5344CB8AC3E}">
        <p14:creationId xmlns:p14="http://schemas.microsoft.com/office/powerpoint/2010/main" val="669634997"/>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en-US" altLang="zh-CN" dirty="0"/>
              <a:t>Shell</a:t>
            </a:r>
            <a:r>
              <a:rPr lang="zh-CN" altLang="en-US" dirty="0"/>
              <a:t>功能语句</a:t>
            </a:r>
            <a:br>
              <a:rPr lang="zh-CN" altLang="en-US" dirty="0"/>
            </a:br>
            <a:endParaRPr lang="zh-CN" altLang="en-US" dirty="0"/>
          </a:p>
        </p:txBody>
      </p:sp>
    </p:spTree>
    <p:extLst>
      <p:ext uri="{BB962C8B-B14F-4D97-AF65-F5344CB8AC3E}">
        <p14:creationId xmlns:p14="http://schemas.microsoft.com/office/powerpoint/2010/main" val="20889099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shell 程序和语句</a:t>
            </a:r>
            <a:endParaRPr lang="zh-CN" altLang="en-US" dirty="0"/>
          </a:p>
        </p:txBody>
      </p:sp>
      <p:sp>
        <p:nvSpPr>
          <p:cNvPr id="274435" name="Rectangle 2"/>
          <p:cNvSpPr>
            <a:spLocks noGrp="1" noChangeArrowheads="1"/>
          </p:cNvSpPr>
          <p:nvPr>
            <p:ph idx="1"/>
          </p:nvPr>
        </p:nvSpPr>
        <p:spPr>
          <a:prstGeom prst="rect">
            <a:avLst/>
          </a:prstGeom>
        </p:spPr>
        <p:txBody>
          <a:bodyPr lIns="90000" tIns="46800" rIns="90000" bIns="46800"/>
          <a:lstStyle/>
          <a:p>
            <a:pPr eaLnBrk="1" hangingPunct="1">
              <a:spcBef>
                <a:spcPts val="9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dirty="0"/>
              <a:t>         shell 程序由零或多条shell语句构成。 shell语句包括三类:说明性语句、功能性语句和结构性语句。</a:t>
            </a:r>
          </a:p>
          <a:p>
            <a:pPr eaLnBrk="1" hangingPunct="1">
              <a:spcBef>
                <a:spcPts val="700"/>
              </a:spcBef>
              <a:buClr>
                <a:srgbClr val="FF66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b="1" dirty="0">
                <a:solidFill>
                  <a:srgbClr val="FF6600"/>
                </a:solidFill>
              </a:rPr>
              <a:t>说明性语句</a:t>
            </a:r>
            <a:r>
              <a:rPr lang="zh-CN" altLang="en-US" sz="2400" b="1" dirty="0"/>
              <a:t>：</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dirty="0"/>
              <a:t>         以#号开始到该行结束，不被解释执行</a:t>
            </a:r>
          </a:p>
          <a:p>
            <a:pPr eaLnBrk="1" hangingPunct="1">
              <a:spcBef>
                <a:spcPts val="700"/>
              </a:spcBef>
              <a:buClr>
                <a:srgbClr val="FF66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b="1" dirty="0">
                <a:solidFill>
                  <a:srgbClr val="FF6600"/>
                </a:solidFill>
              </a:rPr>
              <a:t>功能性语句</a:t>
            </a:r>
            <a:r>
              <a:rPr lang="zh-CN" altLang="en-US" sz="2400" b="1" dirty="0"/>
              <a:t>:</a:t>
            </a:r>
            <a:r>
              <a:rPr lang="zh-CN" altLang="en-US" sz="2400" dirty="0"/>
              <a:t> </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dirty="0"/>
              <a:t>         任意的shell命令、用户程序或其它shell程序。</a:t>
            </a:r>
          </a:p>
          <a:p>
            <a:pPr eaLnBrk="1" hangingPunct="1">
              <a:spcBef>
                <a:spcPts val="700"/>
              </a:spcBef>
              <a:buClr>
                <a:srgbClr val="FF66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b="1" dirty="0">
                <a:solidFill>
                  <a:srgbClr val="FF6600"/>
                </a:solidFill>
              </a:rPr>
              <a:t>结构性语句</a:t>
            </a:r>
            <a:r>
              <a:rPr lang="zh-CN" altLang="en-US" sz="2400" b="1" dirty="0"/>
              <a:t>：</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dirty="0"/>
              <a:t>         条件测试语句、多路分支语句、循环语句、循环控制语句等。</a:t>
            </a:r>
            <a:r>
              <a:rPr lang="zh-CN" altLang="en-US" dirty="0"/>
              <a:t>             </a:t>
            </a:r>
          </a:p>
        </p:txBody>
      </p:sp>
    </p:spTree>
    <p:extLst>
      <p:ext uri="{BB962C8B-B14F-4D97-AF65-F5344CB8AC3E}">
        <p14:creationId xmlns:p14="http://schemas.microsoft.com/office/powerpoint/2010/main" val="24461393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algn="ctr" eaLnBrk="1" hangingPunct="1"/>
            <a:r>
              <a:rPr lang="en-US" altLang="zh-CN" dirty="0" err="1"/>
              <a:t>Gedit</a:t>
            </a:r>
            <a:endParaRPr lang="zh-CN" altLang="en-US" dirty="0"/>
          </a:p>
        </p:txBody>
      </p:sp>
      <p:pic>
        <p:nvPicPr>
          <p:cNvPr id="38916" name="Picture 3" descr="我想知道谁最牛"/>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307306" y="1235075"/>
            <a:ext cx="5532938" cy="4484688"/>
          </a:xfrm>
          <a:prstGeom prst="rect">
            <a:avLst/>
          </a:prstGeom>
        </p:spPr>
      </p:pic>
    </p:spTree>
    <p:extLst>
      <p:ext uri="{BB962C8B-B14F-4D97-AF65-F5344CB8AC3E}">
        <p14:creationId xmlns:p14="http://schemas.microsoft.com/office/powerpoint/2010/main" val="325346763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6600"/>
                </a:solidFill>
                <a:sym typeface="Times New Roman" pitchFamily="18" charset="0"/>
              </a:rPr>
              <a:t>说明性语句(注释行)</a:t>
            </a:r>
            <a:endParaRPr lang="zh-CN" altLang="en-US" dirty="0"/>
          </a:p>
        </p:txBody>
      </p:sp>
      <p:sp>
        <p:nvSpPr>
          <p:cNvPr id="275459" name="Rectangle 2"/>
          <p:cNvSpPr>
            <a:spLocks noGrp="1" noChangeArrowheads="1"/>
          </p:cNvSpPr>
          <p:nvPr>
            <p:ph idx="1"/>
          </p:nvPr>
        </p:nvSpPr>
        <p:spPr>
          <a:prstGeom prst="rect">
            <a:avLst/>
          </a:prstGeom>
        </p:spPr>
        <p:txBody>
          <a:bodyPr lIns="90000" tIns="46800" rIns="90000" bIns="46800"/>
          <a:lstStyle/>
          <a:p>
            <a:pPr eaLnBrk="1" hangingPunct="1">
              <a:buClr>
                <a:srgbClr val="FF66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a:t>     </a:t>
            </a:r>
            <a:r>
              <a:rPr lang="zh-CN" altLang="en-US" sz="2000"/>
              <a:t>注释行可以出现在程序中的任何位置,既可以单独占用一行,  也可以接在执行语句的后面. 以#号开始到所在行的行尾部分，都不被解释执行. 例如:</a:t>
            </a:r>
          </a:p>
          <a:p>
            <a:pPr eaLnBrk="1" hangingPunct="1">
              <a:buClr>
                <a:srgbClr val="FF66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b="1">
                <a:solidFill>
                  <a:srgbClr val="0000FF"/>
                </a:solidFill>
              </a:rPr>
              <a:t>#! /bin/sh </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b="1">
                <a:solidFill>
                  <a:srgbClr val="0000FF"/>
                </a:solidFill>
              </a:rPr>
              <a:t># </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b="1">
                <a:solidFill>
                  <a:srgbClr val="0000FF"/>
                </a:solidFill>
              </a:rPr>
              <a:t># 本程序说明</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b="1">
                <a:solidFill>
                  <a:srgbClr val="0000FF"/>
                </a:solidFill>
              </a:rPr>
              <a:t>#</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command_1 </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command_2                  # command_2的语句说明</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 下面程序段的说明</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command_m</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command_n                  # commandn_语句的说明</a:t>
            </a:r>
          </a:p>
          <a:p>
            <a:pPr eaLnBrk="1" hangingPunct="1">
              <a:lnSpc>
                <a:spcPct val="70000"/>
              </a:lnSpc>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a:t>
            </a:r>
          </a:p>
        </p:txBody>
      </p:sp>
      <p:sp>
        <p:nvSpPr>
          <p:cNvPr id="275460" name="AutoShape 3"/>
          <p:cNvSpPr>
            <a:spLocks noChangeArrowheads="1"/>
          </p:cNvSpPr>
          <p:nvPr/>
        </p:nvSpPr>
        <p:spPr bwMode="auto">
          <a:xfrm>
            <a:off x="3048000" y="2286000"/>
            <a:ext cx="3860800" cy="838200"/>
          </a:xfrm>
          <a:prstGeom prst="wedgeRoundRectCallout">
            <a:avLst>
              <a:gd name="adj1" fmla="val -67157"/>
              <a:gd name="adj2" fmla="val -13259"/>
              <a:gd name="adj3" fmla="val 16667"/>
            </a:avLst>
          </a:prstGeom>
          <a:solidFill>
            <a:schemeClr val="bg1"/>
          </a:solidFill>
          <a:ln w="9525">
            <a:solidFill>
              <a:schemeClr val="tx1"/>
            </a:solidFill>
            <a:miter lim="800000"/>
            <a:headEnd/>
            <a:tailEnd/>
          </a:ln>
        </p:spPr>
        <p:txBody>
          <a:bodyPr/>
          <a:lstStyle/>
          <a:p>
            <a:pPr eaLnBrk="0" hangingPunct="0"/>
            <a:r>
              <a:rPr lang="zh-CN" altLang="en-US">
                <a:solidFill>
                  <a:srgbClr val="0000FF"/>
                </a:solidFill>
                <a:latin typeface="华文仿宋" pitchFamily="2" charset="-122"/>
                <a:ea typeface="华文仿宋" pitchFamily="2" charset="-122"/>
                <a:sym typeface="华文仿宋" pitchFamily="2" charset="-122"/>
              </a:rPr>
              <a:t>告诉OS用哪种类型的shell来解释执行该程序</a:t>
            </a:r>
          </a:p>
        </p:txBody>
      </p:sp>
    </p:spTree>
    <p:extLst>
      <p:ext uri="{BB962C8B-B14F-4D97-AF65-F5344CB8AC3E}">
        <p14:creationId xmlns:p14="http://schemas.microsoft.com/office/powerpoint/2010/main" val="1250813451"/>
      </p:ext>
    </p:extLst>
  </p:cSld>
  <p:clrMapOvr>
    <a:masterClrMapping/>
  </p:clrMapOvr>
  <p:transition spd="med"/>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6600"/>
                </a:solidFill>
                <a:sym typeface="Times New Roman" pitchFamily="18" charset="0"/>
              </a:rPr>
              <a:t>常用功能性语句(命令)</a:t>
            </a:r>
            <a:endParaRPr lang="zh-CN" altLang="en-US" dirty="0"/>
          </a:p>
        </p:txBody>
      </p:sp>
      <p:sp>
        <p:nvSpPr>
          <p:cNvPr id="276483" name="Rectangle 2"/>
          <p:cNvSpPr>
            <a:spLocks noGrp="1" noChangeArrowheads="1"/>
          </p:cNvSpPr>
          <p:nvPr>
            <p:ph idx="1"/>
          </p:nvPr>
        </p:nvSpPr>
        <p:spPr>
          <a:prstGeom prst="rect">
            <a:avLst/>
          </a:prstGeom>
        </p:spPr>
        <p:txBody>
          <a:bodyPr lIns="90000" tIns="46800" rIns="90000" bIns="46800"/>
          <a:lstStyle/>
          <a:p>
            <a:pPr eaLnBrk="1" hangingPunct="1">
              <a:buClr>
                <a:srgbClr val="FF6600"/>
              </a:buClr>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dirty="0">
                <a:solidFill>
                  <a:srgbClr val="0000FF"/>
                </a:solidFill>
                <a:latin typeface="Arial Black" pitchFamily="34" charset="0"/>
                <a:ea typeface="黑体" pitchFamily="49" charset="-122"/>
                <a:sym typeface="Arial Black" pitchFamily="34" charset="0"/>
              </a:rPr>
              <a:t>read</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read从标准输入读入一行, 并赋值给后面的变量,其语法为:</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   </a:t>
            </a:r>
            <a:r>
              <a:rPr lang="zh-CN" altLang="en-US" sz="2400" dirty="0">
                <a:solidFill>
                  <a:srgbClr val="0000FF"/>
                </a:solidFill>
                <a:latin typeface="Arial Black" pitchFamily="34" charset="0"/>
                <a:sym typeface="Arial Black" pitchFamily="34" charset="0"/>
              </a:rPr>
              <a:t>read</a:t>
            </a:r>
            <a:r>
              <a:rPr lang="zh-CN" altLang="en-US" sz="2400" dirty="0">
                <a:solidFill>
                  <a:srgbClr val="0000FF"/>
                </a:solidFill>
              </a:rPr>
              <a:t>  </a:t>
            </a:r>
            <a:r>
              <a:rPr lang="zh-CN" altLang="en-US" sz="2400" dirty="0">
                <a:solidFill>
                  <a:srgbClr val="333399"/>
                </a:solidFill>
              </a:rPr>
              <a:t>var</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把读入的数据全部赋给var</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   </a:t>
            </a:r>
            <a:r>
              <a:rPr lang="zh-CN" altLang="en-US" sz="2400" dirty="0">
                <a:solidFill>
                  <a:srgbClr val="0000FF"/>
                </a:solidFill>
                <a:latin typeface="Arial Black" pitchFamily="34" charset="0"/>
                <a:sym typeface="Arial Black" pitchFamily="34" charset="0"/>
              </a:rPr>
              <a:t>read</a:t>
            </a:r>
            <a:r>
              <a:rPr lang="zh-CN" altLang="en-US" sz="2400" dirty="0">
                <a:solidFill>
                  <a:srgbClr val="0000FF"/>
                </a:solidFill>
              </a:rPr>
              <a:t>  </a:t>
            </a:r>
            <a:r>
              <a:rPr lang="zh-CN" altLang="en-US" sz="2400" dirty="0">
                <a:solidFill>
                  <a:srgbClr val="333399"/>
                </a:solidFill>
              </a:rPr>
              <a:t>var1  var2  var3</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把读入行中的第一个单词(word)赋给var1, 第二个单词赋给var2， ……把其余所有的词赋给最后一个变量.</a:t>
            </a:r>
          </a:p>
          <a:p>
            <a:pPr eaLnBrk="1" hangingPunct="1">
              <a:spcBef>
                <a:spcPts val="700"/>
              </a:spcBef>
              <a:buFont typeface="Arial" pitchFamily="34" charset="0"/>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400" dirty="0"/>
              <a:t>      如果执行read语句时标准输入无数据, 则程序在此停留等侯, 直到数据的到来或被终止运行。</a:t>
            </a:r>
          </a:p>
        </p:txBody>
      </p:sp>
    </p:spTree>
    <p:extLst>
      <p:ext uri="{BB962C8B-B14F-4D97-AF65-F5344CB8AC3E}">
        <p14:creationId xmlns:p14="http://schemas.microsoft.com/office/powerpoint/2010/main" val="2461445067"/>
      </p:ext>
    </p:extLst>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应用实例</a:t>
            </a:r>
            <a:endParaRPr lang="zh-CN" altLang="en-US" dirty="0"/>
          </a:p>
        </p:txBody>
      </p:sp>
      <p:sp>
        <p:nvSpPr>
          <p:cNvPr id="277507" name="Rectangle 2"/>
          <p:cNvSpPr>
            <a:spLocks noGrp="1" noChangeArrowheads="1"/>
          </p:cNvSpPr>
          <p:nvPr>
            <p:ph idx="1"/>
          </p:nvPr>
        </p:nvSpPr>
        <p:spPr>
          <a:prstGeom prst="rect">
            <a:avLst/>
          </a:prstGeom>
        </p:spPr>
        <p:txBody>
          <a:bodyPr lIns="90000" tIns="46800" rIns="90000" bIns="46800"/>
          <a:lstStyle/>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a:p>
          <a:p>
            <a:pPr marL="341313" indent="-341313"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example1  for  read</a:t>
            </a:r>
          </a:p>
          <a:p>
            <a:pPr marL="341313" indent="-341313"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"Input  your  name: \c"</a:t>
            </a:r>
          </a:p>
          <a:p>
            <a:pPr marL="341313" indent="-341313"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read  username</a:t>
            </a:r>
          </a:p>
          <a:p>
            <a:pPr marL="341313" indent="-341313"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"Your name is  $username"</a:t>
            </a:r>
          </a:p>
          <a:p>
            <a:pPr marL="341313" indent="-341313"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#example2  for  read</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"Input  date  with  format  yyyy  mm dd: \c"</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read  year  month  day</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"Today  is  $year/$month/$day,  right?"</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"Press  enter  to  confirm  and  continue\c"</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read  answer</a:t>
            </a:r>
          </a:p>
          <a:p>
            <a:pPr marL="341313" indent="-341313"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echo "I  know  the  date,  bye!"</a:t>
            </a:r>
            <a:endParaRPr lang="zh-CN" altLang="en-US"/>
          </a:p>
        </p:txBody>
      </p:sp>
    </p:spTree>
    <p:extLst>
      <p:ext uri="{BB962C8B-B14F-4D97-AF65-F5344CB8AC3E}">
        <p14:creationId xmlns:p14="http://schemas.microsoft.com/office/powerpoint/2010/main" val="3043657577"/>
      </p:ext>
    </p:extLst>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0000FF"/>
                </a:solidFill>
                <a:latin typeface="Arial Black" pitchFamily="34" charset="0"/>
                <a:sym typeface="Arial Black" pitchFamily="34" charset="0"/>
              </a:rPr>
              <a:t>expr </a:t>
            </a:r>
            <a:endParaRPr lang="zh-CN" altLang="en-US" dirty="0"/>
          </a:p>
        </p:txBody>
      </p:sp>
      <p:sp>
        <p:nvSpPr>
          <p:cNvPr id="278531" name="Rectangle 2"/>
          <p:cNvSpPr>
            <a:spLocks noGrp="1" noChangeArrowheads="1"/>
          </p:cNvSpPr>
          <p:nvPr>
            <p:ph idx="1"/>
          </p:nvPr>
        </p:nvSpPr>
        <p:spPr>
          <a:prstGeom prst="rect">
            <a:avLst/>
          </a:prstGeom>
        </p:spPr>
        <p:txBody>
          <a:bodyPr lIns="90000" tIns="46800" rIns="90000" bIns="46800"/>
          <a:lstStyle/>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算术运算命令expr主要用于进行简单的整数运算，包括加(+)、减（-）、乘（\*)、整除（/）和求模（%）等操作。例如:</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endParaRPr lang="zh-CN" altLang="en-US" sz="2000" dirty="0"/>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 expr  12  +  5  \*  3</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27</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 expr  3  -  8  /  2</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-1</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endParaRPr lang="zh-CN" altLang="en-US" sz="2000" dirty="0"/>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 num=9</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 sum=`expr  $num  \*  6 `</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 echo  $sum</a:t>
            </a:r>
          </a:p>
          <a:p>
            <a:pPr eaLnBrk="1" hangingPunct="1">
              <a:buFont typeface="Wingdings 3" pitchFamily="18" charset="2"/>
              <a:buNone/>
              <a:tabLst>
                <a:tab pos="1177925" algn="l"/>
                <a:tab pos="2092325" algn="l"/>
                <a:tab pos="3006725" algn="l"/>
                <a:tab pos="3921125" algn="l"/>
                <a:tab pos="4835525" algn="l"/>
                <a:tab pos="5749925" algn="l"/>
                <a:tab pos="6664325" algn="l"/>
                <a:tab pos="7578725" algn="l"/>
                <a:tab pos="8493125" algn="l"/>
                <a:tab pos="9407525" algn="l"/>
                <a:tab pos="10321925" algn="l"/>
              </a:tabLst>
            </a:pPr>
            <a:r>
              <a:rPr lang="zh-CN" altLang="en-US" sz="2000" dirty="0"/>
              <a:t>  54</a:t>
            </a:r>
            <a:endParaRPr lang="zh-CN" altLang="en-US" dirty="0"/>
          </a:p>
        </p:txBody>
      </p:sp>
      <p:sp>
        <p:nvSpPr>
          <p:cNvPr id="283653" name="AutoShape 3"/>
          <p:cNvSpPr>
            <a:spLocks noChangeArrowheads="1"/>
          </p:cNvSpPr>
          <p:nvPr/>
        </p:nvSpPr>
        <p:spPr bwMode="auto">
          <a:xfrm>
            <a:off x="3759200" y="2895600"/>
            <a:ext cx="6502400" cy="381000"/>
          </a:xfrm>
          <a:prstGeom prst="leftArrowCallout">
            <a:avLst>
              <a:gd name="adj1" fmla="val 25000"/>
              <a:gd name="adj2" fmla="val 13333"/>
              <a:gd name="adj3" fmla="val 212978"/>
              <a:gd name="adj4" fmla="val 83116"/>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反斜线去掉*号的元字符含义</a:t>
            </a:r>
            <a:endParaRPr lang="zh-CN" altLang="en-US"/>
          </a:p>
        </p:txBody>
      </p:sp>
      <p:sp>
        <p:nvSpPr>
          <p:cNvPr id="283654" name="AutoShape 4"/>
          <p:cNvSpPr>
            <a:spLocks noChangeArrowheads="1"/>
          </p:cNvSpPr>
          <p:nvPr/>
        </p:nvSpPr>
        <p:spPr bwMode="auto">
          <a:xfrm>
            <a:off x="4673600" y="5638800"/>
            <a:ext cx="5994400" cy="381000"/>
          </a:xfrm>
          <a:prstGeom prst="leftArrowCallout">
            <a:avLst>
              <a:gd name="adj1" fmla="val 25000"/>
              <a:gd name="adj2" fmla="val 13333"/>
              <a:gd name="adj3" fmla="val 196394"/>
              <a:gd name="adj4" fmla="val 83116"/>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反撇号引用命令的运行结果</a:t>
            </a:r>
            <a:endParaRPr lang="zh-CN" altLang="en-US"/>
          </a:p>
        </p:txBody>
      </p:sp>
    </p:spTree>
    <p:extLst>
      <p:ext uri="{BB962C8B-B14F-4D97-AF65-F5344CB8AC3E}">
        <p14:creationId xmlns:p14="http://schemas.microsoft.com/office/powerpoint/2010/main" val="27793214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83653"/>
                                        </p:tgtEl>
                                        <p:attrNameLst>
                                          <p:attrName>style.visibility</p:attrName>
                                        </p:attrNameLst>
                                      </p:cBhvr>
                                      <p:to>
                                        <p:strVal val="visible"/>
                                      </p:to>
                                    </p:set>
                                    <p:anim calcmode="lin" valueType="num">
                                      <p:cBhvr>
                                        <p:cTn id="7" dur="500" fill="hold"/>
                                        <p:tgtEl>
                                          <p:spTgt spid="283653"/>
                                        </p:tgtEl>
                                        <p:attrNameLst>
                                          <p:attrName>ppt_x</p:attrName>
                                        </p:attrNameLst>
                                      </p:cBhvr>
                                      <p:tavLst>
                                        <p:tav tm="100000">
                                          <p:val>
                                            <p:strVal val="1+#ppt_w/2"/>
                                          </p:val>
                                        </p:tav>
                                        <p:tav tm="100000">
                                          <p:val>
                                            <p:strVal val="#ppt_x"/>
                                          </p:val>
                                        </p:tav>
                                      </p:tavLst>
                                    </p:anim>
                                    <p:anim calcmode="lin" valueType="num">
                                      <p:cBhvr>
                                        <p:cTn id="8" dur="500" fill="hold"/>
                                        <p:tgtEl>
                                          <p:spTgt spid="283653"/>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83654"/>
                                        </p:tgtEl>
                                        <p:attrNameLst>
                                          <p:attrName>style.visibility</p:attrName>
                                        </p:attrNameLst>
                                      </p:cBhvr>
                                      <p:to>
                                        <p:strVal val="visible"/>
                                      </p:to>
                                    </p:set>
                                    <p:anim calcmode="lin" valueType="num">
                                      <p:cBhvr>
                                        <p:cTn id="13" dur="500" fill="hold"/>
                                        <p:tgtEl>
                                          <p:spTgt spid="283654"/>
                                        </p:tgtEl>
                                        <p:attrNameLst>
                                          <p:attrName>ppt_x</p:attrName>
                                        </p:attrNameLst>
                                      </p:cBhvr>
                                      <p:tavLst>
                                        <p:tav tm="100000">
                                          <p:val>
                                            <p:strVal val="1+#ppt_w/2"/>
                                          </p:val>
                                        </p:tav>
                                        <p:tav tm="100000">
                                          <p:val>
                                            <p:strVal val="#ppt_x"/>
                                          </p:val>
                                        </p:tav>
                                      </p:tavLst>
                                    </p:anim>
                                    <p:anim calcmode="lin" valueType="num">
                                      <p:cBhvr>
                                        <p:cTn id="14" dur="500" fill="hold"/>
                                        <p:tgtEl>
                                          <p:spTgt spid="28365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0000FF"/>
                </a:solidFill>
                <a:latin typeface="Arial Black" pitchFamily="34" charset="0"/>
                <a:sym typeface="Arial Black" pitchFamily="34" charset="0"/>
              </a:rPr>
              <a:t>test</a:t>
            </a:r>
            <a:endParaRPr lang="zh-CN" altLang="en-US" dirty="0"/>
          </a:p>
        </p:txBody>
      </p:sp>
      <p:sp>
        <p:nvSpPr>
          <p:cNvPr id="279555" name="Rectangle 2"/>
          <p:cNvSpPr>
            <a:spLocks noGrp="1" noChangeArrowheads="1"/>
          </p:cNvSpPr>
          <p:nvPr>
            <p:ph idx="1"/>
          </p:nvPr>
        </p:nvSpPr>
        <p:spPr>
          <a:prstGeom prst="rect">
            <a:avLst/>
          </a:prstGeom>
        </p:spPr>
        <p:txBody>
          <a:bodyPr lIns="90000" tIns="46800" rIns="90000" bIns="46800"/>
          <a:lstStyle/>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test语句可测试三种对象:</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字符串     整数     文件属性</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每种测试对象都有若干测试操作符</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例如:</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a:t>
            </a:r>
            <a:r>
              <a:rPr lang="zh-CN" altLang="en-US" sz="2000" dirty="0">
                <a:solidFill>
                  <a:srgbClr val="FF6600"/>
                </a:solidFill>
              </a:rPr>
              <a:t>test  "$answer"  =  "yes"</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变量answer的值是否为字符串yes</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a:t>
            </a:r>
            <a:r>
              <a:rPr lang="zh-CN" altLang="en-US" sz="2000" dirty="0">
                <a:solidFill>
                  <a:srgbClr val="FF6600"/>
                </a:solidFill>
              </a:rPr>
              <a:t>test  $num –eq  18</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变量num的值是否为整数18</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a:t>
            </a:r>
            <a:r>
              <a:rPr lang="zh-CN" altLang="en-US" sz="2000" dirty="0">
                <a:solidFill>
                  <a:srgbClr val="FF6600"/>
                </a:solidFill>
              </a:rPr>
              <a:t>test  -d  tmp</a:t>
            </a:r>
            <a:r>
              <a:rPr lang="zh-CN" altLang="en-US" sz="2000" dirty="0"/>
              <a:t>    </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测试tmp是否为一个目录名</a:t>
            </a:r>
            <a:endParaRPr lang="zh-CN" altLang="en-US" sz="2400" dirty="0"/>
          </a:p>
        </p:txBody>
      </p:sp>
    </p:spTree>
    <p:extLst>
      <p:ext uri="{BB962C8B-B14F-4D97-AF65-F5344CB8AC3E}">
        <p14:creationId xmlns:p14="http://schemas.microsoft.com/office/powerpoint/2010/main" val="2784795926"/>
      </p:ext>
    </p:extLst>
  </p:cSld>
  <p:clrMapOvr>
    <a:masterClrMapping/>
  </p:clrMapOvr>
  <p:transition spd="med"/>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0579" name="Rectangle 2"/>
          <p:cNvSpPr>
            <a:spLocks noGrp="1" noChangeArrowheads="1"/>
          </p:cNvSpPr>
          <p:nvPr>
            <p:ph type="title"/>
          </p:nvPr>
        </p:nvSpPr>
        <p:spPr/>
        <p:txBody>
          <a:bodyPr/>
          <a:lstStyle/>
          <a:p>
            <a:pPr algn="r" eaLnBrk="1" hangingPunct="1"/>
            <a:r>
              <a:rPr lang="zh-CN" altLang="en-US" dirty="0"/>
              <a:t>字符串测试</a:t>
            </a:r>
          </a:p>
        </p:txBody>
      </p:sp>
      <p:sp>
        <p:nvSpPr>
          <p:cNvPr id="280580" name="Rectangle 3"/>
          <p:cNvSpPr>
            <a:spLocks noGrp="1" noChangeArrowheads="1"/>
          </p:cNvSpPr>
          <p:nvPr>
            <p:ph idx="1"/>
          </p:nvPr>
        </p:nvSpPr>
        <p:spPr>
          <a:prstGeom prst="rect">
            <a:avLst/>
          </a:prstGeom>
        </p:spPr>
        <p:txBody>
          <a:bodyPr/>
          <a:lstStyle/>
          <a:p>
            <a:pPr eaLnBrk="1" hangingPunct="1"/>
            <a:r>
              <a:rPr lang="en-US" altLang="zh-CN" sz="2400">
                <a:solidFill>
                  <a:srgbClr val="FF0000"/>
                </a:solidFill>
              </a:rPr>
              <a:t>s1 = s2</a:t>
            </a:r>
            <a:r>
              <a:rPr lang="en-US" altLang="zh-CN" sz="2400"/>
              <a:t> 	</a:t>
            </a:r>
            <a:r>
              <a:rPr lang="zh-CN" altLang="en-US" sz="2400"/>
              <a:t>测试两个字符串的内容是否完全一样</a:t>
            </a:r>
          </a:p>
          <a:p>
            <a:pPr eaLnBrk="1" hangingPunct="1"/>
            <a:endParaRPr lang="zh-CN" altLang="en-US" sz="2400"/>
          </a:p>
          <a:p>
            <a:pPr eaLnBrk="1" hangingPunct="1"/>
            <a:r>
              <a:rPr lang="en-US" altLang="zh-CN" sz="2400">
                <a:solidFill>
                  <a:srgbClr val="FF0000"/>
                </a:solidFill>
              </a:rPr>
              <a:t>s1 != s2</a:t>
            </a:r>
            <a:r>
              <a:rPr lang="en-US" altLang="zh-CN" sz="2400"/>
              <a:t>	</a:t>
            </a:r>
            <a:r>
              <a:rPr lang="zh-CN" altLang="en-US" sz="2400"/>
              <a:t>测试两个字符串的内容是否有差异</a:t>
            </a:r>
          </a:p>
          <a:p>
            <a:pPr eaLnBrk="1" hangingPunct="1"/>
            <a:endParaRPr lang="zh-CN" altLang="en-US" sz="2400"/>
          </a:p>
          <a:p>
            <a:pPr eaLnBrk="1" hangingPunct="1"/>
            <a:r>
              <a:rPr lang="en-US" altLang="zh-CN" sz="2400">
                <a:solidFill>
                  <a:srgbClr val="FF0000"/>
                </a:solidFill>
              </a:rPr>
              <a:t>-z s1</a:t>
            </a:r>
            <a:r>
              <a:rPr lang="en-US" altLang="zh-CN" sz="2400"/>
              <a:t> 	</a:t>
            </a:r>
            <a:r>
              <a:rPr lang="zh-CN" altLang="en-US" sz="2400"/>
              <a:t>测试</a:t>
            </a:r>
            <a:r>
              <a:rPr lang="en-US" altLang="zh-CN" sz="2400"/>
              <a:t>s1 </a:t>
            </a:r>
            <a:r>
              <a:rPr lang="zh-CN" altLang="en-US" sz="2400"/>
              <a:t>字符串的长度是否为</a:t>
            </a:r>
            <a:r>
              <a:rPr lang="en-US" altLang="zh-CN" sz="2400"/>
              <a:t>0</a:t>
            </a:r>
            <a:endParaRPr lang="zh-CN" altLang="en-US" sz="2400"/>
          </a:p>
          <a:p>
            <a:pPr eaLnBrk="1" hangingPunct="1"/>
            <a:endParaRPr lang="zh-CN" altLang="en-US" sz="2400"/>
          </a:p>
          <a:p>
            <a:pPr eaLnBrk="1" hangingPunct="1"/>
            <a:r>
              <a:rPr lang="en-US" altLang="zh-CN" sz="2400">
                <a:solidFill>
                  <a:srgbClr val="FF0000"/>
                </a:solidFill>
              </a:rPr>
              <a:t>-n s1</a:t>
            </a:r>
            <a:r>
              <a:rPr lang="en-US" altLang="zh-CN" sz="2400"/>
              <a:t> 	</a:t>
            </a:r>
            <a:r>
              <a:rPr lang="zh-CN" altLang="en-US" sz="2400"/>
              <a:t>测试</a:t>
            </a:r>
            <a:r>
              <a:rPr lang="en-US" altLang="zh-CN" sz="2400"/>
              <a:t>s1 </a:t>
            </a:r>
            <a:r>
              <a:rPr lang="zh-CN" altLang="en-US" sz="2400"/>
              <a:t>字符串的长度是否不为</a:t>
            </a:r>
            <a:r>
              <a:rPr lang="en-US" altLang="zh-CN" sz="2400"/>
              <a:t>0</a:t>
            </a:r>
            <a:endParaRPr lang="zh-CN" altLang="en-US" sz="2400"/>
          </a:p>
          <a:p>
            <a:pPr eaLnBrk="1" hangingPunct="1">
              <a:buFont typeface="Wingdings 3" pitchFamily="18" charset="2"/>
              <a:buNone/>
            </a:pPr>
            <a:endParaRPr lang="zh-CN" altLang="en-US"/>
          </a:p>
        </p:txBody>
      </p:sp>
    </p:spTree>
    <p:extLst>
      <p:ext uri="{BB962C8B-B14F-4D97-AF65-F5344CB8AC3E}">
        <p14:creationId xmlns:p14="http://schemas.microsoft.com/office/powerpoint/2010/main" val="33631888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1603" name="Rectangle 2"/>
          <p:cNvSpPr>
            <a:spLocks noGrp="1" noChangeArrowheads="1"/>
          </p:cNvSpPr>
          <p:nvPr>
            <p:ph type="title"/>
          </p:nvPr>
        </p:nvSpPr>
        <p:spPr/>
        <p:txBody>
          <a:bodyPr/>
          <a:lstStyle/>
          <a:p>
            <a:pPr algn="ctr" eaLnBrk="1" hangingPunct="1"/>
            <a:r>
              <a:rPr lang="zh-CN" altLang="en-US" dirty="0"/>
              <a:t>整数测试</a:t>
            </a:r>
          </a:p>
        </p:txBody>
      </p:sp>
      <p:sp>
        <p:nvSpPr>
          <p:cNvPr id="281604" name="Rectangle 3"/>
          <p:cNvSpPr>
            <a:spLocks noGrp="1" noChangeArrowheads="1"/>
          </p:cNvSpPr>
          <p:nvPr>
            <p:ph idx="1"/>
          </p:nvPr>
        </p:nvSpPr>
        <p:spPr>
          <a:prstGeom prst="rect">
            <a:avLst/>
          </a:prstGeom>
        </p:spPr>
        <p:txBody>
          <a:bodyPr/>
          <a:lstStyle/>
          <a:p>
            <a:pPr eaLnBrk="1" hangingPunct="1"/>
            <a:r>
              <a:rPr lang="en-US" altLang="zh-CN" sz="2400" dirty="0">
                <a:solidFill>
                  <a:srgbClr val="FF0000"/>
                </a:solidFill>
              </a:rPr>
              <a:t>a -</a:t>
            </a:r>
            <a:r>
              <a:rPr lang="en-US" altLang="zh-CN" sz="2400" dirty="0" err="1">
                <a:solidFill>
                  <a:srgbClr val="FF0000"/>
                </a:solidFill>
              </a:rPr>
              <a:t>eq</a:t>
            </a:r>
            <a:r>
              <a:rPr lang="en-US" altLang="zh-CN" sz="2400" dirty="0">
                <a:solidFill>
                  <a:srgbClr val="FF0000"/>
                </a:solidFill>
              </a:rPr>
              <a:t> b</a:t>
            </a:r>
            <a:r>
              <a:rPr lang="en-US" altLang="zh-CN" sz="2400" dirty="0"/>
              <a:t> 		</a:t>
            </a:r>
            <a:r>
              <a:rPr lang="zh-CN" altLang="en-US" sz="2400" dirty="0"/>
              <a:t>测试</a:t>
            </a:r>
            <a:r>
              <a:rPr lang="en-US" altLang="zh-CN" sz="2400" dirty="0"/>
              <a:t>a </a:t>
            </a:r>
            <a:r>
              <a:rPr lang="zh-CN" altLang="en-US" sz="2400" dirty="0"/>
              <a:t>与</a:t>
            </a:r>
            <a:r>
              <a:rPr lang="en-US" altLang="zh-CN" sz="2400" dirty="0"/>
              <a:t>b </a:t>
            </a:r>
            <a:r>
              <a:rPr lang="zh-CN" altLang="en-US" sz="2400" dirty="0"/>
              <a:t>是否相等</a:t>
            </a:r>
          </a:p>
          <a:p>
            <a:pPr eaLnBrk="1" hangingPunct="1"/>
            <a:r>
              <a:rPr lang="en-US" altLang="zh-CN" sz="2400" dirty="0">
                <a:solidFill>
                  <a:srgbClr val="FF0000"/>
                </a:solidFill>
              </a:rPr>
              <a:t>a -ne b</a:t>
            </a:r>
            <a:r>
              <a:rPr lang="en-US" altLang="zh-CN" sz="2400" dirty="0"/>
              <a:t>		</a:t>
            </a:r>
            <a:r>
              <a:rPr lang="zh-CN" altLang="en-US" sz="2400" dirty="0"/>
              <a:t>测试</a:t>
            </a:r>
            <a:r>
              <a:rPr lang="en-US" altLang="zh-CN" sz="2400" dirty="0"/>
              <a:t>a </a:t>
            </a:r>
            <a:r>
              <a:rPr lang="zh-CN" altLang="en-US" sz="2400" dirty="0"/>
              <a:t>与</a:t>
            </a:r>
            <a:r>
              <a:rPr lang="en-US" altLang="zh-CN" sz="2400" dirty="0"/>
              <a:t>b </a:t>
            </a:r>
            <a:r>
              <a:rPr lang="zh-CN" altLang="en-US" sz="2400" dirty="0"/>
              <a:t>是否不相等</a:t>
            </a:r>
          </a:p>
          <a:p>
            <a:pPr eaLnBrk="1" hangingPunct="1"/>
            <a:r>
              <a:rPr lang="en-US" altLang="zh-CN" sz="2400" dirty="0">
                <a:solidFill>
                  <a:srgbClr val="FF0000"/>
                </a:solidFill>
              </a:rPr>
              <a:t>a -</a:t>
            </a:r>
            <a:r>
              <a:rPr lang="en-US" altLang="zh-CN" sz="2400" dirty="0" err="1">
                <a:solidFill>
                  <a:srgbClr val="FF0000"/>
                </a:solidFill>
              </a:rPr>
              <a:t>gt</a:t>
            </a:r>
            <a:r>
              <a:rPr lang="en-US" altLang="zh-CN" sz="2400" dirty="0">
                <a:solidFill>
                  <a:srgbClr val="FF0000"/>
                </a:solidFill>
              </a:rPr>
              <a:t> b</a:t>
            </a:r>
            <a:r>
              <a:rPr lang="en-US" altLang="zh-CN" sz="2400" dirty="0"/>
              <a:t> 		</a:t>
            </a:r>
            <a:r>
              <a:rPr lang="zh-CN" altLang="en-US" sz="2400" dirty="0"/>
              <a:t>测试</a:t>
            </a:r>
            <a:r>
              <a:rPr lang="en-US" altLang="zh-CN" sz="2400" dirty="0"/>
              <a:t>a </a:t>
            </a:r>
            <a:r>
              <a:rPr lang="zh-CN" altLang="en-US" sz="2400" dirty="0"/>
              <a:t>是否大于</a:t>
            </a:r>
            <a:r>
              <a:rPr lang="en-US" altLang="zh-CN" sz="2400" dirty="0"/>
              <a:t>b</a:t>
            </a:r>
            <a:endParaRPr lang="zh-CN" altLang="en-US" sz="2400" dirty="0"/>
          </a:p>
          <a:p>
            <a:pPr eaLnBrk="1" hangingPunct="1"/>
            <a:r>
              <a:rPr lang="en-US" altLang="zh-CN" sz="2400" dirty="0">
                <a:solidFill>
                  <a:srgbClr val="FF0000"/>
                </a:solidFill>
              </a:rPr>
              <a:t>a -</a:t>
            </a:r>
            <a:r>
              <a:rPr lang="en-US" altLang="zh-CN" sz="2400" dirty="0" err="1">
                <a:solidFill>
                  <a:srgbClr val="FF0000"/>
                </a:solidFill>
              </a:rPr>
              <a:t>ge</a:t>
            </a:r>
            <a:r>
              <a:rPr lang="en-US" altLang="zh-CN" sz="2400" dirty="0">
                <a:solidFill>
                  <a:srgbClr val="FF0000"/>
                </a:solidFill>
              </a:rPr>
              <a:t> b</a:t>
            </a:r>
            <a:r>
              <a:rPr lang="en-US" altLang="zh-CN" sz="2400" dirty="0"/>
              <a:t> 		</a:t>
            </a:r>
            <a:r>
              <a:rPr lang="zh-CN" altLang="en-US" sz="2400" dirty="0"/>
              <a:t>测试</a:t>
            </a:r>
            <a:r>
              <a:rPr lang="en-US" altLang="zh-CN" sz="2400" dirty="0"/>
              <a:t>a </a:t>
            </a:r>
            <a:r>
              <a:rPr lang="zh-CN" altLang="en-US" sz="2400" dirty="0"/>
              <a:t>是否大于等于</a:t>
            </a:r>
            <a:r>
              <a:rPr lang="en-US" altLang="zh-CN" sz="2400" dirty="0"/>
              <a:t>b</a:t>
            </a:r>
            <a:endParaRPr lang="zh-CN" altLang="en-US" sz="2400" dirty="0"/>
          </a:p>
          <a:p>
            <a:pPr eaLnBrk="1" hangingPunct="1"/>
            <a:r>
              <a:rPr lang="en-US" altLang="zh-CN" sz="2400" dirty="0">
                <a:solidFill>
                  <a:srgbClr val="FF0000"/>
                </a:solidFill>
              </a:rPr>
              <a:t>a -</a:t>
            </a:r>
            <a:r>
              <a:rPr lang="en-US" altLang="zh-CN" sz="2400" dirty="0" err="1">
                <a:solidFill>
                  <a:srgbClr val="FF0000"/>
                </a:solidFill>
              </a:rPr>
              <a:t>lt</a:t>
            </a:r>
            <a:r>
              <a:rPr lang="en-US" altLang="zh-CN" sz="2400" dirty="0">
                <a:solidFill>
                  <a:srgbClr val="FF0000"/>
                </a:solidFill>
              </a:rPr>
              <a:t> b</a:t>
            </a:r>
            <a:r>
              <a:rPr lang="en-US" altLang="zh-CN" sz="2400" dirty="0"/>
              <a:t> 		</a:t>
            </a:r>
            <a:r>
              <a:rPr lang="zh-CN" altLang="en-US" sz="2400" dirty="0"/>
              <a:t>测试</a:t>
            </a:r>
            <a:r>
              <a:rPr lang="en-US" altLang="zh-CN" sz="2400" dirty="0"/>
              <a:t>a </a:t>
            </a:r>
            <a:r>
              <a:rPr lang="zh-CN" altLang="en-US" sz="2400" dirty="0"/>
              <a:t>是否小于</a:t>
            </a:r>
            <a:r>
              <a:rPr lang="en-US" altLang="zh-CN" sz="2400" dirty="0"/>
              <a:t>b</a:t>
            </a:r>
            <a:endParaRPr lang="zh-CN" altLang="en-US" sz="2400" dirty="0"/>
          </a:p>
          <a:p>
            <a:pPr eaLnBrk="1" hangingPunct="1"/>
            <a:r>
              <a:rPr lang="en-US" altLang="zh-CN" sz="2400" dirty="0">
                <a:solidFill>
                  <a:srgbClr val="FF0000"/>
                </a:solidFill>
              </a:rPr>
              <a:t>a -le b</a:t>
            </a:r>
            <a:r>
              <a:rPr lang="en-US" altLang="zh-CN" sz="2400" dirty="0"/>
              <a:t> 		</a:t>
            </a:r>
            <a:r>
              <a:rPr lang="zh-CN" altLang="en-US" sz="2400" dirty="0"/>
              <a:t>测试</a:t>
            </a:r>
            <a:r>
              <a:rPr lang="en-US" altLang="zh-CN" sz="2400" dirty="0"/>
              <a:t>a </a:t>
            </a:r>
            <a:r>
              <a:rPr lang="zh-CN" altLang="en-US" sz="2400" dirty="0"/>
              <a:t>是否小于等于</a:t>
            </a:r>
            <a:r>
              <a:rPr lang="en-US" altLang="zh-CN" sz="2400" dirty="0"/>
              <a:t>b</a:t>
            </a:r>
            <a:endParaRPr lang="zh-CN" altLang="en-US" sz="2400" dirty="0"/>
          </a:p>
          <a:p>
            <a:pPr eaLnBrk="1" hangingPunct="1"/>
            <a:endParaRPr lang="zh-CN" altLang="en-US" sz="2400" dirty="0"/>
          </a:p>
        </p:txBody>
      </p:sp>
    </p:spTree>
    <p:extLst>
      <p:ext uri="{BB962C8B-B14F-4D97-AF65-F5344CB8AC3E}">
        <p14:creationId xmlns:p14="http://schemas.microsoft.com/office/powerpoint/2010/main" val="10837232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2627" name="Rectangle 2"/>
          <p:cNvSpPr>
            <a:spLocks noGrp="1" noChangeArrowheads="1"/>
          </p:cNvSpPr>
          <p:nvPr>
            <p:ph type="title"/>
          </p:nvPr>
        </p:nvSpPr>
        <p:spPr/>
        <p:txBody>
          <a:bodyPr/>
          <a:lstStyle/>
          <a:p>
            <a:pPr algn="ctr" eaLnBrk="1" hangingPunct="1"/>
            <a:r>
              <a:rPr lang="zh-CN" altLang="en-US" dirty="0"/>
              <a:t>文件测试</a:t>
            </a:r>
          </a:p>
        </p:txBody>
      </p:sp>
      <p:sp>
        <p:nvSpPr>
          <p:cNvPr id="282628" name="Rectangle 3"/>
          <p:cNvSpPr>
            <a:spLocks noGrp="1" noChangeArrowheads="1"/>
          </p:cNvSpPr>
          <p:nvPr>
            <p:ph idx="1"/>
          </p:nvPr>
        </p:nvSpPr>
        <p:spPr>
          <a:prstGeom prst="rect">
            <a:avLst/>
          </a:prstGeom>
        </p:spPr>
        <p:txBody>
          <a:bodyPr/>
          <a:lstStyle/>
          <a:p>
            <a:pPr eaLnBrk="1" hangingPunct="1">
              <a:lnSpc>
                <a:spcPct val="87000"/>
              </a:lnSpc>
            </a:pPr>
            <a:r>
              <a:rPr lang="en-US" altLang="zh-CN" sz="2400" dirty="0">
                <a:solidFill>
                  <a:srgbClr val="FF0000"/>
                </a:solidFill>
              </a:rPr>
              <a:t>-d name</a:t>
            </a:r>
            <a:r>
              <a:rPr lang="en-US" altLang="zh-CN" sz="2400" dirty="0"/>
              <a:t>    </a:t>
            </a:r>
            <a:r>
              <a:rPr lang="zh-CN" altLang="en-US" sz="2400" dirty="0"/>
              <a:t>测试</a:t>
            </a:r>
            <a:r>
              <a:rPr lang="en-US" altLang="zh-CN" sz="2400" dirty="0"/>
              <a:t>name </a:t>
            </a:r>
            <a:r>
              <a:rPr lang="zh-CN" altLang="en-US" sz="2400" dirty="0"/>
              <a:t>是否为一个目录</a:t>
            </a:r>
          </a:p>
          <a:p>
            <a:pPr eaLnBrk="1" hangingPunct="1">
              <a:lnSpc>
                <a:spcPct val="87000"/>
              </a:lnSpc>
            </a:pPr>
            <a:r>
              <a:rPr lang="en-US" altLang="zh-CN" sz="2400" dirty="0">
                <a:solidFill>
                  <a:srgbClr val="FF0000"/>
                </a:solidFill>
              </a:rPr>
              <a:t>-e name</a:t>
            </a:r>
            <a:r>
              <a:rPr lang="en-US" altLang="zh-CN" sz="2400" dirty="0"/>
              <a:t>    </a:t>
            </a:r>
            <a:r>
              <a:rPr lang="zh-CN" altLang="zh-CN" sz="2400" dirty="0"/>
              <a:t>测试一个文件是否存在</a:t>
            </a:r>
          </a:p>
          <a:p>
            <a:pPr eaLnBrk="1" hangingPunct="1">
              <a:lnSpc>
                <a:spcPct val="87000"/>
              </a:lnSpc>
            </a:pPr>
            <a:r>
              <a:rPr lang="en-US" altLang="zh-CN" sz="2400" dirty="0">
                <a:solidFill>
                  <a:srgbClr val="FF0000"/>
                </a:solidFill>
              </a:rPr>
              <a:t>-f name</a:t>
            </a:r>
            <a:r>
              <a:rPr lang="en-US" altLang="zh-CN" sz="2400" dirty="0"/>
              <a:t> 	    </a:t>
            </a:r>
            <a:r>
              <a:rPr lang="zh-CN" altLang="en-US" sz="2400" dirty="0"/>
              <a:t>测试</a:t>
            </a:r>
            <a:r>
              <a:rPr lang="en-US" altLang="zh-CN" sz="2400" dirty="0"/>
              <a:t>name </a:t>
            </a:r>
            <a:r>
              <a:rPr lang="zh-CN" altLang="en-US" sz="2400" dirty="0"/>
              <a:t>是否为普通文件</a:t>
            </a:r>
          </a:p>
          <a:p>
            <a:pPr eaLnBrk="1" hangingPunct="1">
              <a:lnSpc>
                <a:spcPct val="87000"/>
              </a:lnSpc>
            </a:pPr>
            <a:r>
              <a:rPr lang="en-US" altLang="zh-CN" sz="2400" dirty="0">
                <a:solidFill>
                  <a:srgbClr val="FF0000"/>
                </a:solidFill>
              </a:rPr>
              <a:t>-L name</a:t>
            </a:r>
            <a:r>
              <a:rPr lang="en-US" altLang="zh-CN" sz="2400" dirty="0"/>
              <a:t>	    </a:t>
            </a:r>
            <a:r>
              <a:rPr lang="zh-CN" altLang="en-US" sz="2400" dirty="0"/>
              <a:t>测试</a:t>
            </a:r>
            <a:r>
              <a:rPr lang="en-US" altLang="zh-CN" sz="2400" dirty="0"/>
              <a:t>name </a:t>
            </a:r>
            <a:r>
              <a:rPr lang="zh-CN" altLang="en-US" sz="2400" dirty="0"/>
              <a:t>是否为符号链接</a:t>
            </a:r>
          </a:p>
          <a:p>
            <a:pPr eaLnBrk="1" hangingPunct="1">
              <a:lnSpc>
                <a:spcPct val="87000"/>
              </a:lnSpc>
            </a:pPr>
            <a:r>
              <a:rPr lang="en-US" altLang="zh-CN" sz="2400" dirty="0">
                <a:solidFill>
                  <a:srgbClr val="FF0000"/>
                </a:solidFill>
              </a:rPr>
              <a:t>-r name</a:t>
            </a:r>
            <a:r>
              <a:rPr lang="en-US" altLang="zh-CN" sz="2400" dirty="0"/>
              <a:t> 	    </a:t>
            </a:r>
            <a:r>
              <a:rPr lang="zh-CN" altLang="en-US" sz="2400" dirty="0"/>
              <a:t>测试</a:t>
            </a:r>
            <a:r>
              <a:rPr lang="en-US" altLang="zh-CN" sz="2400" dirty="0"/>
              <a:t>name </a:t>
            </a:r>
            <a:r>
              <a:rPr lang="zh-CN" altLang="en-US" sz="2400" dirty="0"/>
              <a:t>文件是否存在且为可读</a:t>
            </a:r>
          </a:p>
          <a:p>
            <a:pPr eaLnBrk="1" hangingPunct="1">
              <a:lnSpc>
                <a:spcPct val="87000"/>
              </a:lnSpc>
            </a:pPr>
            <a:r>
              <a:rPr lang="en-US" altLang="zh-CN" sz="2400" dirty="0">
                <a:solidFill>
                  <a:srgbClr val="FF0000"/>
                </a:solidFill>
              </a:rPr>
              <a:t>-w name</a:t>
            </a:r>
            <a:r>
              <a:rPr lang="en-US" altLang="zh-CN" sz="2400" dirty="0"/>
              <a:t> 	  </a:t>
            </a:r>
            <a:r>
              <a:rPr lang="zh-CN" altLang="en-US" sz="2400" dirty="0"/>
              <a:t>测试</a:t>
            </a:r>
            <a:r>
              <a:rPr lang="en-US" altLang="zh-CN" sz="2400" dirty="0"/>
              <a:t>name </a:t>
            </a:r>
            <a:r>
              <a:rPr lang="zh-CN" altLang="en-US" sz="2400" dirty="0"/>
              <a:t>文件是否存在且为可写</a:t>
            </a:r>
          </a:p>
          <a:p>
            <a:pPr eaLnBrk="1" hangingPunct="1">
              <a:lnSpc>
                <a:spcPct val="87000"/>
              </a:lnSpc>
            </a:pPr>
            <a:r>
              <a:rPr lang="en-US" altLang="zh-CN" sz="2400" dirty="0">
                <a:solidFill>
                  <a:srgbClr val="FF0000"/>
                </a:solidFill>
              </a:rPr>
              <a:t>-x name</a:t>
            </a:r>
            <a:r>
              <a:rPr lang="en-US" altLang="zh-CN" sz="2400" dirty="0"/>
              <a:t> 	  </a:t>
            </a:r>
            <a:r>
              <a:rPr lang="zh-CN" altLang="en-US" sz="2400" dirty="0"/>
              <a:t>测试</a:t>
            </a:r>
            <a:r>
              <a:rPr lang="en-US" altLang="zh-CN" sz="2400" dirty="0"/>
              <a:t>name </a:t>
            </a:r>
            <a:r>
              <a:rPr lang="zh-CN" altLang="en-US" sz="2400" dirty="0"/>
              <a:t>文件是否存在且为可执行</a:t>
            </a:r>
          </a:p>
          <a:p>
            <a:pPr eaLnBrk="1" hangingPunct="1">
              <a:lnSpc>
                <a:spcPct val="87000"/>
              </a:lnSpc>
            </a:pPr>
            <a:r>
              <a:rPr lang="en-US" altLang="zh-CN" sz="2400" dirty="0">
                <a:solidFill>
                  <a:srgbClr val="FF0000"/>
                </a:solidFill>
              </a:rPr>
              <a:t>-s name</a:t>
            </a:r>
            <a:r>
              <a:rPr lang="en-US" altLang="zh-CN" sz="2400" dirty="0"/>
              <a:t> 	  </a:t>
            </a:r>
            <a:r>
              <a:rPr lang="zh-CN" altLang="en-US" sz="2400" dirty="0"/>
              <a:t>测试</a:t>
            </a:r>
            <a:r>
              <a:rPr lang="en-US" altLang="zh-CN" sz="2400" dirty="0"/>
              <a:t>name </a:t>
            </a:r>
            <a:r>
              <a:rPr lang="zh-CN" altLang="en-US" sz="2400" dirty="0"/>
              <a:t>文件是否存在且其长度不为</a:t>
            </a:r>
            <a:r>
              <a:rPr lang="en-US" altLang="zh-CN" sz="2400" dirty="0"/>
              <a:t>0</a:t>
            </a:r>
            <a:endParaRPr lang="zh-CN" altLang="en-US" sz="2400" dirty="0"/>
          </a:p>
          <a:p>
            <a:pPr eaLnBrk="1" hangingPunct="1">
              <a:lnSpc>
                <a:spcPct val="87000"/>
              </a:lnSpc>
            </a:pPr>
            <a:r>
              <a:rPr lang="en-US" altLang="zh-CN" sz="2400" dirty="0">
                <a:solidFill>
                  <a:srgbClr val="FF0000"/>
                </a:solidFill>
              </a:rPr>
              <a:t>f1 -</a:t>
            </a:r>
            <a:r>
              <a:rPr lang="en-US" altLang="zh-CN" sz="2400" dirty="0" err="1">
                <a:solidFill>
                  <a:srgbClr val="FF0000"/>
                </a:solidFill>
              </a:rPr>
              <a:t>nt</a:t>
            </a:r>
            <a:r>
              <a:rPr lang="en-US" altLang="zh-CN" sz="2400" dirty="0">
                <a:solidFill>
                  <a:srgbClr val="FF0000"/>
                </a:solidFill>
              </a:rPr>
              <a:t> f2</a:t>
            </a:r>
            <a:r>
              <a:rPr lang="en-US" altLang="zh-CN" sz="2400" dirty="0"/>
              <a:t> 	  </a:t>
            </a:r>
            <a:r>
              <a:rPr lang="zh-CN" altLang="en-US" sz="2400" dirty="0"/>
              <a:t>测试文件</a:t>
            </a:r>
            <a:r>
              <a:rPr lang="en-US" altLang="zh-CN" sz="2400" dirty="0"/>
              <a:t>f1 </a:t>
            </a:r>
            <a:r>
              <a:rPr lang="zh-CN" altLang="en-US" sz="2400" dirty="0"/>
              <a:t>是否比文件</a:t>
            </a:r>
            <a:r>
              <a:rPr lang="en-US" altLang="zh-CN" sz="2400" dirty="0"/>
              <a:t>f2 </a:t>
            </a:r>
            <a:r>
              <a:rPr lang="zh-CN" altLang="en-US" sz="2400" dirty="0"/>
              <a:t>更新</a:t>
            </a:r>
          </a:p>
          <a:p>
            <a:pPr eaLnBrk="1" hangingPunct="1">
              <a:lnSpc>
                <a:spcPct val="87000"/>
              </a:lnSpc>
            </a:pPr>
            <a:r>
              <a:rPr lang="en-US" altLang="zh-CN" sz="2400" dirty="0">
                <a:solidFill>
                  <a:srgbClr val="FF0000"/>
                </a:solidFill>
              </a:rPr>
              <a:t>f1 -</a:t>
            </a:r>
            <a:r>
              <a:rPr lang="en-US" altLang="zh-CN" sz="2400" dirty="0" err="1">
                <a:solidFill>
                  <a:srgbClr val="FF0000"/>
                </a:solidFill>
              </a:rPr>
              <a:t>ot</a:t>
            </a:r>
            <a:r>
              <a:rPr lang="en-US" altLang="zh-CN" sz="2400" dirty="0">
                <a:solidFill>
                  <a:srgbClr val="FF0000"/>
                </a:solidFill>
              </a:rPr>
              <a:t> f2</a:t>
            </a:r>
            <a:r>
              <a:rPr lang="en-US" altLang="zh-CN" sz="2400" dirty="0"/>
              <a:t> 	  </a:t>
            </a:r>
            <a:r>
              <a:rPr lang="zh-CN" altLang="en-US" sz="2400" dirty="0"/>
              <a:t>测试文件</a:t>
            </a:r>
            <a:r>
              <a:rPr lang="en-US" altLang="zh-CN" sz="2400" dirty="0"/>
              <a:t>f1 </a:t>
            </a:r>
            <a:r>
              <a:rPr lang="zh-CN" altLang="en-US" sz="2400" dirty="0"/>
              <a:t>是否比文件</a:t>
            </a:r>
            <a:r>
              <a:rPr lang="en-US" altLang="zh-CN" sz="2400" dirty="0"/>
              <a:t>f2 </a:t>
            </a:r>
            <a:r>
              <a:rPr lang="zh-CN" altLang="en-US" sz="2400" dirty="0"/>
              <a:t>更旧</a:t>
            </a:r>
            <a:endParaRPr lang="zh-CN" altLang="en-US" dirty="0"/>
          </a:p>
        </p:txBody>
      </p:sp>
    </p:spTree>
    <p:extLst>
      <p:ext uri="{BB962C8B-B14F-4D97-AF65-F5344CB8AC3E}">
        <p14:creationId xmlns:p14="http://schemas.microsoft.com/office/powerpoint/2010/main" val="18394363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4</a:t>
            </a:r>
            <a:endParaRPr lang="zh-CN" altLang="en-US" dirty="0"/>
          </a:p>
        </p:txBody>
      </p:sp>
      <p:sp>
        <p:nvSpPr>
          <p:cNvPr id="4" name="标题 3"/>
          <p:cNvSpPr>
            <a:spLocks noGrp="1"/>
          </p:cNvSpPr>
          <p:nvPr>
            <p:ph type="title"/>
          </p:nvPr>
        </p:nvSpPr>
        <p:spPr/>
        <p:txBody>
          <a:bodyPr/>
          <a:lstStyle/>
          <a:p>
            <a:r>
              <a:rPr lang="en-US" altLang="zh-CN"/>
              <a:t>Shell   </a:t>
            </a:r>
            <a:r>
              <a:rPr lang="zh-CN" altLang="en-US"/>
              <a:t>控制语句</a:t>
            </a:r>
            <a:endParaRPr lang="zh-CN" altLang="en-US" dirty="0"/>
          </a:p>
        </p:txBody>
      </p:sp>
    </p:spTree>
    <p:extLst>
      <p:ext uri="{BB962C8B-B14F-4D97-AF65-F5344CB8AC3E}">
        <p14:creationId xmlns:p14="http://schemas.microsoft.com/office/powerpoint/2010/main" val="9740733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000000"/>
                </a:solidFill>
                <a:sym typeface="Times New Roman" pitchFamily="18" charset="0"/>
              </a:rPr>
              <a:t>结构性语句</a:t>
            </a:r>
            <a:endParaRPr lang="zh-CN" altLang="en-US" dirty="0"/>
          </a:p>
        </p:txBody>
      </p:sp>
      <p:sp>
        <p:nvSpPr>
          <p:cNvPr id="284675" name="Rectangle 2"/>
          <p:cNvSpPr>
            <a:spLocks noGrp="1" noChangeArrowheads="1"/>
          </p:cNvSpPr>
          <p:nvPr>
            <p:ph idx="1"/>
          </p:nvPr>
        </p:nvSpPr>
        <p:spPr>
          <a:xfrm>
            <a:off x="1559496" y="1186815"/>
            <a:ext cx="10137963" cy="4484370"/>
          </a:xfrm>
          <a:prstGeom prst="rect">
            <a:avLst/>
          </a:prstGeom>
        </p:spPr>
        <p:txBody>
          <a:bodyPr lIns="90000" tIns="46800" rIns="90000" bIns="46800"/>
          <a:lstStyle/>
          <a:p>
            <a:pPr eaLnBrk="1" hangingPunct="1">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dirty="0"/>
              <a:t>        </a:t>
            </a:r>
            <a:r>
              <a:rPr lang="zh-CN" altLang="en-US" sz="2400" dirty="0"/>
              <a:t>结构性语句主要根据程序的运行状态、输入数据、变</a:t>
            </a:r>
          </a:p>
          <a:p>
            <a:pPr eaLnBrk="1" hangingPunct="1">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量的取值、控制信号以及运行时间等因素来控制程序的运</a:t>
            </a:r>
          </a:p>
          <a:p>
            <a:pPr eaLnBrk="1" hangingPunct="1">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行流程。</a:t>
            </a:r>
          </a:p>
          <a:p>
            <a:pPr eaLnBrk="1" hangingPunct="1">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主要包括：条件测试语句（两路分支）、多路分支语</a:t>
            </a:r>
          </a:p>
          <a:p>
            <a:pPr eaLnBrk="1" hangingPunct="1">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句、循环语句、循环控制语句和后台执行语句等。</a:t>
            </a:r>
          </a:p>
          <a:p>
            <a:pPr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dirty="0"/>
          </a:p>
        </p:txBody>
      </p:sp>
    </p:spTree>
    <p:extLst>
      <p:ext uri="{BB962C8B-B14F-4D97-AF65-F5344CB8AC3E}">
        <p14:creationId xmlns:p14="http://schemas.microsoft.com/office/powerpoint/2010/main" val="31101375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Rectangle 3"/>
          <p:cNvSpPr>
            <a:spLocks noGrp="1" noChangeArrowheads="1"/>
          </p:cNvSpPr>
          <p:nvPr>
            <p:ph idx="1"/>
          </p:nvPr>
        </p:nvSpPr>
        <p:spPr>
          <a:prstGeom prst="rect">
            <a:avLst/>
          </a:prstGeom>
        </p:spPr>
        <p:txBody>
          <a:bodyPr/>
          <a:lstStyle/>
          <a:p>
            <a:pPr eaLnBrk="1" hangingPunct="1">
              <a:lnSpc>
                <a:spcPct val="90000"/>
              </a:lnSpc>
            </a:pPr>
            <a:r>
              <a:rPr lang="en-US" altLang="zh-CN" sz="2400" dirty="0"/>
              <a:t>OpenOffice</a:t>
            </a:r>
            <a:r>
              <a:rPr lang="zh-CN" altLang="en-US" sz="2400" dirty="0"/>
              <a:t>是一个完整的</a:t>
            </a:r>
            <a:r>
              <a:rPr lang="en-US" altLang="zh-CN" sz="2400" dirty="0"/>
              <a:t>Office</a:t>
            </a:r>
            <a:r>
              <a:rPr lang="zh-CN" altLang="en-US" sz="2400" dirty="0"/>
              <a:t>组件，包括字处理程序、电子表格程序、演示程序、画图程序、图形模块、数学公式编辑器等，包含了专门给</a:t>
            </a:r>
            <a:r>
              <a:rPr lang="en-US" altLang="zh-CN" sz="2400" dirty="0"/>
              <a:t>Linux</a:t>
            </a:r>
            <a:r>
              <a:rPr lang="zh-CN" altLang="en-US" sz="2400" dirty="0"/>
              <a:t>使用的最好最丰富的字处理程序和电子表格程序。</a:t>
            </a:r>
            <a:r>
              <a:rPr lang="en-US" altLang="zh-CN" sz="2400" dirty="0"/>
              <a:t>OpenOffice</a:t>
            </a:r>
            <a:r>
              <a:rPr lang="zh-CN" altLang="en-US" sz="2400" dirty="0"/>
              <a:t>一般包含在最新发行的</a:t>
            </a:r>
            <a:r>
              <a:rPr lang="en-US" altLang="zh-CN" sz="2400" dirty="0"/>
              <a:t>Linux</a:t>
            </a:r>
            <a:r>
              <a:rPr lang="zh-CN" altLang="en-US" sz="2400" dirty="0"/>
              <a:t>安装光盘上。</a:t>
            </a:r>
            <a:endParaRPr lang="zh-CN" altLang="en-US" dirty="0"/>
          </a:p>
        </p:txBody>
      </p:sp>
      <p:pic>
        <p:nvPicPr>
          <p:cNvPr id="39941" name="Picture 4" descr="openffic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999656" y="2852936"/>
            <a:ext cx="5384800" cy="2625725"/>
          </a:xfrm>
          <a:prstGeom prst="rect">
            <a:avLst/>
          </a:prstGeom>
        </p:spPr>
      </p:pic>
    </p:spTree>
    <p:extLst>
      <p:ext uri="{BB962C8B-B14F-4D97-AF65-F5344CB8AC3E}">
        <p14:creationId xmlns:p14="http://schemas.microsoft.com/office/powerpoint/2010/main" val="29011587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条件语句</a:t>
            </a:r>
            <a:endParaRPr lang="zh-CN" altLang="en-US" dirty="0"/>
          </a:p>
        </p:txBody>
      </p:sp>
      <p:sp>
        <p:nvSpPr>
          <p:cNvPr id="285699" name="Rectangle 2"/>
          <p:cNvSpPr>
            <a:spLocks noGrp="1" noChangeArrowheads="1"/>
          </p:cNvSpPr>
          <p:nvPr>
            <p:ph idx="1"/>
          </p:nvPr>
        </p:nvSpPr>
        <p:spPr>
          <a:xfrm>
            <a:off x="695400" y="1052736"/>
            <a:ext cx="10725785" cy="4484370"/>
          </a:xfrm>
          <a:prstGeom prst="rect">
            <a:avLst/>
          </a:prstGeom>
        </p:spPr>
        <p:txBody>
          <a:bodyPr lIns="90000" tIns="46800" rIns="90000" bIns="46800"/>
          <a:lstStyle/>
          <a:p>
            <a:pPr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dirty="0">
                <a:solidFill>
                  <a:srgbClr val="0000FF"/>
                </a:solidFill>
                <a:latin typeface="Arial Black" pitchFamily="34" charset="0"/>
                <a:sym typeface="Arial Black" pitchFamily="34" charset="0"/>
              </a:rPr>
              <a:t>if…then…fi</a:t>
            </a:r>
          </a:p>
          <a:p>
            <a:pPr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语法结构:</a:t>
            </a:r>
          </a:p>
          <a:p>
            <a:pPr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b="1" dirty="0">
                <a:solidFill>
                  <a:srgbClr val="FF6600"/>
                </a:solidFill>
              </a:rPr>
              <a:t>         if    表达式</a:t>
            </a:r>
          </a:p>
          <a:p>
            <a:pPr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b="1" dirty="0">
                <a:solidFill>
                  <a:srgbClr val="FF6600"/>
                </a:solidFill>
              </a:rPr>
              <a:t>         		then  命令表</a:t>
            </a:r>
          </a:p>
          <a:p>
            <a:pPr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b="1" dirty="0">
                <a:solidFill>
                  <a:srgbClr val="FF6600"/>
                </a:solidFill>
              </a:rPr>
              <a:t>         fi</a:t>
            </a:r>
            <a:r>
              <a:rPr lang="zh-CN" altLang="en-US" sz="2400" dirty="0"/>
              <a:t>     </a:t>
            </a:r>
          </a:p>
          <a:p>
            <a:pPr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如果表达式为真, 则执行命令表中的命令; 否则退出if语句, 即执行fi后面的语句。 </a:t>
            </a:r>
          </a:p>
          <a:p>
            <a:pPr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if和fi是条件语句的语句括号, 必须成对使用;</a:t>
            </a:r>
          </a:p>
          <a:p>
            <a:pPr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命令表中的命令可以是一条, 也可以是若干条。</a:t>
            </a:r>
          </a:p>
        </p:txBody>
      </p:sp>
    </p:spTree>
    <p:extLst>
      <p:ext uri="{BB962C8B-B14F-4D97-AF65-F5344CB8AC3E}">
        <p14:creationId xmlns:p14="http://schemas.microsoft.com/office/powerpoint/2010/main" val="2813460798"/>
      </p:ext>
    </p:extLst>
  </p:cSld>
  <p:clrMapOvr>
    <a:masterClrMapping/>
  </p:clrMapOvr>
  <p:transition spd="med"/>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实例</a:t>
            </a:r>
            <a:endParaRPr lang="zh-CN" altLang="en-US" dirty="0"/>
          </a:p>
        </p:txBody>
      </p:sp>
      <p:sp>
        <p:nvSpPr>
          <p:cNvPr id="286723" name="Rectangle 2"/>
          <p:cNvSpPr>
            <a:spLocks noGrp="1" noChangeArrowheads="1"/>
          </p:cNvSpPr>
          <p:nvPr>
            <p:ph idx="1"/>
          </p:nvPr>
        </p:nvSpPr>
        <p:spPr>
          <a:prstGeom prst="rect">
            <a:avLst/>
          </a:prstGeom>
        </p:spPr>
        <p:txBody>
          <a:bodyPr lIns="90000" tIns="46800" rIns="90000" bIns="46800"/>
          <a:lstStyle/>
          <a:p>
            <a:pPr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b="1" dirty="0"/>
              <a:t>        shell程序prog2.sh（测试命令行参数是否为已存在的文件或目录）。用法为:</a:t>
            </a:r>
          </a:p>
          <a:p>
            <a:pPr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./prog2.sh   file</a:t>
            </a:r>
          </a:p>
          <a:p>
            <a:pPr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dirty="0"/>
          </a:p>
          <a:p>
            <a:pPr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代码如下:  </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#The statement of  if…then…fi                 </a:t>
            </a:r>
            <a:r>
              <a:rPr lang="zh-CN" altLang="en-US" sz="2000" dirty="0">
                <a:solidFill>
                  <a:srgbClr val="FF6600"/>
                </a:solidFill>
              </a:rPr>
              <a:t>(注释语句)</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if   [  -f   $1  ]         </a:t>
            </a:r>
            <a:r>
              <a:rPr lang="zh-CN" altLang="en-US" sz="2000" dirty="0">
                <a:solidFill>
                  <a:srgbClr val="FF6600"/>
                </a:solidFill>
              </a:rPr>
              <a:t>(测试参数是否为文件)</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then</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echo "File  $1  exists"                     </a:t>
            </a:r>
            <a:r>
              <a:rPr lang="zh-CN" altLang="en-US" sz="2000" dirty="0">
                <a:solidFill>
                  <a:srgbClr val="FF6600"/>
                </a:solidFill>
              </a:rPr>
              <a:t>(引用变量值)</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fi</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if   [  -d   $HOME/$1  ]                    </a:t>
            </a:r>
            <a:r>
              <a:rPr lang="zh-CN" altLang="en-US" sz="2000" dirty="0">
                <a:solidFill>
                  <a:srgbClr val="FF6600"/>
                </a:solidFill>
              </a:rPr>
              <a:t>(测试参数是否为目录)</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then </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echo "File  $1 is  a  directory"       </a:t>
            </a:r>
            <a:r>
              <a:rPr lang="zh-CN" altLang="en-US" sz="2000" dirty="0">
                <a:solidFill>
                  <a:srgbClr val="FF6600"/>
                </a:solidFill>
              </a:rPr>
              <a:t>(引用变量值)</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fi</a:t>
            </a:r>
            <a:endParaRPr lang="zh-CN" altLang="en-US" dirty="0"/>
          </a:p>
        </p:txBody>
      </p:sp>
    </p:spTree>
    <p:extLst>
      <p:ext uri="{BB962C8B-B14F-4D97-AF65-F5344CB8AC3E}">
        <p14:creationId xmlns:p14="http://schemas.microsoft.com/office/powerpoint/2010/main" val="1738691064"/>
      </p:ext>
    </p:extLst>
  </p:cSld>
  <p:clrMapOvr>
    <a:masterClrMapping/>
  </p:clrMapOvr>
  <p:transition spd="med"/>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747" name="Rectangle 2"/>
          <p:cNvSpPr>
            <a:spLocks noGrp="1" noChangeArrowheads="1"/>
          </p:cNvSpPr>
          <p:nvPr>
            <p:ph idx="1"/>
          </p:nvPr>
        </p:nvSpPr>
        <p:spPr>
          <a:prstGeom prst="rect">
            <a:avLst/>
          </a:prstGeom>
        </p:spPr>
        <p:txBody>
          <a:bodyPr lIns="90000" tIns="46800" rIns="90000" bIns="46800"/>
          <a:lstStyle/>
          <a:p>
            <a:pPr marL="341313" indent="-341313"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执行prog2程序:</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 ./prog2.sh   prog1.sh</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File  prog1.sh exists</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      </a:t>
            </a:r>
            <a:r>
              <a:rPr lang="zh-CN" altLang="en-US" sz="1800" dirty="0">
                <a:solidFill>
                  <a:srgbClr val="FF6600"/>
                </a:solidFill>
              </a:rPr>
              <a:t>$0为prog2.sh;  $1为prog1.sh, 是一个已存在的文件.</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 ./prog2.sh   backup</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File  backup is  a directory</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t>      </a:t>
            </a:r>
            <a:r>
              <a:rPr lang="zh-CN" altLang="en-US" sz="1800" dirty="0">
                <a:solidFill>
                  <a:srgbClr val="FF6600"/>
                </a:solidFill>
              </a:rPr>
              <a:t>$0为prog2.sh;  $1为backup,是一个已存在的目录.</a:t>
            </a:r>
            <a:endParaRPr lang="en-US" altLang="zh-CN" sz="1800" dirty="0">
              <a:solidFill>
                <a:srgbClr val="FF6600"/>
              </a:solidFill>
            </a:endParaRPr>
          </a:p>
          <a:p>
            <a:pPr eaLnBrk="0" hangingPunct="0">
              <a:spcBef>
                <a:spcPts val="1750"/>
              </a:spcBef>
              <a:buSzPct val="100000"/>
              <a:buFont typeface="Times New Roman" pitchFamily="18" charset="0"/>
              <a:buNone/>
            </a:pPr>
            <a:r>
              <a:rPr lang="zh-CN" altLang="en-US" sz="2000" dirty="0">
                <a:solidFill>
                  <a:srgbClr val="000000"/>
                </a:solidFill>
                <a:latin typeface="Times New Roman" pitchFamily="18" charset="0"/>
                <a:sym typeface="Times New Roman" pitchFamily="18" charset="0"/>
              </a:rPr>
              <a:t>如果不带参数, 或大于一个参数运行prog2, 例如:</a:t>
            </a:r>
          </a:p>
          <a:p>
            <a:pPr eaLnBrk="0" hangingPunct="0">
              <a:spcBef>
                <a:spcPts val="700"/>
              </a:spcBef>
              <a:buSzPct val="75000"/>
              <a:buNone/>
            </a:pPr>
            <a:r>
              <a:rPr lang="zh-CN" altLang="en-US" sz="2000" dirty="0">
                <a:solidFill>
                  <a:srgbClr val="000000"/>
                </a:solidFill>
                <a:latin typeface="Times New Roman" pitchFamily="18" charset="0"/>
                <a:sym typeface="Times New Roman" pitchFamily="18" charset="0"/>
              </a:rPr>
              <a:t>$  ./prog2.sh      (或 $ ./prog2.sh  file1  file2)</a:t>
            </a:r>
          </a:p>
          <a:p>
            <a:pPr eaLnBrk="0" hangingPunct="0">
              <a:spcBef>
                <a:spcPts val="700"/>
              </a:spcBef>
              <a:buSzPct val="75000"/>
              <a:buNone/>
            </a:pPr>
            <a:r>
              <a:rPr lang="zh-CN" altLang="en-US" sz="2000" dirty="0">
                <a:solidFill>
                  <a:srgbClr val="000000"/>
                </a:solidFill>
                <a:latin typeface="Times New Roman" pitchFamily="18" charset="0"/>
                <a:sym typeface="Times New Roman" pitchFamily="18" charset="0"/>
              </a:rPr>
              <a:t>会出现什么结果?</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000" dirty="0"/>
          </a:p>
        </p:txBody>
      </p:sp>
    </p:spTree>
    <p:extLst>
      <p:ext uri="{BB962C8B-B14F-4D97-AF65-F5344CB8AC3E}">
        <p14:creationId xmlns:p14="http://schemas.microsoft.com/office/powerpoint/2010/main" val="1604837877"/>
      </p:ext>
    </p:extLst>
  </p:cSld>
  <p:clrMapOvr>
    <a:masterClrMapping/>
  </p:clrMapOvr>
  <p:transition spd="med"/>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条件语句</a:t>
            </a:r>
            <a:endParaRPr lang="zh-CN" altLang="en-US" dirty="0"/>
          </a:p>
        </p:txBody>
      </p:sp>
      <p:sp>
        <p:nvSpPr>
          <p:cNvPr id="288771" name="Rectangle 2"/>
          <p:cNvSpPr>
            <a:spLocks noGrp="1" noChangeArrowheads="1"/>
          </p:cNvSpPr>
          <p:nvPr>
            <p:ph idx="1"/>
          </p:nvPr>
        </p:nvSpPr>
        <p:spPr>
          <a:prstGeom prst="rect">
            <a:avLst/>
          </a:prstGeom>
        </p:spPr>
        <p:txBody>
          <a:bodyPr lIns="90000" tIns="46800" rIns="90000" bIns="46800"/>
          <a:lstStyle/>
          <a:p>
            <a:pPr marL="341313" indent="-341313"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 </a:t>
            </a:r>
            <a:r>
              <a:rPr lang="zh-CN" altLang="en-US" sz="2400" dirty="0">
                <a:solidFill>
                  <a:srgbClr val="0000FF"/>
                </a:solidFill>
                <a:latin typeface="Arial Black" pitchFamily="34" charset="0"/>
                <a:sym typeface="Arial Black" pitchFamily="34" charset="0"/>
              </a:rPr>
              <a:t>if…then…else…fi</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语法结构为:</a:t>
            </a:r>
          </a:p>
          <a:p>
            <a:pPr marL="341313" indent="-341313"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solidFill>
                  <a:srgbClr val="FF6600"/>
                </a:solidFill>
              </a:rPr>
              <a:t>        if      表达式</a:t>
            </a:r>
          </a:p>
          <a:p>
            <a:pPr marL="341313" indent="-341313"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solidFill>
                  <a:srgbClr val="FF6600"/>
                </a:solidFill>
              </a:rPr>
              <a:t>        then 命令表1</a:t>
            </a:r>
          </a:p>
          <a:p>
            <a:pPr marL="341313" indent="-341313"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solidFill>
                  <a:srgbClr val="FF6600"/>
                </a:solidFill>
              </a:rPr>
              <a:t>        else  命令表2</a:t>
            </a:r>
          </a:p>
          <a:p>
            <a:pPr marL="341313" indent="-341313"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solidFill>
                  <a:srgbClr val="FF6600"/>
                </a:solidFill>
              </a:rPr>
              <a:t>        fi</a:t>
            </a:r>
          </a:p>
          <a:p>
            <a:pPr marL="341313" indent="-341313" eaLnBrk="1" hangingPunct="1">
              <a:spcBef>
                <a:spcPts val="700"/>
              </a:spcBef>
              <a:buClr>
                <a:srgbClr val="FF66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如果表达式为真, 则执行命令表1中的命令, 再退出if</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语句; 否则执行命令表2中的语句, 再退出if语句.</a:t>
            </a:r>
            <a:endParaRPr lang="zh-CN" altLang="en-US" sz="2400" dirty="0"/>
          </a:p>
        </p:txBody>
      </p:sp>
      <p:sp>
        <p:nvSpPr>
          <p:cNvPr id="293893" name="Text Box 3"/>
          <p:cNvSpPr>
            <a:spLocks noChangeArrowheads="1"/>
          </p:cNvSpPr>
          <p:nvPr/>
        </p:nvSpPr>
        <p:spPr bwMode="auto">
          <a:xfrm>
            <a:off x="711200" y="5334001"/>
            <a:ext cx="10769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spcBef>
                <a:spcPts val="1750"/>
              </a:spcBef>
              <a:buClr>
                <a:srgbClr val="FF6600"/>
              </a:buClr>
              <a:buSzPct val="100000"/>
              <a:buFont typeface="Times New Roman" pitchFamily="18" charset="0"/>
              <a:buNone/>
            </a:pPr>
            <a:r>
              <a:rPr lang="zh-CN" altLang="en-US" sz="2800" dirty="0">
                <a:solidFill>
                  <a:srgbClr val="FF6600"/>
                </a:solidFill>
                <a:latin typeface="Times New Roman" pitchFamily="18" charset="0"/>
                <a:sym typeface="Times New Roman" pitchFamily="18" charset="0"/>
              </a:rPr>
              <a:t>注意: 无论表达式是否为真, 都有语句要执行.</a:t>
            </a:r>
          </a:p>
        </p:txBody>
      </p:sp>
    </p:spTree>
    <p:extLst>
      <p:ext uri="{BB962C8B-B14F-4D97-AF65-F5344CB8AC3E}">
        <p14:creationId xmlns:p14="http://schemas.microsoft.com/office/powerpoint/2010/main" val="275885945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3893"/>
                                        </p:tgtEl>
                                        <p:attrNameLst>
                                          <p:attrName>style.visibility</p:attrName>
                                        </p:attrNameLst>
                                      </p:cBhvr>
                                      <p:to>
                                        <p:strVal val="visible"/>
                                      </p:to>
                                    </p:set>
                                    <p:anim calcmode="lin" valueType="num">
                                      <p:cBhvr>
                                        <p:cTn id="7" dur="500" fill="hold"/>
                                        <p:tgtEl>
                                          <p:spTgt spid="293893"/>
                                        </p:tgtEl>
                                        <p:attrNameLst>
                                          <p:attrName>ppt_x</p:attrName>
                                        </p:attrNameLst>
                                      </p:cBhvr>
                                      <p:tavLst>
                                        <p:tav tm="100000">
                                          <p:val>
                                            <p:strVal val="0-#ppt_w/2"/>
                                          </p:val>
                                        </p:tav>
                                        <p:tav tm="100000">
                                          <p:val>
                                            <p:strVal val="#ppt_x"/>
                                          </p:val>
                                        </p:tav>
                                      </p:tavLst>
                                    </p:anim>
                                    <p:anim calcmode="lin" valueType="num">
                                      <p:cBhvr>
                                        <p:cTn id="8" dur="500" fill="hold"/>
                                        <p:tgtEl>
                                          <p:spTgt spid="293893"/>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 test命令的使用</a:t>
            </a:r>
          </a:p>
        </p:txBody>
      </p:sp>
      <p:sp>
        <p:nvSpPr>
          <p:cNvPr id="289796"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dirty="0"/>
              <a:t>test命令测试的条件成立时, 命令返回值为真(0)，否则返回值为假(非0).</a:t>
            </a:r>
          </a:p>
          <a:p>
            <a:pPr eaLnBrk="1" hangingPunct="1"/>
            <a:endParaRPr lang="zh-CN" altLang="en-US" sz="2400" dirty="0"/>
          </a:p>
        </p:txBody>
      </p:sp>
      <p:grpSp>
        <p:nvGrpSpPr>
          <p:cNvPr id="289797" name="Group 4"/>
          <p:cNvGrpSpPr>
            <a:grpSpLocks/>
          </p:cNvGrpSpPr>
          <p:nvPr/>
        </p:nvGrpSpPr>
        <p:grpSpPr bwMode="auto">
          <a:xfrm>
            <a:off x="609600" y="2590800"/>
            <a:ext cx="4165600" cy="1752600"/>
            <a:chOff x="0" y="0"/>
            <a:chExt cx="1968" cy="1104"/>
          </a:xfrm>
        </p:grpSpPr>
        <p:sp>
          <p:nvSpPr>
            <p:cNvPr id="289798" name="Rectangle 5"/>
            <p:cNvSpPr>
              <a:spLocks noChangeArrowheads="1"/>
            </p:cNvSpPr>
            <p:nvPr/>
          </p:nvSpPr>
          <p:spPr bwMode="auto">
            <a:xfrm>
              <a:off x="0" y="192"/>
              <a:ext cx="1968" cy="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400">
                  <a:solidFill>
                    <a:srgbClr val="000000"/>
                  </a:solidFill>
                  <a:sym typeface="Times New Roman" pitchFamily="18" charset="0"/>
                </a:rPr>
                <a:t>test   $name  -eq   $1</a:t>
              </a:r>
            </a:p>
            <a:p>
              <a:pPr eaLnBrk="0" hangingPunct="0"/>
              <a:r>
                <a:rPr lang="zh-CN" altLang="en-US" sz="2400">
                  <a:solidFill>
                    <a:srgbClr val="000000"/>
                  </a:solidFill>
                  <a:sym typeface="Times New Roman" pitchFamily="18" charset="0"/>
                </a:rPr>
                <a:t>echo  $?</a:t>
              </a:r>
              <a:endParaRPr lang="en-US" altLang="zh-CN" sz="2400">
                <a:solidFill>
                  <a:srgbClr val="000000"/>
                </a:solidFill>
                <a:sym typeface="Times New Roman" pitchFamily="18" charset="0"/>
              </a:endParaRPr>
            </a:p>
          </p:txBody>
        </p:sp>
        <p:sp>
          <p:nvSpPr>
            <p:cNvPr id="289799" name="AutoShape 6"/>
            <p:cNvSpPr>
              <a:spLocks noChangeArrowheads="1"/>
            </p:cNvSpPr>
            <p:nvPr/>
          </p:nvSpPr>
          <p:spPr bwMode="auto">
            <a:xfrm>
              <a:off x="144" y="0"/>
              <a:ext cx="720" cy="288"/>
            </a:xfrm>
            <a:prstGeom prst="roundRect">
              <a:avLst>
                <a:gd name="adj" fmla="val 16667"/>
              </a:avLst>
            </a:prstGeom>
            <a:solidFill>
              <a:schemeClr val="accent1"/>
            </a:solidFill>
            <a:ln w="9525">
              <a:solidFill>
                <a:schemeClr val="tx1"/>
              </a:solidFill>
              <a:round/>
              <a:headEnd/>
              <a:tailEnd/>
            </a:ln>
          </p:spPr>
          <p:txBody>
            <a:bodyPr wrap="none" anchor="ctr"/>
            <a:lstStyle/>
            <a:p>
              <a:pPr algn="ctr" eaLnBrk="0" hangingPunct="0"/>
              <a:r>
                <a:rPr lang="zh-CN" altLang="en-US" sz="2000" b="1">
                  <a:solidFill>
                    <a:schemeClr val="bg1"/>
                  </a:solidFill>
                  <a:ea typeface="黑体" pitchFamily="49" charset="-122"/>
                </a:rPr>
                <a:t>方式1</a:t>
              </a:r>
              <a:endParaRPr lang="en-US" altLang="zh-CN" sz="2000" b="1">
                <a:solidFill>
                  <a:schemeClr val="bg1"/>
                </a:solidFill>
                <a:ea typeface="黑体" pitchFamily="49" charset="-122"/>
              </a:endParaRPr>
            </a:p>
          </p:txBody>
        </p:sp>
      </p:grpSp>
      <p:grpSp>
        <p:nvGrpSpPr>
          <p:cNvPr id="289800" name="Group 7"/>
          <p:cNvGrpSpPr>
            <a:grpSpLocks/>
          </p:cNvGrpSpPr>
          <p:nvPr/>
        </p:nvGrpSpPr>
        <p:grpSpPr bwMode="auto">
          <a:xfrm>
            <a:off x="508000" y="4495800"/>
            <a:ext cx="4165600" cy="2133600"/>
            <a:chOff x="0" y="0"/>
            <a:chExt cx="1968" cy="1056"/>
          </a:xfrm>
        </p:grpSpPr>
        <p:sp>
          <p:nvSpPr>
            <p:cNvPr id="289801" name="Rectangle 8"/>
            <p:cNvSpPr>
              <a:spLocks noChangeArrowheads="1"/>
            </p:cNvSpPr>
            <p:nvPr/>
          </p:nvSpPr>
          <p:spPr bwMode="auto">
            <a:xfrm>
              <a:off x="0" y="144"/>
              <a:ext cx="1968" cy="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400">
                  <a:solidFill>
                    <a:srgbClr val="000000"/>
                  </a:solidFill>
                  <a:sym typeface="Times New Roman" pitchFamily="18" charset="0"/>
                </a:rPr>
                <a:t>if   test   -f   $filename</a:t>
              </a:r>
            </a:p>
            <a:p>
              <a:pPr eaLnBrk="0" hangingPunct="0"/>
              <a:r>
                <a:rPr lang="zh-CN" altLang="en-US" sz="2400">
                  <a:solidFill>
                    <a:srgbClr val="000000"/>
                  </a:solidFill>
                  <a:sym typeface="Times New Roman" pitchFamily="18" charset="0"/>
                </a:rPr>
                <a:t>then </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fi</a:t>
              </a:r>
              <a:endParaRPr lang="en-US" altLang="zh-CN" sz="2400">
                <a:solidFill>
                  <a:srgbClr val="000000"/>
                </a:solidFill>
                <a:sym typeface="Times New Roman" pitchFamily="18" charset="0"/>
              </a:endParaRPr>
            </a:p>
          </p:txBody>
        </p:sp>
        <p:sp>
          <p:nvSpPr>
            <p:cNvPr id="289802" name="AutoShape 9"/>
            <p:cNvSpPr>
              <a:spLocks noChangeArrowheads="1"/>
            </p:cNvSpPr>
            <p:nvPr/>
          </p:nvSpPr>
          <p:spPr bwMode="auto">
            <a:xfrm>
              <a:off x="144" y="0"/>
              <a:ext cx="720" cy="240"/>
            </a:xfrm>
            <a:prstGeom prst="roundRect">
              <a:avLst>
                <a:gd name="adj" fmla="val 16667"/>
              </a:avLst>
            </a:prstGeom>
            <a:solidFill>
              <a:schemeClr val="accent1"/>
            </a:solidFill>
            <a:ln w="9525">
              <a:solidFill>
                <a:schemeClr val="tx1"/>
              </a:solidFill>
              <a:round/>
              <a:headEnd/>
              <a:tailEnd/>
            </a:ln>
          </p:spPr>
          <p:txBody>
            <a:bodyPr wrap="none" anchor="ctr"/>
            <a:lstStyle/>
            <a:p>
              <a:pPr algn="ctr" eaLnBrk="0" hangingPunct="0"/>
              <a:r>
                <a:rPr lang="zh-CN" altLang="en-US" sz="2000" b="1">
                  <a:solidFill>
                    <a:schemeClr val="bg1"/>
                  </a:solidFill>
                  <a:ea typeface="黑体" pitchFamily="49" charset="-122"/>
                </a:rPr>
                <a:t>方式2</a:t>
              </a:r>
              <a:endParaRPr lang="en-US" altLang="zh-CN" sz="2000" b="1">
                <a:solidFill>
                  <a:schemeClr val="bg1"/>
                </a:solidFill>
                <a:ea typeface="黑体" pitchFamily="49" charset="-122"/>
              </a:endParaRPr>
            </a:p>
          </p:txBody>
        </p:sp>
      </p:grpSp>
      <p:grpSp>
        <p:nvGrpSpPr>
          <p:cNvPr id="289803" name="Group 10"/>
          <p:cNvGrpSpPr>
            <a:grpSpLocks/>
          </p:cNvGrpSpPr>
          <p:nvPr/>
        </p:nvGrpSpPr>
        <p:grpSpPr bwMode="auto">
          <a:xfrm>
            <a:off x="6096000" y="3276600"/>
            <a:ext cx="4064000" cy="2057400"/>
            <a:chOff x="0" y="0"/>
            <a:chExt cx="1920" cy="1296"/>
          </a:xfrm>
        </p:grpSpPr>
        <p:sp>
          <p:nvSpPr>
            <p:cNvPr id="289804" name="Rectangle 11"/>
            <p:cNvSpPr>
              <a:spLocks noChangeArrowheads="1"/>
            </p:cNvSpPr>
            <p:nvPr/>
          </p:nvSpPr>
          <p:spPr bwMode="auto">
            <a:xfrm>
              <a:off x="0" y="192"/>
              <a:ext cx="1920"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400">
                  <a:solidFill>
                    <a:srgbClr val="000000"/>
                  </a:solidFill>
                  <a:sym typeface="Times New Roman" pitchFamily="18" charset="0"/>
                </a:rPr>
                <a:t>if  [   -f  $filename  ]</a:t>
              </a:r>
            </a:p>
            <a:p>
              <a:pPr eaLnBrk="0" hangingPunct="0"/>
              <a:r>
                <a:rPr lang="zh-CN" altLang="en-US" sz="2400">
                  <a:solidFill>
                    <a:srgbClr val="000000"/>
                  </a:solidFill>
                  <a:sym typeface="Times New Roman" pitchFamily="18" charset="0"/>
                </a:rPr>
                <a:t>then </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fi</a:t>
              </a:r>
              <a:endParaRPr lang="en-US" altLang="zh-CN" sz="2400">
                <a:solidFill>
                  <a:srgbClr val="000000"/>
                </a:solidFill>
                <a:sym typeface="Times New Roman" pitchFamily="18" charset="0"/>
              </a:endParaRPr>
            </a:p>
          </p:txBody>
        </p:sp>
        <p:sp>
          <p:nvSpPr>
            <p:cNvPr id="289805" name="AutoShape 12"/>
            <p:cNvSpPr>
              <a:spLocks noChangeArrowheads="1"/>
            </p:cNvSpPr>
            <p:nvPr/>
          </p:nvSpPr>
          <p:spPr bwMode="auto">
            <a:xfrm>
              <a:off x="144" y="0"/>
              <a:ext cx="720" cy="288"/>
            </a:xfrm>
            <a:prstGeom prst="roundRect">
              <a:avLst>
                <a:gd name="adj" fmla="val 16667"/>
              </a:avLst>
            </a:prstGeom>
            <a:solidFill>
              <a:schemeClr val="accent1"/>
            </a:solidFill>
            <a:ln w="9525">
              <a:solidFill>
                <a:schemeClr val="tx1"/>
              </a:solidFill>
              <a:round/>
              <a:headEnd/>
              <a:tailEnd/>
            </a:ln>
          </p:spPr>
          <p:txBody>
            <a:bodyPr wrap="none" anchor="ctr"/>
            <a:lstStyle/>
            <a:p>
              <a:pPr algn="ctr" eaLnBrk="0" hangingPunct="0"/>
              <a:r>
                <a:rPr lang="zh-CN" altLang="en-US" sz="2000" b="1">
                  <a:solidFill>
                    <a:schemeClr val="bg1"/>
                  </a:solidFill>
                  <a:latin typeface="黑体" pitchFamily="49" charset="-122"/>
                  <a:ea typeface="黑体" pitchFamily="49" charset="-122"/>
                  <a:sym typeface="黑体" pitchFamily="49" charset="-122"/>
                </a:rPr>
                <a:t>方式3</a:t>
              </a:r>
              <a:endParaRPr lang="en-US" altLang="zh-CN" sz="2000" b="1">
                <a:solidFill>
                  <a:srgbClr val="000000"/>
                </a:solidFill>
                <a:latin typeface="黑体" pitchFamily="49" charset="-122"/>
                <a:ea typeface="黑体" pitchFamily="49" charset="-122"/>
                <a:sym typeface="黑体" pitchFamily="49" charset="-122"/>
              </a:endParaRPr>
            </a:p>
          </p:txBody>
        </p:sp>
      </p:grpSp>
      <p:sp>
        <p:nvSpPr>
          <p:cNvPr id="294927" name="AutoShape 13"/>
          <p:cNvSpPr>
            <a:spLocks noChangeArrowheads="1"/>
          </p:cNvSpPr>
          <p:nvPr/>
        </p:nvSpPr>
        <p:spPr bwMode="auto">
          <a:xfrm>
            <a:off x="8737600" y="2438400"/>
            <a:ext cx="2946400" cy="914400"/>
          </a:xfrm>
          <a:prstGeom prst="wedgeRoundRectCallout">
            <a:avLst>
              <a:gd name="adj1" fmla="val -43972"/>
              <a:gd name="adj2" fmla="val 97565"/>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用方括号替代test语句</a:t>
            </a:r>
            <a:endParaRPr lang="zh-CN" altLang="en-US"/>
          </a:p>
        </p:txBody>
      </p:sp>
      <p:sp>
        <p:nvSpPr>
          <p:cNvPr id="294928" name="AutoShape 14"/>
          <p:cNvSpPr>
            <a:spLocks noChangeArrowheads="1"/>
          </p:cNvSpPr>
          <p:nvPr/>
        </p:nvSpPr>
        <p:spPr bwMode="auto">
          <a:xfrm flipH="1">
            <a:off x="5181600" y="5486400"/>
            <a:ext cx="1828800" cy="838200"/>
          </a:xfrm>
          <a:prstGeom prst="wedgeRoundRectCallout">
            <a:avLst>
              <a:gd name="adj1" fmla="val -44907"/>
              <a:gd name="adj2" fmla="val -229926"/>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至少一个空格</a:t>
            </a:r>
            <a:endParaRPr lang="zh-CN" altLang="en-US"/>
          </a:p>
        </p:txBody>
      </p:sp>
      <p:sp>
        <p:nvSpPr>
          <p:cNvPr id="294929" name="AutoShape 15"/>
          <p:cNvSpPr>
            <a:spLocks noChangeArrowheads="1"/>
          </p:cNvSpPr>
          <p:nvPr/>
        </p:nvSpPr>
        <p:spPr bwMode="auto">
          <a:xfrm flipH="1">
            <a:off x="10058400" y="4724400"/>
            <a:ext cx="1828800" cy="838200"/>
          </a:xfrm>
          <a:prstGeom prst="wedgeRoundRectCallout">
            <a:avLst>
              <a:gd name="adj1" fmla="val 84602"/>
              <a:gd name="adj2" fmla="val -132389"/>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至少一个空格</a:t>
            </a:r>
            <a:endParaRPr lang="zh-CN" altLang="en-US"/>
          </a:p>
        </p:txBody>
      </p:sp>
    </p:spTree>
    <p:extLst>
      <p:ext uri="{BB962C8B-B14F-4D97-AF65-F5344CB8AC3E}">
        <p14:creationId xmlns:p14="http://schemas.microsoft.com/office/powerpoint/2010/main" val="3487931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94927"/>
                                        </p:tgtEl>
                                        <p:attrNameLst>
                                          <p:attrName>style.visibility</p:attrName>
                                        </p:attrNameLst>
                                      </p:cBhvr>
                                      <p:to>
                                        <p:strVal val="visible"/>
                                      </p:to>
                                    </p:set>
                                    <p:anim calcmode="lin" valueType="num">
                                      <p:cBhvr>
                                        <p:cTn id="7" dur="500" fill="hold"/>
                                        <p:tgtEl>
                                          <p:spTgt spid="294927"/>
                                        </p:tgtEl>
                                        <p:attrNameLst>
                                          <p:attrName>ppt_x</p:attrName>
                                        </p:attrNameLst>
                                      </p:cBhvr>
                                      <p:tavLst>
                                        <p:tav tm="100000">
                                          <p:val>
                                            <p:strVal val="1+#ppt_w/2"/>
                                          </p:val>
                                        </p:tav>
                                        <p:tav tm="100000">
                                          <p:val>
                                            <p:strVal val="#ppt_x"/>
                                          </p:val>
                                        </p:tav>
                                      </p:tavLst>
                                    </p:anim>
                                    <p:anim calcmode="lin" valueType="num">
                                      <p:cBhvr>
                                        <p:cTn id="8" dur="500" fill="hold"/>
                                        <p:tgtEl>
                                          <p:spTgt spid="294927"/>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4928"/>
                                        </p:tgtEl>
                                        <p:attrNameLst>
                                          <p:attrName>style.visibility</p:attrName>
                                        </p:attrNameLst>
                                      </p:cBhvr>
                                      <p:to>
                                        <p:strVal val="visible"/>
                                      </p:to>
                                    </p:set>
                                    <p:anim calcmode="lin" valueType="num">
                                      <p:cBhvr>
                                        <p:cTn id="13" dur="500" fill="hold"/>
                                        <p:tgtEl>
                                          <p:spTgt spid="294928"/>
                                        </p:tgtEl>
                                        <p:attrNameLst>
                                          <p:attrName>ppt_x</p:attrName>
                                        </p:attrNameLst>
                                      </p:cBhvr>
                                      <p:tavLst>
                                        <p:tav tm="100000">
                                          <p:val>
                                            <p:strVal val="#ppt_x"/>
                                          </p:val>
                                        </p:tav>
                                        <p:tav tm="100000">
                                          <p:val>
                                            <p:strVal val="#ppt_x"/>
                                          </p:val>
                                        </p:tav>
                                      </p:tavLst>
                                    </p:anim>
                                    <p:anim calcmode="lin" valueType="num">
                                      <p:cBhvr>
                                        <p:cTn id="14" dur="500" fill="hold"/>
                                        <p:tgtEl>
                                          <p:spTgt spid="294928"/>
                                        </p:tgtEl>
                                        <p:attrNameLst>
                                          <p:attrName>ppt_y</p:attrName>
                                        </p:attrNameLst>
                                      </p:cBhvr>
                                      <p:tavLst>
                                        <p:tav tm="10000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4929"/>
                                        </p:tgtEl>
                                        <p:attrNameLst>
                                          <p:attrName>style.visibility</p:attrName>
                                        </p:attrNameLst>
                                      </p:cBhvr>
                                      <p:to>
                                        <p:strVal val="visible"/>
                                      </p:to>
                                    </p:set>
                                    <p:anim calcmode="lin" valueType="num">
                                      <p:cBhvr>
                                        <p:cTn id="19" dur="500" fill="hold"/>
                                        <p:tgtEl>
                                          <p:spTgt spid="294929"/>
                                        </p:tgtEl>
                                        <p:attrNameLst>
                                          <p:attrName>ppt_x</p:attrName>
                                        </p:attrNameLst>
                                      </p:cBhvr>
                                      <p:tavLst>
                                        <p:tav tm="100000">
                                          <p:val>
                                            <p:strVal val="#ppt_x"/>
                                          </p:val>
                                        </p:tav>
                                        <p:tav tm="100000">
                                          <p:val>
                                            <p:strVal val="#ppt_x"/>
                                          </p:val>
                                        </p:tav>
                                      </p:tavLst>
                                    </p:anim>
                                    <p:anim calcmode="lin" valueType="num">
                                      <p:cBhvr>
                                        <p:cTn id="20" dur="500" fill="hold"/>
                                        <p:tgtEl>
                                          <p:spTgt spid="294929"/>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0819" name="Rectangle 2"/>
          <p:cNvSpPr>
            <a:spLocks noGrp="1" noChangeArrowheads="1"/>
          </p:cNvSpPr>
          <p:nvPr>
            <p:ph idx="1"/>
          </p:nvPr>
        </p:nvSpPr>
        <p:spPr>
          <a:prstGeom prst="rect">
            <a:avLst/>
          </a:prstGeom>
        </p:spPr>
        <p:txBody>
          <a:bodyPr lIns="90000" tIns="46800" rIns="90000" bIns="46800"/>
          <a:lstStyle/>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例子:    shell程序prog3.sh,  用法为:</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./prog3.sh   file</a:t>
            </a:r>
          </a:p>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内容如下:</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#The statement of if…then…else…fi</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if   [  -d  $1  ]</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then</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"$1  is  a  directory"</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exit          (</a:t>
            </a:r>
            <a:r>
              <a:rPr lang="zh-CN" altLang="en-US" sz="2000">
                <a:solidFill>
                  <a:srgbClr val="FF6600"/>
                </a:solidFill>
              </a:rPr>
              <a:t>退出当前的shell程序</a:t>
            </a:r>
            <a:r>
              <a:rPr lang="zh-CN" altLang="en-US" sz="2000"/>
              <a:t>)</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else </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if  [  -f   $1  ]</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then</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"$1  is  a  common  file"</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else</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"unknown"  </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fi</a:t>
            </a:r>
          </a:p>
          <a:p>
            <a:pPr marL="341313" indent="-341313" eaLnBrk="1" hangingPunct="1">
              <a:lnSpc>
                <a:spcPct val="75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fi</a:t>
            </a:r>
            <a:endParaRPr lang="zh-CN" altLang="en-US"/>
          </a:p>
        </p:txBody>
      </p:sp>
    </p:spTree>
    <p:extLst>
      <p:ext uri="{BB962C8B-B14F-4D97-AF65-F5344CB8AC3E}">
        <p14:creationId xmlns:p14="http://schemas.microsoft.com/office/powerpoint/2010/main" val="3269734293"/>
      </p:ext>
    </p:extLst>
  </p:cSld>
  <p:clrMapOvr>
    <a:masterClrMapping/>
  </p:clrMapOvr>
  <p:transition spd="med"/>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1843" name="Rectangle 2"/>
          <p:cNvSpPr>
            <a:spLocks noGrp="1" noChangeArrowheads="1"/>
          </p:cNvSpPr>
          <p:nvPr>
            <p:ph idx="1"/>
          </p:nvPr>
        </p:nvSpPr>
        <p:spPr>
          <a:prstGeom prst="rect">
            <a:avLst/>
          </a:prstGeom>
        </p:spPr>
        <p:txBody>
          <a:bodyPr lIns="90000" tIns="46800" rIns="90000" bIns="46800"/>
          <a:lstStyle/>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a:t>运行prog3.sh程序:</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./prog3.sh  backup</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backup  is  a  directory</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./prog3.sh  prog1</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prog1  is  a  common  file</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./prog3.sh  abc</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unknown</a:t>
            </a:r>
            <a:endParaRPr lang="zh-CN" altLang="en-US"/>
          </a:p>
        </p:txBody>
      </p:sp>
      <p:sp>
        <p:nvSpPr>
          <p:cNvPr id="296965" name="Text Box 3"/>
          <p:cNvSpPr>
            <a:spLocks noChangeArrowheads="1"/>
          </p:cNvSpPr>
          <p:nvPr/>
        </p:nvSpPr>
        <p:spPr bwMode="auto">
          <a:xfrm>
            <a:off x="711200" y="5562601"/>
            <a:ext cx="10769600" cy="106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spcBef>
                <a:spcPts val="1750"/>
              </a:spcBef>
              <a:buSzPct val="100000"/>
              <a:buFont typeface="Times New Roman" pitchFamily="18" charset="0"/>
              <a:buNone/>
            </a:pPr>
            <a:r>
              <a:rPr lang="zh-CN" altLang="en-US" sz="2400" dirty="0">
                <a:solidFill>
                  <a:srgbClr val="000000"/>
                </a:solidFill>
                <a:latin typeface="Times New Roman" pitchFamily="18" charset="0"/>
                <a:sym typeface="Times New Roman" pitchFamily="18" charset="0"/>
              </a:rPr>
              <a:t> prog3.sh是对prog2.sh的优化, 逻辑结构更加清晰合理!</a:t>
            </a:r>
          </a:p>
          <a:p>
            <a:pPr eaLnBrk="0" hangingPunct="0">
              <a:spcBef>
                <a:spcPts val="1750"/>
              </a:spcBef>
              <a:buClr>
                <a:srgbClr val="FF6600"/>
              </a:buClr>
              <a:buSzPct val="100000"/>
              <a:buFont typeface="Times New Roman" pitchFamily="18" charset="0"/>
              <a:buNone/>
            </a:pPr>
            <a:endParaRPr lang="zh-CN" altLang="en-US" sz="2400" dirty="0">
              <a:solidFill>
                <a:srgbClr val="FF6600"/>
              </a:solidFill>
              <a:latin typeface="Times New Roman" pitchFamily="18" charset="0"/>
              <a:sym typeface="Times New Roman" pitchFamily="18" charset="0"/>
            </a:endParaRPr>
          </a:p>
        </p:txBody>
      </p:sp>
    </p:spTree>
    <p:extLst>
      <p:ext uri="{BB962C8B-B14F-4D97-AF65-F5344CB8AC3E}">
        <p14:creationId xmlns:p14="http://schemas.microsoft.com/office/powerpoint/2010/main" val="379885623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6965"/>
                                        </p:tgtEl>
                                        <p:attrNameLst>
                                          <p:attrName>style.visibility</p:attrName>
                                        </p:attrNameLst>
                                      </p:cBhvr>
                                      <p:to>
                                        <p:strVal val="visible"/>
                                      </p:to>
                                    </p:set>
                                    <p:anim calcmode="lin" valueType="num">
                                      <p:cBhvr>
                                        <p:cTn id="7" dur="500" fill="hold"/>
                                        <p:tgtEl>
                                          <p:spTgt spid="296965"/>
                                        </p:tgtEl>
                                        <p:attrNameLst>
                                          <p:attrName>ppt_x</p:attrName>
                                        </p:attrNameLst>
                                      </p:cBhvr>
                                      <p:tavLst>
                                        <p:tav tm="100000">
                                          <p:val>
                                            <p:strVal val="0-#ppt_w/2"/>
                                          </p:val>
                                        </p:tav>
                                        <p:tav tm="100000">
                                          <p:val>
                                            <p:strVal val="#ppt_x"/>
                                          </p:val>
                                        </p:tav>
                                      </p:tavLst>
                                    </p:anim>
                                    <p:anim calcmode="lin" valueType="num">
                                      <p:cBhvr>
                                        <p:cTn id="8" dur="500" fill="hold"/>
                                        <p:tgtEl>
                                          <p:spTgt spid="296965"/>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solidFill>
                  <a:schemeClr val="tx2"/>
                </a:solidFill>
                <a:sym typeface="Times New Roman" pitchFamily="18" charset="0"/>
              </a:rPr>
              <a:t>多路分支语句 </a:t>
            </a:r>
            <a:endParaRPr lang="zh-CN" altLang="en-US" dirty="0"/>
          </a:p>
        </p:txBody>
      </p:sp>
      <p:sp>
        <p:nvSpPr>
          <p:cNvPr id="292867" name="Rectangle 2"/>
          <p:cNvSpPr>
            <a:spLocks noGrp="1" noChangeArrowheads="1"/>
          </p:cNvSpPr>
          <p:nvPr>
            <p:ph idx="1"/>
          </p:nvPr>
        </p:nvSpPr>
        <p:spPr>
          <a:prstGeom prst="rect">
            <a:avLst/>
          </a:prstGeom>
        </p:spPr>
        <p:txBody>
          <a:bodyPr lIns="90000" tIns="46800" rIns="90000" bIns="46800"/>
          <a:lstStyle/>
          <a:p>
            <a:pPr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a:solidFill>
                  <a:srgbClr val="0000FF"/>
                </a:solidFill>
                <a:latin typeface="Arial Black" pitchFamily="34" charset="0"/>
                <a:sym typeface="Arial Black" pitchFamily="34" charset="0"/>
              </a:rPr>
              <a:t>case…esac </a:t>
            </a:r>
          </a:p>
          <a:p>
            <a:pPr eaLnBrk="1" hangingPunct="1">
              <a:lnSpc>
                <a:spcPct val="80000"/>
              </a:lnSpc>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    </a:t>
            </a:r>
            <a:r>
              <a:rPr lang="zh-CN" altLang="en-US" sz="2000"/>
              <a:t>多路分支语句case用于多重条件测试, 语法结构清晰自然.  其语法为:</a:t>
            </a:r>
          </a:p>
          <a:p>
            <a:pPr eaLnBrk="1" hangingPunct="1">
              <a:lnSpc>
                <a:spcPct val="80000"/>
              </a:lnSpc>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t>     </a:t>
            </a:r>
            <a:r>
              <a:rPr lang="zh-CN" altLang="en-US" sz="2000">
                <a:solidFill>
                  <a:srgbClr val="FF0000"/>
                </a:solidFill>
              </a:rPr>
              <a:t>case   字符串变量   in</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模式1)</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命令表1</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模式2 </a:t>
            </a:r>
            <a:r>
              <a:rPr lang="en-US" altLang="zh-CN" sz="2000">
                <a:solidFill>
                  <a:srgbClr val="FF0000"/>
                </a:solidFill>
              </a:rPr>
              <a:t>| </a:t>
            </a:r>
            <a:r>
              <a:rPr lang="zh-CN" altLang="en-US" sz="2000">
                <a:solidFill>
                  <a:srgbClr val="FF0000"/>
                </a:solidFill>
              </a:rPr>
              <a:t>模式</a:t>
            </a:r>
            <a:r>
              <a:rPr lang="en-US" altLang="zh-CN" sz="2000">
                <a:solidFill>
                  <a:srgbClr val="FF0000"/>
                </a:solidFill>
              </a:rPr>
              <a:t>3</a:t>
            </a:r>
            <a:r>
              <a:rPr lang="zh-CN" altLang="en-US" sz="2000">
                <a:solidFill>
                  <a:srgbClr val="FF0000"/>
                </a:solidFill>
              </a:rPr>
              <a:t>)   </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命令表2</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模式n)</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命令表n</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a:t>
            </a:r>
          </a:p>
          <a:p>
            <a:pPr eaLnBrk="1" hangingPunct="1">
              <a:lnSpc>
                <a:spcPct val="80000"/>
              </a:lnSpc>
              <a:spcBef>
                <a:spcPts val="700"/>
              </a:spcBef>
              <a:buClr>
                <a:srgbClr val="FF0000"/>
              </a:buClr>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000">
                <a:solidFill>
                  <a:srgbClr val="FF0000"/>
                </a:solidFill>
              </a:rPr>
              <a:t>    esac</a:t>
            </a:r>
            <a:endParaRPr lang="zh-CN" altLang="en-US"/>
          </a:p>
        </p:txBody>
      </p:sp>
      <p:sp>
        <p:nvSpPr>
          <p:cNvPr id="297989" name="AutoShape 3"/>
          <p:cNvSpPr>
            <a:spLocks noChangeArrowheads="1"/>
          </p:cNvSpPr>
          <p:nvPr/>
        </p:nvSpPr>
        <p:spPr bwMode="auto">
          <a:xfrm>
            <a:off x="4368800" y="2362200"/>
            <a:ext cx="5283200" cy="304800"/>
          </a:xfrm>
          <a:prstGeom prst="leftArrowCallout">
            <a:avLst>
              <a:gd name="adj1" fmla="val 30361"/>
              <a:gd name="adj2" fmla="val 25000"/>
              <a:gd name="adj3" fmla="val 134093"/>
              <a:gd name="adj4" fmla="val 84468"/>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case语句只能检测字符串变量</a:t>
            </a:r>
            <a:endParaRPr lang="zh-CN" altLang="en-US"/>
          </a:p>
        </p:txBody>
      </p:sp>
      <p:sp>
        <p:nvSpPr>
          <p:cNvPr id="297990" name="AutoShape 4"/>
          <p:cNvSpPr>
            <a:spLocks noChangeArrowheads="1"/>
          </p:cNvSpPr>
          <p:nvPr/>
        </p:nvSpPr>
        <p:spPr bwMode="auto">
          <a:xfrm>
            <a:off x="3657600" y="2743200"/>
            <a:ext cx="7518400" cy="304800"/>
          </a:xfrm>
          <a:prstGeom prst="leftArrowCallout">
            <a:avLst>
              <a:gd name="adj1" fmla="val 30361"/>
              <a:gd name="adj2" fmla="val 25000"/>
              <a:gd name="adj3" fmla="val 190738"/>
              <a:gd name="adj4" fmla="val 84468"/>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各模式中可用文件名元字符,以右括号结束</a:t>
            </a:r>
            <a:endParaRPr lang="zh-CN" altLang="en-US"/>
          </a:p>
        </p:txBody>
      </p:sp>
      <p:sp>
        <p:nvSpPr>
          <p:cNvPr id="297991" name="AutoShape 5"/>
          <p:cNvSpPr>
            <a:spLocks noChangeArrowheads="1"/>
          </p:cNvSpPr>
          <p:nvPr/>
        </p:nvSpPr>
        <p:spPr bwMode="auto">
          <a:xfrm>
            <a:off x="4064000" y="4122739"/>
            <a:ext cx="7213600" cy="319087"/>
          </a:xfrm>
          <a:prstGeom prst="leftArrowCallout">
            <a:avLst>
              <a:gd name="adj1" fmla="val 40620"/>
              <a:gd name="adj2" fmla="val 25000"/>
              <a:gd name="adj3" fmla="val 158877"/>
              <a:gd name="adj4" fmla="val 86704"/>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命令表以单独的双分号行结束,退出case语句</a:t>
            </a:r>
            <a:endParaRPr lang="zh-CN" altLang="en-US"/>
          </a:p>
        </p:txBody>
      </p:sp>
      <p:sp>
        <p:nvSpPr>
          <p:cNvPr id="297992" name="AutoShape 6"/>
          <p:cNvSpPr>
            <a:spLocks noChangeArrowheads="1"/>
          </p:cNvSpPr>
          <p:nvPr/>
        </p:nvSpPr>
        <p:spPr bwMode="auto">
          <a:xfrm>
            <a:off x="3860800" y="5105400"/>
            <a:ext cx="7112000" cy="304800"/>
          </a:xfrm>
          <a:prstGeom prst="leftArrowCallout">
            <a:avLst>
              <a:gd name="adj1" fmla="val 30361"/>
              <a:gd name="adj2" fmla="val 25000"/>
              <a:gd name="adj3" fmla="val 180428"/>
              <a:gd name="adj4" fmla="val 84468"/>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模式 n常写为字符* 表示所有其它模式</a:t>
            </a:r>
            <a:endParaRPr lang="zh-CN" altLang="en-US"/>
          </a:p>
        </p:txBody>
      </p:sp>
      <p:sp>
        <p:nvSpPr>
          <p:cNvPr id="297993" name="AutoShape 7"/>
          <p:cNvSpPr>
            <a:spLocks noChangeArrowheads="1"/>
          </p:cNvSpPr>
          <p:nvPr/>
        </p:nvSpPr>
        <p:spPr bwMode="auto">
          <a:xfrm>
            <a:off x="4064000" y="5791200"/>
            <a:ext cx="6197600" cy="304800"/>
          </a:xfrm>
          <a:prstGeom prst="leftArrowCallout">
            <a:avLst>
              <a:gd name="adj1" fmla="val 30361"/>
              <a:gd name="adj2" fmla="val 25000"/>
              <a:gd name="adj3" fmla="val 157301"/>
              <a:gd name="adj4" fmla="val 84468"/>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最后一个双分号行可以省略</a:t>
            </a:r>
            <a:endParaRPr lang="zh-CN" altLang="en-US"/>
          </a:p>
        </p:txBody>
      </p:sp>
      <p:sp>
        <p:nvSpPr>
          <p:cNvPr id="2" name="AutoShape 5"/>
          <p:cNvSpPr>
            <a:spLocks noChangeArrowheads="1"/>
          </p:cNvSpPr>
          <p:nvPr/>
        </p:nvSpPr>
        <p:spPr bwMode="auto">
          <a:xfrm>
            <a:off x="4165600" y="3429000"/>
            <a:ext cx="7213600" cy="320675"/>
          </a:xfrm>
          <a:prstGeom prst="leftArrowCallout">
            <a:avLst>
              <a:gd name="adj1" fmla="val 40620"/>
              <a:gd name="adj2" fmla="val 25000"/>
              <a:gd name="adj3" fmla="val 158090"/>
              <a:gd name="adj4" fmla="val 86704"/>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Font typeface="Times New Roman" pitchFamily="18" charset="0"/>
              <a:buNone/>
            </a:pPr>
            <a:r>
              <a:rPr lang="zh-CN" altLang="en-US"/>
              <a:t>一次可以匹配多个模式用</a:t>
            </a:r>
            <a:r>
              <a:rPr lang="en-US" altLang="zh-CN"/>
              <a:t>“|”</a:t>
            </a:r>
            <a:r>
              <a:rPr lang="zh-CN" altLang="en-US"/>
              <a:t>分开</a:t>
            </a:r>
          </a:p>
        </p:txBody>
      </p:sp>
    </p:spTree>
    <p:extLst>
      <p:ext uri="{BB962C8B-B14F-4D97-AF65-F5344CB8AC3E}">
        <p14:creationId xmlns:p14="http://schemas.microsoft.com/office/powerpoint/2010/main" val="284448890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97989"/>
                                        </p:tgtEl>
                                        <p:attrNameLst>
                                          <p:attrName>style.visibility</p:attrName>
                                        </p:attrNameLst>
                                      </p:cBhvr>
                                      <p:to>
                                        <p:strVal val="visible"/>
                                      </p:to>
                                    </p:set>
                                    <p:anim calcmode="lin" valueType="num">
                                      <p:cBhvr>
                                        <p:cTn id="7" dur="500" fill="hold"/>
                                        <p:tgtEl>
                                          <p:spTgt spid="297989"/>
                                        </p:tgtEl>
                                        <p:attrNameLst>
                                          <p:attrName>ppt_x</p:attrName>
                                        </p:attrNameLst>
                                      </p:cBhvr>
                                      <p:tavLst>
                                        <p:tav tm="100000">
                                          <p:val>
                                            <p:strVal val="1+#ppt_w/2"/>
                                          </p:val>
                                        </p:tav>
                                        <p:tav tm="100000">
                                          <p:val>
                                            <p:strVal val="#ppt_x"/>
                                          </p:val>
                                        </p:tav>
                                      </p:tavLst>
                                    </p:anim>
                                    <p:anim calcmode="lin" valueType="num">
                                      <p:cBhvr>
                                        <p:cTn id="8" dur="500" fill="hold"/>
                                        <p:tgtEl>
                                          <p:spTgt spid="297989"/>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97990"/>
                                        </p:tgtEl>
                                        <p:attrNameLst>
                                          <p:attrName>style.visibility</p:attrName>
                                        </p:attrNameLst>
                                      </p:cBhvr>
                                      <p:to>
                                        <p:strVal val="visible"/>
                                      </p:to>
                                    </p:set>
                                    <p:anim calcmode="lin" valueType="num">
                                      <p:cBhvr>
                                        <p:cTn id="13" dur="500" fill="hold"/>
                                        <p:tgtEl>
                                          <p:spTgt spid="297990"/>
                                        </p:tgtEl>
                                        <p:attrNameLst>
                                          <p:attrName>ppt_x</p:attrName>
                                        </p:attrNameLst>
                                      </p:cBhvr>
                                      <p:tavLst>
                                        <p:tav tm="100000">
                                          <p:val>
                                            <p:strVal val="1+#ppt_w/2"/>
                                          </p:val>
                                        </p:tav>
                                        <p:tav tm="100000">
                                          <p:val>
                                            <p:strVal val="#ppt_x"/>
                                          </p:val>
                                        </p:tav>
                                      </p:tavLst>
                                    </p:anim>
                                    <p:anim calcmode="lin" valueType="num">
                                      <p:cBhvr>
                                        <p:cTn id="14" dur="500" fill="hold"/>
                                        <p:tgtEl>
                                          <p:spTgt spid="297990"/>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97991"/>
                                        </p:tgtEl>
                                        <p:attrNameLst>
                                          <p:attrName>style.visibility</p:attrName>
                                        </p:attrNameLst>
                                      </p:cBhvr>
                                      <p:to>
                                        <p:strVal val="visible"/>
                                      </p:to>
                                    </p:set>
                                    <p:anim calcmode="lin" valueType="num">
                                      <p:cBhvr>
                                        <p:cTn id="19" dur="500" fill="hold"/>
                                        <p:tgtEl>
                                          <p:spTgt spid="297991"/>
                                        </p:tgtEl>
                                        <p:attrNameLst>
                                          <p:attrName>ppt_x</p:attrName>
                                        </p:attrNameLst>
                                      </p:cBhvr>
                                      <p:tavLst>
                                        <p:tav tm="100000">
                                          <p:val>
                                            <p:strVal val="1+#ppt_w/2"/>
                                          </p:val>
                                        </p:tav>
                                        <p:tav tm="100000">
                                          <p:val>
                                            <p:strVal val="#ppt_x"/>
                                          </p:val>
                                        </p:tav>
                                      </p:tavLst>
                                    </p:anim>
                                    <p:anim calcmode="lin" valueType="num">
                                      <p:cBhvr>
                                        <p:cTn id="20" dur="500" fill="hold"/>
                                        <p:tgtEl>
                                          <p:spTgt spid="297991"/>
                                        </p:tgtEl>
                                        <p:attrNameLst>
                                          <p:attrName>ppt_y</p:attrName>
                                        </p:attrNameLst>
                                      </p:cBhvr>
                                      <p:tavLst>
                                        <p:tav tm="10000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297992"/>
                                        </p:tgtEl>
                                        <p:attrNameLst>
                                          <p:attrName>style.visibility</p:attrName>
                                        </p:attrNameLst>
                                      </p:cBhvr>
                                      <p:to>
                                        <p:strVal val="visible"/>
                                      </p:to>
                                    </p:set>
                                    <p:anim calcmode="lin" valueType="num">
                                      <p:cBhvr>
                                        <p:cTn id="25" dur="500" fill="hold"/>
                                        <p:tgtEl>
                                          <p:spTgt spid="297992"/>
                                        </p:tgtEl>
                                        <p:attrNameLst>
                                          <p:attrName>ppt_x</p:attrName>
                                        </p:attrNameLst>
                                      </p:cBhvr>
                                      <p:tavLst>
                                        <p:tav tm="100000">
                                          <p:val>
                                            <p:strVal val="1+#ppt_w/2"/>
                                          </p:val>
                                        </p:tav>
                                        <p:tav tm="100000">
                                          <p:val>
                                            <p:strVal val="#ppt_x"/>
                                          </p:val>
                                        </p:tav>
                                      </p:tavLst>
                                    </p:anim>
                                    <p:anim calcmode="lin" valueType="num">
                                      <p:cBhvr>
                                        <p:cTn id="26" dur="500" fill="hold"/>
                                        <p:tgtEl>
                                          <p:spTgt spid="297992"/>
                                        </p:tgtEl>
                                        <p:attrNameLst>
                                          <p:attrName>ppt_y</p:attrName>
                                        </p:attrNameLst>
                                      </p:cBhvr>
                                      <p:tavLst>
                                        <p:tav tm="10000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297993"/>
                                        </p:tgtEl>
                                        <p:attrNameLst>
                                          <p:attrName>style.visibility</p:attrName>
                                        </p:attrNameLst>
                                      </p:cBhvr>
                                      <p:to>
                                        <p:strVal val="visible"/>
                                      </p:to>
                                    </p:set>
                                    <p:anim calcmode="lin" valueType="num">
                                      <p:cBhvr>
                                        <p:cTn id="31" dur="500" fill="hold"/>
                                        <p:tgtEl>
                                          <p:spTgt spid="297993"/>
                                        </p:tgtEl>
                                        <p:attrNameLst>
                                          <p:attrName>ppt_x</p:attrName>
                                        </p:attrNameLst>
                                      </p:cBhvr>
                                      <p:tavLst>
                                        <p:tav tm="100000">
                                          <p:val>
                                            <p:strVal val="1+#ppt_w/2"/>
                                          </p:val>
                                        </p:tav>
                                        <p:tav tm="100000">
                                          <p:val>
                                            <p:strVal val="#ppt_x"/>
                                          </p:val>
                                        </p:tav>
                                      </p:tavLst>
                                    </p:anim>
                                    <p:anim calcmode="lin" valueType="num">
                                      <p:cBhvr>
                                        <p:cTn id="32" dur="500" fill="hold"/>
                                        <p:tgtEl>
                                          <p:spTgt spid="297993"/>
                                        </p:tgtEl>
                                        <p:attrNameLst>
                                          <p:attrName>ppt_y</p:attrName>
                                        </p:attrNameLst>
                                      </p:cBhvr>
                                      <p:tavLst>
                                        <p:tav tm="10000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ppt_x</p:attrName>
                                        </p:attrNameLst>
                                      </p:cBhvr>
                                      <p:tavLst>
                                        <p:tav tm="100000">
                                          <p:val>
                                            <p:strVal val="1+#ppt_w/2"/>
                                          </p:val>
                                        </p:tav>
                                        <p:tav tm="100000">
                                          <p:val>
                                            <p:strVal val="#ppt_x"/>
                                          </p:val>
                                        </p:tav>
                                      </p:tavLst>
                                    </p:anim>
                                    <p:anim calcmode="lin" valueType="num">
                                      <p:cBhvr>
                                        <p:cTn id="38" dur="500" fill="hold"/>
                                        <p:tgtEl>
                                          <p:spTgt spid="2"/>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3891" name="Rectangle 2"/>
          <p:cNvSpPr>
            <a:spLocks noGrp="1" noChangeArrowheads="1"/>
          </p:cNvSpPr>
          <p:nvPr>
            <p:ph idx="1"/>
          </p:nvPr>
        </p:nvSpPr>
        <p:spPr>
          <a:prstGeom prst="rect">
            <a:avLst/>
          </a:prstGeom>
        </p:spPr>
        <p:txBody>
          <a:bodyPr lIns="90000" tIns="46800" rIns="90000" bIns="46800"/>
          <a:lstStyle/>
          <a:p>
            <a:pPr marL="341313" indent="-341313"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b="1">
                <a:latin typeface="华文仿宋" pitchFamily="2" charset="-122"/>
                <a:ea typeface="华文仿宋" pitchFamily="2" charset="-122"/>
                <a:sym typeface="华文仿宋" pitchFamily="2" charset="-122"/>
              </a:rPr>
              <a:t>实例.  程序prog4.sh检查用户输入的文件名, 用法为:</a:t>
            </a:r>
          </a:p>
          <a:p>
            <a:pPr marL="341313" indent="-341313"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./prog4.sh    string_name</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 statement of  case…esac</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if   [  $#  -eq  0  ]</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then</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"No argument is declared"</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exit</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fi</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case  $1  in</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file1)</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"User selects file1"</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file2)</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"User selects file2"</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"You must select either file1 or file2!"</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a:t>
            </a:r>
          </a:p>
          <a:p>
            <a:pPr marL="341313" indent="-341313" eaLnBrk="1" hangingPunct="1">
              <a:lnSpc>
                <a:spcPct val="7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esac</a:t>
            </a:r>
            <a:endParaRPr lang="zh-CN" altLang="en-US"/>
          </a:p>
        </p:txBody>
      </p:sp>
    </p:spTree>
    <p:extLst>
      <p:ext uri="{BB962C8B-B14F-4D97-AF65-F5344CB8AC3E}">
        <p14:creationId xmlns:p14="http://schemas.microsoft.com/office/powerpoint/2010/main" val="2675215492"/>
      </p:ext>
    </p:extLst>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循环语句</a:t>
            </a:r>
            <a:endParaRPr lang="zh-CN" altLang="en-US" dirty="0"/>
          </a:p>
        </p:txBody>
      </p:sp>
      <p:sp>
        <p:nvSpPr>
          <p:cNvPr id="294915" name="Rectangle 2"/>
          <p:cNvSpPr>
            <a:spLocks noGrp="1" noChangeArrowheads="1"/>
          </p:cNvSpPr>
          <p:nvPr>
            <p:ph idx="1"/>
          </p:nvPr>
        </p:nvSpPr>
        <p:spPr>
          <a:prstGeom prst="rect">
            <a:avLst/>
          </a:prstGeom>
        </p:spPr>
        <p:txBody>
          <a:bodyPr lIns="90000" tIns="46800" rIns="90000" bIns="46800"/>
          <a:lstStyle/>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a:solidFill>
                  <a:srgbClr val="0000FF"/>
                </a:solidFill>
                <a:latin typeface="Arial Black" pitchFamily="34" charset="0"/>
                <a:sym typeface="Arial Black" pitchFamily="34" charset="0"/>
              </a:rPr>
              <a:t>for…do…done</a:t>
            </a:r>
          </a:p>
          <a:p>
            <a:pPr eaLnBrk="1" hangingPunct="1">
              <a:lnSpc>
                <a:spcPct val="9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a:t>
            </a:r>
            <a:r>
              <a:rPr lang="zh-CN" altLang="en-US" sz="2000"/>
              <a:t>当循环次数已知或确定时,  使用for循环语句来多次执行一条或一组命令。  循环体由语句括号do和done来限定。格式为:                </a:t>
            </a:r>
          </a:p>
          <a:p>
            <a:pPr eaLnBrk="1" hangingPunct="1">
              <a:lnSpc>
                <a:spcPct val="90000"/>
              </a:lnSpc>
              <a:buClr>
                <a:srgbClr val="FF00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solidFill>
                  <a:srgbClr val="FF0000"/>
                </a:solidFill>
              </a:rPr>
              <a:t>	for   变量名   in   单词表</a:t>
            </a:r>
          </a:p>
          <a:p>
            <a:pPr eaLnBrk="1" hangingPunct="1">
              <a:lnSpc>
                <a:spcPct val="90000"/>
              </a:lnSpc>
              <a:buClr>
                <a:srgbClr val="FF00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solidFill>
                  <a:srgbClr val="FF0000"/>
                </a:solidFill>
              </a:rPr>
              <a:t>              do</a:t>
            </a:r>
          </a:p>
          <a:p>
            <a:pPr eaLnBrk="1" hangingPunct="1">
              <a:lnSpc>
                <a:spcPct val="90000"/>
              </a:lnSpc>
              <a:buClr>
                <a:srgbClr val="FF00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solidFill>
                  <a:srgbClr val="FF0000"/>
                </a:solidFill>
              </a:rPr>
              <a:t>                      命令表</a:t>
            </a:r>
          </a:p>
          <a:p>
            <a:pPr eaLnBrk="1" hangingPunct="1">
              <a:lnSpc>
                <a:spcPct val="90000"/>
              </a:lnSpc>
              <a:buClr>
                <a:srgbClr val="FF0000"/>
              </a:buClr>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solidFill>
                  <a:srgbClr val="FF0000"/>
                </a:solidFill>
              </a:rPr>
              <a:t>               done</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变量依次取单词表中的各个单词,  每取一次单词, 就执行一次循环体中的命令.  循环次数由单词表中的单词数确定. 命令表中的命令可以是一条, 也可以是由分号或换行符分开的多条。</a:t>
            </a:r>
          </a:p>
          <a:p>
            <a:pPr eaLnBrk="1" hangingPunct="1">
              <a:lnSpc>
                <a:spcPct val="9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如果单词表是命令行上的所有位置参数时, 可以在for语句中省略 “in  单词表” 部分。</a:t>
            </a:r>
          </a:p>
        </p:txBody>
      </p:sp>
      <p:sp>
        <p:nvSpPr>
          <p:cNvPr id="294917" name="Rectangle 4"/>
          <p:cNvSpPr>
            <a:spLocks noChangeArrowheads="1"/>
          </p:cNvSpPr>
          <p:nvPr/>
        </p:nvSpPr>
        <p:spPr bwMode="auto">
          <a:xfrm>
            <a:off x="711200" y="5257801"/>
            <a:ext cx="10972800" cy="10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ts val="600"/>
              </a:spcBef>
              <a:buClr>
                <a:schemeClr val="accent1"/>
              </a:buClr>
              <a:buSzPct val="76000"/>
              <a:buFont typeface="Wingdings 3" pitchFamily="18" charset="2"/>
              <a:buNone/>
            </a:pPr>
            <a:r>
              <a:rPr lang="zh-CN" altLang="en-US" sz="2400" b="1">
                <a:solidFill>
                  <a:srgbClr val="000000"/>
                </a:solidFill>
                <a:latin typeface="华文仿宋" pitchFamily="2" charset="-122"/>
                <a:ea typeface="华文仿宋" pitchFamily="2" charset="-122"/>
                <a:sym typeface="华文仿宋" pitchFamily="2" charset="-122"/>
              </a:rPr>
              <a:t>实例</a:t>
            </a:r>
          </a:p>
          <a:p>
            <a:pPr eaLnBrk="0" hangingPunct="0">
              <a:lnSpc>
                <a:spcPct val="80000"/>
              </a:lnSpc>
              <a:spcBef>
                <a:spcPts val="600"/>
              </a:spcBef>
              <a:buClr>
                <a:schemeClr val="accent1"/>
              </a:buClr>
              <a:buSzPct val="76000"/>
              <a:buFont typeface="Wingdings 3" pitchFamily="18" charset="2"/>
              <a:buNone/>
            </a:pPr>
            <a:r>
              <a:rPr lang="zh-CN" altLang="en-US" sz="2400" b="1">
                <a:solidFill>
                  <a:srgbClr val="000000"/>
                </a:solidFill>
                <a:latin typeface="华文仿宋" pitchFamily="2" charset="-122"/>
                <a:ea typeface="华文仿宋" pitchFamily="2" charset="-122"/>
                <a:sym typeface="华文仿宋" pitchFamily="2" charset="-122"/>
              </a:rPr>
              <a:t>       程序prog5.sh拷贝当前目录下的所有文件到backup子目录下.  使用语法为:</a:t>
            </a:r>
            <a:r>
              <a:rPr lang="zh-CN" altLang="en-US" sz="2400" b="1">
                <a:solidFill>
                  <a:srgbClr val="000000"/>
                </a:solidFill>
                <a:sym typeface="Times New Roman" pitchFamily="18" charset="0"/>
              </a:rPr>
              <a:t>  ./prog5.sh    [filename] </a:t>
            </a:r>
            <a:endParaRPr lang="zh-CN" altLang="en-US"/>
          </a:p>
        </p:txBody>
      </p:sp>
    </p:spTree>
    <p:extLst>
      <p:ext uri="{BB962C8B-B14F-4D97-AF65-F5344CB8AC3E}">
        <p14:creationId xmlns:p14="http://schemas.microsoft.com/office/powerpoint/2010/main" val="24358810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algn="ctr" eaLnBrk="1" hangingPunct="1"/>
            <a:r>
              <a:rPr lang="en-US" altLang="zh-CN" sz="2800" dirty="0"/>
              <a:t>OpenOffice.org </a:t>
            </a:r>
            <a:r>
              <a:rPr lang="zh-CN" altLang="en-US" sz="2800" dirty="0"/>
              <a:t>与</a:t>
            </a:r>
            <a:r>
              <a:rPr lang="en-US" altLang="zh-CN" sz="2800" dirty="0"/>
              <a:t>MS Office</a:t>
            </a:r>
            <a:r>
              <a:rPr lang="zh-CN" altLang="en-US" sz="2800" dirty="0"/>
              <a:t>对照</a:t>
            </a:r>
            <a:endParaRPr lang="zh-CN" altLang="en-US" dirty="0"/>
          </a:p>
        </p:txBody>
      </p:sp>
      <p:graphicFrame>
        <p:nvGraphicFramePr>
          <p:cNvPr id="40965" name="表格 40964"/>
          <p:cNvGraphicFramePr/>
          <p:nvPr>
            <p:extLst>
              <p:ext uri="{D42A27DB-BD31-4B8C-83A1-F6EECF244321}">
                <p14:modId xmlns:p14="http://schemas.microsoft.com/office/powerpoint/2010/main" val="3468528775"/>
              </p:ext>
            </p:extLst>
          </p:nvPr>
        </p:nvGraphicFramePr>
        <p:xfrm>
          <a:off x="623392" y="1340768"/>
          <a:ext cx="10972801" cy="4686300"/>
        </p:xfrm>
        <a:graphic>
          <a:graphicData uri="http://schemas.openxmlformats.org/drawingml/2006/table">
            <a:tbl>
              <a:tblPr/>
              <a:tblGrid>
                <a:gridCol w="2218267">
                  <a:extLst>
                    <a:ext uri="{9D8B030D-6E8A-4147-A177-3AD203B41FA5}">
                      <a16:colId xmlns:a16="http://schemas.microsoft.com/office/drawing/2014/main" val="20000"/>
                    </a:ext>
                  </a:extLst>
                </a:gridCol>
                <a:gridCol w="3651251">
                  <a:extLst>
                    <a:ext uri="{9D8B030D-6E8A-4147-A177-3AD203B41FA5}">
                      <a16:colId xmlns:a16="http://schemas.microsoft.com/office/drawing/2014/main" val="20001"/>
                    </a:ext>
                  </a:extLst>
                </a:gridCol>
                <a:gridCol w="5103283">
                  <a:extLst>
                    <a:ext uri="{9D8B030D-6E8A-4147-A177-3AD203B41FA5}">
                      <a16:colId xmlns:a16="http://schemas.microsoft.com/office/drawing/2014/main" val="20002"/>
                    </a:ext>
                  </a:extLst>
                </a:gridCol>
              </a:tblGrid>
              <a:tr h="4175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ea typeface="黑体" pitchFamily="2" charset="-122"/>
                          <a:sym typeface="Times New Roman" pitchFamily="18" charset="0"/>
                        </a:rPr>
                        <a:t>组件名称</a:t>
                      </a:r>
                      <a:endParaRPr lang="zh-CN" altLang="en-US" sz="1600" dirty="0">
                        <a:latin typeface="Times New Roman" pitchFamily="18" charset="0"/>
                        <a:sym typeface="Times New Roman" pitchFamily="18" charset="0"/>
                      </a:endParaRP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CCCC">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ea typeface="黑体" pitchFamily="2" charset="-122"/>
                          <a:sym typeface="Times New Roman" pitchFamily="18" charset="0"/>
                        </a:rPr>
                        <a:t>与</a:t>
                      </a:r>
                      <a:r>
                        <a:rPr lang="en-US" altLang="x-none" sz="1600" dirty="0">
                          <a:latin typeface="Times New Roman" pitchFamily="18" charset="0"/>
                          <a:ea typeface="黑体" pitchFamily="2" charset="-122"/>
                          <a:sym typeface="Times New Roman" pitchFamily="18" charset="0"/>
                        </a:rPr>
                        <a:t>MS Office</a:t>
                      </a:r>
                      <a:r>
                        <a:rPr lang="zh-CN" altLang="en-US" sz="1600" dirty="0">
                          <a:latin typeface="Times New Roman" pitchFamily="18" charset="0"/>
                          <a:ea typeface="黑体" pitchFamily="2" charset="-122"/>
                          <a:sym typeface="Times New Roman" pitchFamily="18" charset="0"/>
                        </a:rPr>
                        <a:t>的相近组件</a:t>
                      </a:r>
                      <a:endParaRPr lang="zh-CN" altLang="en-US" sz="1600" dirty="0">
                        <a:latin typeface="Times New Roman" pitchFamily="18" charset="0"/>
                        <a:sym typeface="Times New Roman" pitchFamily="18" charset="0"/>
                      </a:endParaRP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CCCC">
                        <a:alpha val="100000"/>
                      </a:srgbClr>
                    </a:solid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ea typeface="黑体" pitchFamily="2" charset="-122"/>
                          <a:sym typeface="Times New Roman" pitchFamily="18" charset="0"/>
                        </a:rPr>
                        <a:t>软件功能</a:t>
                      </a:r>
                      <a:endParaRPr lang="zh-CN" altLang="en-US" sz="1600">
                        <a:latin typeface="Times New Roman" pitchFamily="18" charset="0"/>
                        <a:sym typeface="Times New Roman" pitchFamily="18" charset="0"/>
                      </a:endParaRP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CCCC">
                        <a:alpha val="100000"/>
                      </a:srgbClr>
                    </a:solidFill>
                  </a:tcPr>
                </a:tc>
                <a:extLst>
                  <a:ext uri="{0D108BD9-81ED-4DB2-BD59-A6C34878D82A}">
                    <a16:rowId xmlns:a16="http://schemas.microsoft.com/office/drawing/2014/main" val="10000"/>
                  </a:ext>
                </a:extLst>
              </a:tr>
              <a:tr h="4159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Writer</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Word</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文字处理</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Calc</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Excel</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表格处理</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Impress</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PowerPoint</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演示文件</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59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Draw</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Microsoft Draw</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绘图</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75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HTML</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Frontpage</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网页设计</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9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Mathematical Formula Editor</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Microsoft Equation Editor</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方程式编辑器</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59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Basic</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Visual Basic Macro</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程序开发</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94297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Data Source Editor</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ts val="600"/>
                        </a:spcBef>
                        <a:buClr>
                          <a:schemeClr val="accent1"/>
                        </a:buClr>
                        <a:buSzPct val="76000"/>
                        <a:buFont typeface="Wingdings 3" pitchFamily="18" charset="2"/>
                        <a:buNone/>
                      </a:pPr>
                      <a:endParaRPr lang="zh-CN" altLang="en-US" sz="1600" dirty="0">
                        <a:latin typeface="Times New Roman" pitchFamily="18" charset="0"/>
                        <a:sym typeface="Times New Roman" pitchFamily="18" charset="0"/>
                      </a:endParaRP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为各式的数据源及</a:t>
                      </a:r>
                      <a:r>
                        <a:rPr lang="en-US" altLang="x-none" sz="1600" dirty="0">
                          <a:latin typeface="Times New Roman" pitchFamily="18" charset="0"/>
                          <a:sym typeface="Times New Roman" pitchFamily="18" charset="0"/>
                        </a:rPr>
                        <a:t>OpenOffice.org</a:t>
                      </a:r>
                      <a:r>
                        <a:rPr lang="zh-CN" altLang="en-US" sz="1600" dirty="0">
                          <a:latin typeface="Times New Roman" pitchFamily="18" charset="0"/>
                          <a:sym typeface="Times New Roman" pitchFamily="18" charset="0"/>
                        </a:rPr>
                        <a:t>的物件提供接口</a:t>
                      </a:r>
                    </a:p>
                  </a:txBody>
                  <a:tcPr marL="121920" marR="12192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137662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solidFill>
                  <a:srgbClr val="000000"/>
                </a:solidFill>
                <a:sym typeface="Times New Roman" pitchFamily="18" charset="0"/>
              </a:rPr>
              <a:t>实例</a:t>
            </a:r>
            <a:endParaRPr lang="zh-CN" altLang="en-US" dirty="0"/>
          </a:p>
        </p:txBody>
      </p:sp>
      <p:sp>
        <p:nvSpPr>
          <p:cNvPr id="295939" name="Rectangle 2"/>
          <p:cNvSpPr>
            <a:spLocks noGrp="1" noChangeArrowheads="1"/>
          </p:cNvSpPr>
          <p:nvPr>
            <p:ph idx="1"/>
          </p:nvPr>
        </p:nvSpPr>
        <p:spPr>
          <a:prstGeom prst="rect">
            <a:avLst/>
          </a:prstGeom>
        </p:spPr>
        <p:txBody>
          <a:bodyPr lIns="90000" tIns="46800" rIns="90000" bIns="46800"/>
          <a:lstStyle/>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 statement of for…do…done</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if  [  !  -d  $HOME/backup  ]</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then</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mkdir  $HOME/backup</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fi</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flist=`ls`</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for  file  in  $flist</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do</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if   [  $#  =  1  ]</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then</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if   [  $1  =  $file  ]</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then</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"$file  found" ;  exit</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fi</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else</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cp  $file  $HOME/backup</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echo  "$file  copied"</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fi</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done</a:t>
            </a:r>
          </a:p>
          <a:p>
            <a:pPr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echo   ***Backup  Completed***</a:t>
            </a:r>
            <a:endParaRPr lang="zh-CN" altLang="en-US"/>
          </a:p>
        </p:txBody>
      </p:sp>
      <p:sp>
        <p:nvSpPr>
          <p:cNvPr id="301061" name="AutoShape 3"/>
          <p:cNvSpPr>
            <a:spLocks noChangeArrowheads="1"/>
          </p:cNvSpPr>
          <p:nvPr/>
        </p:nvSpPr>
        <p:spPr bwMode="auto">
          <a:xfrm>
            <a:off x="2133600" y="2514600"/>
            <a:ext cx="8839200" cy="304800"/>
          </a:xfrm>
          <a:prstGeom prst="leftArrowCallout">
            <a:avLst>
              <a:gd name="adj1" fmla="val 15620"/>
              <a:gd name="adj2" fmla="val 25000"/>
              <a:gd name="adj3" fmla="val 255663"/>
              <a:gd name="adj4" fmla="val 83329"/>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flist的值是ls的执行结果即当前目录下的文件名</a:t>
            </a:r>
            <a:endParaRPr lang="zh-CN" altLang="en-US"/>
          </a:p>
        </p:txBody>
      </p:sp>
      <p:sp>
        <p:nvSpPr>
          <p:cNvPr id="301062" name="AutoShape 4"/>
          <p:cNvSpPr>
            <a:spLocks noChangeArrowheads="1"/>
          </p:cNvSpPr>
          <p:nvPr/>
        </p:nvSpPr>
        <p:spPr bwMode="auto">
          <a:xfrm>
            <a:off x="5283200" y="3295650"/>
            <a:ext cx="5799667" cy="304800"/>
          </a:xfrm>
          <a:prstGeom prst="leftArrowCallout">
            <a:avLst>
              <a:gd name="adj1" fmla="val 25000"/>
              <a:gd name="adj2" fmla="val 17708"/>
              <a:gd name="adj3" fmla="val 147597"/>
              <a:gd name="adj4" fmla="val 77227"/>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命令行上有一个参数时</a:t>
            </a:r>
            <a:endParaRPr lang="zh-CN" altLang="en-US"/>
          </a:p>
        </p:txBody>
      </p:sp>
      <p:sp>
        <p:nvSpPr>
          <p:cNvPr id="301063" name="AutoShape 5"/>
          <p:cNvSpPr>
            <a:spLocks noChangeArrowheads="1"/>
          </p:cNvSpPr>
          <p:nvPr/>
        </p:nvSpPr>
        <p:spPr bwMode="auto">
          <a:xfrm>
            <a:off x="3657600" y="4876800"/>
            <a:ext cx="7425267" cy="304800"/>
          </a:xfrm>
          <a:prstGeom prst="leftArrowCallout">
            <a:avLst>
              <a:gd name="adj1" fmla="val 50000"/>
              <a:gd name="adj2" fmla="val 25000"/>
              <a:gd name="adj3" fmla="val 598793"/>
              <a:gd name="adj4" fmla="val 62144"/>
            </a:avLst>
          </a:prstGeom>
          <a:solidFill>
            <a:srgbClr val="BBE0E3"/>
          </a:solidFill>
          <a:ln w="9360">
            <a:solidFill>
              <a:srgbClr val="000000"/>
            </a:solidFill>
            <a:miter lim="800000"/>
            <a:headEnd/>
            <a:tailEnd/>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命令行上不带参数时</a:t>
            </a:r>
            <a:endParaRPr lang="zh-CN" altLang="en-US"/>
          </a:p>
        </p:txBody>
      </p:sp>
    </p:spTree>
    <p:extLst>
      <p:ext uri="{BB962C8B-B14F-4D97-AF65-F5344CB8AC3E}">
        <p14:creationId xmlns:p14="http://schemas.microsoft.com/office/powerpoint/2010/main" val="8968380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01061"/>
                                        </p:tgtEl>
                                        <p:attrNameLst>
                                          <p:attrName>style.visibility</p:attrName>
                                        </p:attrNameLst>
                                      </p:cBhvr>
                                      <p:to>
                                        <p:strVal val="visible"/>
                                      </p:to>
                                    </p:set>
                                    <p:anim calcmode="lin" valueType="num">
                                      <p:cBhvr>
                                        <p:cTn id="7" dur="500" fill="hold"/>
                                        <p:tgtEl>
                                          <p:spTgt spid="301061"/>
                                        </p:tgtEl>
                                        <p:attrNameLst>
                                          <p:attrName>ppt_x</p:attrName>
                                        </p:attrNameLst>
                                      </p:cBhvr>
                                      <p:tavLst>
                                        <p:tav tm="100000">
                                          <p:val>
                                            <p:strVal val="1+#ppt_w/2"/>
                                          </p:val>
                                        </p:tav>
                                        <p:tav tm="100000">
                                          <p:val>
                                            <p:strVal val="#ppt_x"/>
                                          </p:val>
                                        </p:tav>
                                      </p:tavLst>
                                    </p:anim>
                                    <p:anim calcmode="lin" valueType="num">
                                      <p:cBhvr>
                                        <p:cTn id="8" dur="500" fill="hold"/>
                                        <p:tgtEl>
                                          <p:spTgt spid="301061"/>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01062"/>
                                        </p:tgtEl>
                                        <p:attrNameLst>
                                          <p:attrName>style.visibility</p:attrName>
                                        </p:attrNameLst>
                                      </p:cBhvr>
                                      <p:to>
                                        <p:strVal val="visible"/>
                                      </p:to>
                                    </p:set>
                                    <p:anim calcmode="lin" valueType="num">
                                      <p:cBhvr>
                                        <p:cTn id="13" dur="500" fill="hold"/>
                                        <p:tgtEl>
                                          <p:spTgt spid="301062"/>
                                        </p:tgtEl>
                                        <p:attrNameLst>
                                          <p:attrName>ppt_x</p:attrName>
                                        </p:attrNameLst>
                                      </p:cBhvr>
                                      <p:tavLst>
                                        <p:tav tm="100000">
                                          <p:val>
                                            <p:strVal val="1+#ppt_w/2"/>
                                          </p:val>
                                        </p:tav>
                                        <p:tav tm="100000">
                                          <p:val>
                                            <p:strVal val="#ppt_x"/>
                                          </p:val>
                                        </p:tav>
                                      </p:tavLst>
                                    </p:anim>
                                    <p:anim calcmode="lin" valueType="num">
                                      <p:cBhvr>
                                        <p:cTn id="14" dur="500" fill="hold"/>
                                        <p:tgtEl>
                                          <p:spTgt spid="301062"/>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01063"/>
                                        </p:tgtEl>
                                        <p:attrNameLst>
                                          <p:attrName>style.visibility</p:attrName>
                                        </p:attrNameLst>
                                      </p:cBhvr>
                                      <p:to>
                                        <p:strVal val="visible"/>
                                      </p:to>
                                    </p:set>
                                    <p:anim calcmode="lin" valueType="num">
                                      <p:cBhvr>
                                        <p:cTn id="19" dur="500" fill="hold"/>
                                        <p:tgtEl>
                                          <p:spTgt spid="301063"/>
                                        </p:tgtEl>
                                        <p:attrNameLst>
                                          <p:attrName>ppt_x</p:attrName>
                                        </p:attrNameLst>
                                      </p:cBhvr>
                                      <p:tavLst>
                                        <p:tav tm="100000">
                                          <p:val>
                                            <p:strVal val="1+#ppt_w/2"/>
                                          </p:val>
                                        </p:tav>
                                        <p:tav tm="100000">
                                          <p:val>
                                            <p:strVal val="#ppt_x"/>
                                          </p:val>
                                        </p:tav>
                                      </p:tavLst>
                                    </p:anim>
                                    <p:anim calcmode="lin" valueType="num">
                                      <p:cBhvr>
                                        <p:cTn id="20" dur="500" fill="hold"/>
                                        <p:tgtEl>
                                          <p:spTgt spid="301063"/>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循环语句 </a:t>
            </a:r>
            <a:endParaRPr lang="zh-CN" altLang="en-US" dirty="0"/>
          </a:p>
        </p:txBody>
      </p:sp>
      <p:sp>
        <p:nvSpPr>
          <p:cNvPr id="296963" name="Rectangle 2"/>
          <p:cNvSpPr>
            <a:spLocks noGrp="1" noChangeArrowheads="1"/>
          </p:cNvSpPr>
          <p:nvPr>
            <p:ph idx="1"/>
          </p:nvPr>
        </p:nvSpPr>
        <p:spPr>
          <a:prstGeom prst="rect">
            <a:avLst/>
          </a:prstGeom>
        </p:spPr>
        <p:txBody>
          <a:bodyPr lIns="90000" tIns="46800" rIns="90000" bIns="46800"/>
          <a:lstStyle/>
          <a:p>
            <a:pPr eaLnBrk="1" hangingPunct="1">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b="1">
                <a:solidFill>
                  <a:srgbClr val="0000FF"/>
                </a:solidFill>
                <a:latin typeface="Arial Black" pitchFamily="34" charset="0"/>
                <a:sym typeface="Arial Black" pitchFamily="34" charset="0"/>
              </a:rPr>
              <a:t>while…do…done</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zh-CN" altLang="en-US" sz="2000"/>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t>语法结构为：      </a:t>
            </a:r>
            <a:r>
              <a:rPr lang="zh-CN" altLang="en-US" sz="2000">
                <a:solidFill>
                  <a:srgbClr val="FF0000"/>
                </a:solidFill>
              </a:rPr>
              <a:t>while     命令或表达式</a:t>
            </a:r>
          </a:p>
          <a:p>
            <a:pPr eaLnBrk="1" hangingPunct="1">
              <a:buClr>
                <a:srgbClr val="FF00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solidFill>
                  <a:srgbClr val="FF0000"/>
                </a:solidFill>
              </a:rPr>
              <a:t>                              do</a:t>
            </a:r>
          </a:p>
          <a:p>
            <a:pPr eaLnBrk="1" hangingPunct="1">
              <a:buClr>
                <a:srgbClr val="FF00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solidFill>
                  <a:srgbClr val="FF0000"/>
                </a:solidFill>
              </a:rPr>
              <a:t>                                       命令表</a:t>
            </a:r>
          </a:p>
          <a:p>
            <a:pPr eaLnBrk="1" hangingPunct="1">
              <a:buClr>
                <a:srgbClr val="FF0000"/>
              </a:buClr>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solidFill>
                  <a:srgbClr val="FF0000"/>
                </a:solidFill>
              </a:rPr>
              <a:t>                              done</a:t>
            </a:r>
          </a:p>
          <a:p>
            <a:pPr eaLnBrk="1" hangingPunct="1">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t>while语句首先测试其后的命令或表达式的值，如果为真，就执行一次循环体中的命令，然后再测试该命令或表达式的值，执行循环体，直到该命令或表达式为假时退出循环。</a:t>
            </a:r>
          </a:p>
          <a:p>
            <a:pPr eaLnBrk="1" hangingPunct="1">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000"/>
              <a:t>while语句的退出状态为命令表中被执行的最后一条命令的退出状态。</a:t>
            </a:r>
            <a:endParaRPr lang="zh-CN" altLang="en-US"/>
          </a:p>
        </p:txBody>
      </p:sp>
    </p:spTree>
    <p:extLst>
      <p:ext uri="{BB962C8B-B14F-4D97-AF65-F5344CB8AC3E}">
        <p14:creationId xmlns:p14="http://schemas.microsoft.com/office/powerpoint/2010/main" val="3389395261"/>
      </p:ext>
    </p:extLst>
  </p:cSld>
  <p:clrMapOvr>
    <a:masterClrMapping/>
  </p:clrMapOvr>
  <p:transition spd="med"/>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实例</a:t>
            </a:r>
            <a:endParaRPr lang="zh-CN" altLang="en-US" dirty="0"/>
          </a:p>
        </p:txBody>
      </p:sp>
      <p:sp>
        <p:nvSpPr>
          <p:cNvPr id="297987" name="Rectangle 2"/>
          <p:cNvSpPr>
            <a:spLocks noGrp="1" noChangeArrowheads="1"/>
          </p:cNvSpPr>
          <p:nvPr>
            <p:ph idx="1"/>
          </p:nvPr>
        </p:nvSpPr>
        <p:spPr>
          <a:prstGeom prst="rect">
            <a:avLst/>
          </a:prstGeom>
        </p:spPr>
        <p:txBody>
          <a:bodyPr lIns="90000" tIns="46800" rIns="90000" bIns="46800"/>
          <a:lstStyle/>
          <a:p>
            <a:pPr marL="341313" indent="-341313" eaLnBrk="1" hangingPunct="1">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创建文件程序prog6,  批量生成空白文件，用法为:</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a:t>              </a:t>
            </a:r>
            <a:r>
              <a:rPr lang="zh-CN" altLang="en-US" sz="2000"/>
              <a:t>prog6   file   [number]  ./a.sh file  6</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The statement for  while</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if [ $# = 2 ]</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then</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loop=$2</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else</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loop=5</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fi</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i=1</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while  [  $i  -lt   $loop  ]</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do</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&gt; $1$i</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		i=`expr  $i  +  1`</a:t>
            </a:r>
          </a:p>
          <a:p>
            <a:pPr marL="341313" indent="-341313" eaLnBrk="1" hangingPunct="1">
              <a:lnSpc>
                <a:spcPct val="8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a:t>done</a:t>
            </a:r>
            <a:endParaRPr lang="zh-CN" altLang="en-US"/>
          </a:p>
        </p:txBody>
      </p:sp>
      <p:sp>
        <p:nvSpPr>
          <p:cNvPr id="304133" name="AutoShape 3"/>
          <p:cNvSpPr>
            <a:spLocks noChangeArrowheads="1"/>
          </p:cNvSpPr>
          <p:nvPr/>
        </p:nvSpPr>
        <p:spPr bwMode="auto">
          <a:xfrm>
            <a:off x="5588000" y="4343400"/>
            <a:ext cx="5994400" cy="1295400"/>
          </a:xfrm>
          <a:prstGeom prst="wedgeRoundRectCallout">
            <a:avLst>
              <a:gd name="adj1" fmla="val -91102"/>
              <a:gd name="adj2" fmla="val 29903"/>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建立以第一个参数指定的文件名前缀，例如以“file”开头, 变量i的值结尾的空文件名. 参见命令cmd  &gt;  file</a:t>
            </a:r>
            <a:endParaRPr lang="zh-CN" altLang="en-US"/>
          </a:p>
        </p:txBody>
      </p:sp>
      <p:sp>
        <p:nvSpPr>
          <p:cNvPr id="304134" name="AutoShape 4"/>
          <p:cNvSpPr>
            <a:spLocks noChangeArrowheads="1"/>
          </p:cNvSpPr>
          <p:nvPr/>
        </p:nvSpPr>
        <p:spPr bwMode="auto">
          <a:xfrm>
            <a:off x="5486400" y="2667000"/>
            <a:ext cx="2946400" cy="1143000"/>
          </a:xfrm>
          <a:prstGeom prst="wedgeRoundRectCallout">
            <a:avLst>
              <a:gd name="adj1" fmla="val -117241"/>
              <a:gd name="adj2" fmla="val -6250"/>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buClr>
                <a:srgbClr val="FF6600"/>
              </a:buClr>
              <a:buSzPct val="100000"/>
              <a:buFont typeface="Times New Roman" pitchFamily="18" charset="0"/>
              <a:buNone/>
            </a:pPr>
            <a:r>
              <a:rPr lang="zh-CN" altLang="en-US" sz="2000">
                <a:solidFill>
                  <a:srgbClr val="FF6600"/>
                </a:solidFill>
                <a:latin typeface="Times New Roman" pitchFamily="18" charset="0"/>
                <a:sym typeface="Times New Roman" pitchFamily="18" charset="0"/>
              </a:rPr>
              <a:t>根据命令行的第二个参数来确定循环的次数</a:t>
            </a:r>
            <a:endParaRPr lang="zh-CN" altLang="en-US"/>
          </a:p>
        </p:txBody>
      </p:sp>
    </p:spTree>
    <p:extLst>
      <p:ext uri="{BB962C8B-B14F-4D97-AF65-F5344CB8AC3E}">
        <p14:creationId xmlns:p14="http://schemas.microsoft.com/office/powerpoint/2010/main" val="9220566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04134"/>
                                        </p:tgtEl>
                                        <p:attrNameLst>
                                          <p:attrName>style.visibility</p:attrName>
                                        </p:attrNameLst>
                                      </p:cBhvr>
                                      <p:to>
                                        <p:strVal val="visible"/>
                                      </p:to>
                                    </p:set>
                                    <p:anim calcmode="lin" valueType="num">
                                      <p:cBhvr>
                                        <p:cTn id="7" dur="500" fill="hold"/>
                                        <p:tgtEl>
                                          <p:spTgt spid="304134"/>
                                        </p:tgtEl>
                                        <p:attrNameLst>
                                          <p:attrName>ppt_x</p:attrName>
                                        </p:attrNameLst>
                                      </p:cBhvr>
                                      <p:tavLst>
                                        <p:tav tm="100000">
                                          <p:val>
                                            <p:strVal val="1+#ppt_w/2"/>
                                          </p:val>
                                        </p:tav>
                                        <p:tav tm="100000">
                                          <p:val>
                                            <p:strVal val="#ppt_x"/>
                                          </p:val>
                                        </p:tav>
                                      </p:tavLst>
                                    </p:anim>
                                    <p:anim calcmode="lin" valueType="num">
                                      <p:cBhvr>
                                        <p:cTn id="8" dur="500" fill="hold"/>
                                        <p:tgtEl>
                                          <p:spTgt spid="304134"/>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04133"/>
                                        </p:tgtEl>
                                        <p:attrNameLst>
                                          <p:attrName>style.visibility</p:attrName>
                                        </p:attrNameLst>
                                      </p:cBhvr>
                                      <p:to>
                                        <p:strVal val="visible"/>
                                      </p:to>
                                    </p:set>
                                    <p:anim calcmode="lin" valueType="num">
                                      <p:cBhvr>
                                        <p:cTn id="13" dur="500" fill="hold"/>
                                        <p:tgtEl>
                                          <p:spTgt spid="304133"/>
                                        </p:tgtEl>
                                        <p:attrNameLst>
                                          <p:attrName>ppt_x</p:attrName>
                                        </p:attrNameLst>
                                      </p:cBhvr>
                                      <p:tavLst>
                                        <p:tav tm="100000">
                                          <p:val>
                                            <p:strVal val="1+#ppt_w/2"/>
                                          </p:val>
                                        </p:tav>
                                        <p:tav tm="100000">
                                          <p:val>
                                            <p:strVal val="#ppt_x"/>
                                          </p:val>
                                        </p:tav>
                                      </p:tavLst>
                                    </p:anim>
                                    <p:anim calcmode="lin" valueType="num">
                                      <p:cBhvr>
                                        <p:cTn id="14" dur="500" fill="hold"/>
                                        <p:tgtEl>
                                          <p:spTgt spid="304133"/>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循环控制语句</a:t>
            </a:r>
            <a:endParaRPr lang="zh-CN" altLang="en-US" dirty="0"/>
          </a:p>
        </p:txBody>
      </p:sp>
      <p:sp>
        <p:nvSpPr>
          <p:cNvPr id="299011" name="Rectangle 2"/>
          <p:cNvSpPr>
            <a:spLocks noGrp="1" noChangeArrowheads="1"/>
          </p:cNvSpPr>
          <p:nvPr>
            <p:ph idx="1"/>
          </p:nvPr>
        </p:nvSpPr>
        <p:spPr>
          <a:prstGeom prst="rect">
            <a:avLst/>
          </a:prstGeom>
        </p:spPr>
        <p:txBody>
          <a:bodyPr lIns="90000" tIns="46800" rIns="90000" bIns="46800"/>
          <a:lstStyle/>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a:t> </a:t>
            </a:r>
            <a:r>
              <a:rPr lang="zh-CN" altLang="en-US" b="1">
                <a:solidFill>
                  <a:srgbClr val="0000FF"/>
                </a:solidFill>
                <a:latin typeface="Arial Black" pitchFamily="34" charset="0"/>
                <a:sym typeface="Arial Black" pitchFamily="34" charset="0"/>
              </a:rPr>
              <a:t>break</a:t>
            </a:r>
            <a:r>
              <a:rPr lang="zh-CN" altLang="en-US"/>
              <a:t> 和 </a:t>
            </a:r>
            <a:r>
              <a:rPr lang="zh-CN" altLang="en-US" b="1">
                <a:solidFill>
                  <a:srgbClr val="0000FF"/>
                </a:solidFill>
                <a:latin typeface="Arial Black" pitchFamily="34" charset="0"/>
                <a:sym typeface="Arial Black" pitchFamily="34" charset="0"/>
              </a:rPr>
              <a:t>continue </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  	break  n  则跳出n层;  </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	continue语句则马上转到最近一层循环语句的</a:t>
            </a:r>
            <a:r>
              <a:rPr lang="zh-CN" altLang="en-US" sz="2400" i="1" u="sng">
                <a:solidFill>
                  <a:srgbClr val="FF6600"/>
                </a:solidFill>
              </a:rPr>
              <a:t>下一轮</a:t>
            </a:r>
            <a:r>
              <a:rPr lang="zh-CN" altLang="en-US" sz="2400"/>
              <a:t>循环上,  </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	continue  n则转到最近n层循环语句的下一轮循环上.</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endParaRPr lang="zh-CN" altLang="en-US" sz="2400"/>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b="1"/>
              <a:t>实例.</a:t>
            </a:r>
            <a:r>
              <a:rPr lang="zh-CN" altLang="en-US" sz="2400"/>
              <a:t>  程序prog7的用法为:</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          prog7   整数   整数   整数 …</a:t>
            </a:r>
          </a:p>
          <a:p>
            <a:pPr marL="811213" indent="-811213" eaLnBrk="1" hangingPunct="1">
              <a:spcBef>
                <a:spcPts val="700"/>
              </a:spcBef>
              <a:buFont typeface="Wingdings 3" pitchFamily="18" charset="2"/>
              <a:buNone/>
              <a:tabLst>
                <a:tab pos="1381125" algn="l"/>
                <a:tab pos="2295525" algn="l"/>
                <a:tab pos="3209925" algn="l"/>
                <a:tab pos="4124325" algn="l"/>
                <a:tab pos="5038725" algn="l"/>
                <a:tab pos="5953125" algn="l"/>
                <a:tab pos="6867525" algn="l"/>
                <a:tab pos="7781925" algn="l"/>
                <a:tab pos="8696325" algn="l"/>
                <a:tab pos="9610725" algn="l"/>
                <a:tab pos="10525125" algn="l"/>
              </a:tabLst>
            </a:pPr>
            <a:r>
              <a:rPr lang="zh-CN" altLang="en-US" sz="2400"/>
              <a:t>参数个数不确定, 范围为1~10个, 每个参数都是正整数。</a:t>
            </a:r>
          </a:p>
        </p:txBody>
      </p:sp>
    </p:spTree>
    <p:extLst>
      <p:ext uri="{BB962C8B-B14F-4D97-AF65-F5344CB8AC3E}">
        <p14:creationId xmlns:p14="http://schemas.microsoft.com/office/powerpoint/2010/main" val="2180184837"/>
      </p:ext>
    </p:extLst>
  </p:cSld>
  <p:clrMapOvr>
    <a:masterClrMapping/>
  </p:clrMapOvr>
  <p:transition spd="med"/>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0035" name="Rectangle 2"/>
          <p:cNvSpPr>
            <a:spLocks noGrp="1" noChangeArrowheads="1"/>
          </p:cNvSpPr>
          <p:nvPr>
            <p:ph idx="1"/>
          </p:nvPr>
        </p:nvSpPr>
        <p:spPr>
          <a:prstGeom prst="rect">
            <a:avLst/>
          </a:prstGeom>
        </p:spPr>
        <p:txBody>
          <a:bodyPr lIns="90000" tIns="46800" rIns="90000" bIns="46800"/>
          <a:lstStyle/>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if  [  $#  =  0  ]</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then</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echo  "Numeric  arguments  required"</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exit</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fi</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if  [  $#  -gt   10  ]</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then</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echo  "Only  ten  arguments  allowed"</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exit</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fi</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for  number</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do</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count=`expr  $number  %  2`</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if  [  $count  -eq  1  ]</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then</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continue</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else</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output="$output   $number"</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		fi</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done</a:t>
            </a:r>
          </a:p>
          <a:p>
            <a:pPr marL="341313" indent="-341313" eaLnBrk="1" hangingPunct="1">
              <a:lnSpc>
                <a:spcPct val="60000"/>
              </a:lnSpc>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dirty="0"/>
              <a:t>echo  "Even  numbers:  $output "</a:t>
            </a:r>
            <a:endParaRPr lang="zh-CN" altLang="en-US" dirty="0"/>
          </a:p>
        </p:txBody>
      </p:sp>
      <p:sp>
        <p:nvSpPr>
          <p:cNvPr id="306181" name="AutoShape 3"/>
          <p:cNvSpPr>
            <a:spLocks noChangeArrowheads="1"/>
          </p:cNvSpPr>
          <p:nvPr/>
        </p:nvSpPr>
        <p:spPr bwMode="auto">
          <a:xfrm>
            <a:off x="3962400" y="1676400"/>
            <a:ext cx="3454400" cy="533400"/>
          </a:xfrm>
          <a:prstGeom prst="wedgeRoundRectCallout">
            <a:avLst>
              <a:gd name="adj1" fmla="val -66116"/>
              <a:gd name="adj2" fmla="val 70532"/>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取所有位置参数</a:t>
            </a:r>
            <a:endParaRPr lang="zh-CN" altLang="en-US"/>
          </a:p>
        </p:txBody>
      </p:sp>
      <p:sp>
        <p:nvSpPr>
          <p:cNvPr id="306182" name="AutoShape 4"/>
          <p:cNvSpPr>
            <a:spLocks noChangeArrowheads="1"/>
          </p:cNvSpPr>
          <p:nvPr/>
        </p:nvSpPr>
        <p:spPr bwMode="auto">
          <a:xfrm>
            <a:off x="7010400" y="2590800"/>
            <a:ext cx="3556000" cy="838200"/>
          </a:xfrm>
          <a:prstGeom prst="wedgeRoundRectCallout">
            <a:avLst>
              <a:gd name="adj1" fmla="val -76667"/>
              <a:gd name="adj2" fmla="val 89579"/>
              <a:gd name="adj3" fmla="val 16667"/>
            </a:avLst>
          </a:prstGeom>
          <a:solidFill>
            <a:srgbClr val="BBE0E3"/>
          </a:solidFill>
          <a:ln w="9360">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用2求模, count的值只能是0或1</a:t>
            </a:r>
            <a:endParaRPr lang="zh-CN" altLang="en-US"/>
          </a:p>
        </p:txBody>
      </p:sp>
      <p:sp>
        <p:nvSpPr>
          <p:cNvPr id="300039" name="AutoShape 5"/>
          <p:cNvSpPr>
            <a:spLocks noChangeArrowheads="1"/>
          </p:cNvSpPr>
          <p:nvPr/>
        </p:nvSpPr>
        <p:spPr bwMode="auto">
          <a:xfrm rot="10800000">
            <a:off x="812800" y="3581400"/>
            <a:ext cx="711200" cy="1066800"/>
          </a:xfrm>
          <a:prstGeom prst="curvedLeftArrow">
            <a:avLst>
              <a:gd name="adj1" fmla="val 15833"/>
              <a:gd name="adj2" fmla="val 55833"/>
              <a:gd name="adj3" fmla="val 31690"/>
            </a:avLst>
          </a:prstGeom>
          <a:solidFill>
            <a:srgbClr val="BBE0E3"/>
          </a:solidFill>
          <a:ln w="9360">
            <a:solidFill>
              <a:srgbClr val="000000"/>
            </a:solidFill>
            <a:miter lim="800000"/>
            <a:headEnd/>
            <a:tailEnd/>
          </a:ln>
        </p:spPr>
        <p:txBody>
          <a:bodyPr rot="10800000"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下</a:t>
            </a:r>
          </a:p>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轮</a:t>
            </a:r>
          </a:p>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循</a:t>
            </a:r>
          </a:p>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环</a:t>
            </a:r>
            <a:endParaRPr lang="zh-CN" altLang="en-US"/>
          </a:p>
        </p:txBody>
      </p:sp>
      <p:sp>
        <p:nvSpPr>
          <p:cNvPr id="306184" name="AutoShape 6"/>
          <p:cNvSpPr>
            <a:spLocks noChangeArrowheads="1"/>
          </p:cNvSpPr>
          <p:nvPr/>
        </p:nvSpPr>
        <p:spPr bwMode="auto">
          <a:xfrm>
            <a:off x="6807200" y="4038600"/>
            <a:ext cx="1930400" cy="533400"/>
          </a:xfrm>
          <a:prstGeom prst="wedgeRoundRectCallout">
            <a:avLst>
              <a:gd name="adj1" fmla="val -155917"/>
              <a:gd name="adj2" fmla="val -38097"/>
              <a:gd name="adj3" fmla="val 16667"/>
            </a:avLst>
          </a:prstGeom>
          <a:solidFill>
            <a:srgbClr val="BBE0E3"/>
          </a:solidFill>
          <a:ln w="9360">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是奇数</a:t>
            </a:r>
            <a:endParaRPr lang="zh-CN" altLang="en-US"/>
          </a:p>
        </p:txBody>
      </p:sp>
      <p:sp>
        <p:nvSpPr>
          <p:cNvPr id="306185" name="AutoShape 7"/>
          <p:cNvSpPr>
            <a:spLocks noChangeArrowheads="1"/>
          </p:cNvSpPr>
          <p:nvPr/>
        </p:nvSpPr>
        <p:spPr bwMode="auto">
          <a:xfrm>
            <a:off x="5892800" y="5638800"/>
            <a:ext cx="4267200" cy="609600"/>
          </a:xfrm>
          <a:prstGeom prst="wedgeRoundRectCallout">
            <a:avLst>
              <a:gd name="adj1" fmla="val -65426"/>
              <a:gd name="adj2" fmla="val -122130"/>
              <a:gd name="adj3" fmla="val 16667"/>
            </a:avLst>
          </a:prstGeom>
          <a:solidFill>
            <a:srgbClr val="BBE0E3"/>
          </a:solidFill>
          <a:ln w="9360">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buClr>
                <a:srgbClr val="FF6600"/>
              </a:buClr>
              <a:buSzPct val="100000"/>
              <a:buFont typeface="Times New Roman" pitchFamily="18" charset="0"/>
              <a:buNone/>
            </a:pPr>
            <a:r>
              <a:rPr lang="zh-CN" altLang="en-US" sz="2400">
                <a:solidFill>
                  <a:srgbClr val="FF6600"/>
                </a:solidFill>
                <a:latin typeface="Times New Roman" pitchFamily="18" charset="0"/>
                <a:sym typeface="Times New Roman" pitchFamily="18" charset="0"/>
              </a:rPr>
              <a:t>偶数放到偶数队列中</a:t>
            </a:r>
            <a:endParaRPr lang="zh-CN" altLang="en-US"/>
          </a:p>
        </p:txBody>
      </p:sp>
    </p:spTree>
    <p:extLst>
      <p:ext uri="{BB962C8B-B14F-4D97-AF65-F5344CB8AC3E}">
        <p14:creationId xmlns:p14="http://schemas.microsoft.com/office/powerpoint/2010/main" val="15886502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06181"/>
                                        </p:tgtEl>
                                        <p:attrNameLst>
                                          <p:attrName>style.visibility</p:attrName>
                                        </p:attrNameLst>
                                      </p:cBhvr>
                                      <p:to>
                                        <p:strVal val="visible"/>
                                      </p:to>
                                    </p:set>
                                    <p:anim calcmode="lin" valueType="num">
                                      <p:cBhvr>
                                        <p:cTn id="7" dur="500" fill="hold"/>
                                        <p:tgtEl>
                                          <p:spTgt spid="306181"/>
                                        </p:tgtEl>
                                        <p:attrNameLst>
                                          <p:attrName>ppt_x</p:attrName>
                                        </p:attrNameLst>
                                      </p:cBhvr>
                                      <p:tavLst>
                                        <p:tav tm="100000">
                                          <p:val>
                                            <p:strVal val="1+#ppt_w/2"/>
                                          </p:val>
                                        </p:tav>
                                        <p:tav tm="100000">
                                          <p:val>
                                            <p:strVal val="#ppt_x"/>
                                          </p:val>
                                        </p:tav>
                                      </p:tavLst>
                                    </p:anim>
                                    <p:anim calcmode="lin" valueType="num">
                                      <p:cBhvr>
                                        <p:cTn id="8" dur="500" fill="hold"/>
                                        <p:tgtEl>
                                          <p:spTgt spid="306181"/>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06182"/>
                                        </p:tgtEl>
                                        <p:attrNameLst>
                                          <p:attrName>style.visibility</p:attrName>
                                        </p:attrNameLst>
                                      </p:cBhvr>
                                      <p:to>
                                        <p:strVal val="visible"/>
                                      </p:to>
                                    </p:set>
                                    <p:anim calcmode="lin" valueType="num">
                                      <p:cBhvr>
                                        <p:cTn id="13" dur="500" fill="hold"/>
                                        <p:tgtEl>
                                          <p:spTgt spid="306182"/>
                                        </p:tgtEl>
                                        <p:attrNameLst>
                                          <p:attrName>ppt_x</p:attrName>
                                        </p:attrNameLst>
                                      </p:cBhvr>
                                      <p:tavLst>
                                        <p:tav tm="100000">
                                          <p:val>
                                            <p:strVal val="1+#ppt_w/2"/>
                                          </p:val>
                                        </p:tav>
                                        <p:tav tm="100000">
                                          <p:val>
                                            <p:strVal val="#ppt_x"/>
                                          </p:val>
                                        </p:tav>
                                      </p:tavLst>
                                    </p:anim>
                                    <p:anim calcmode="lin" valueType="num">
                                      <p:cBhvr>
                                        <p:cTn id="14" dur="500" fill="hold"/>
                                        <p:tgtEl>
                                          <p:spTgt spid="306182"/>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06184"/>
                                        </p:tgtEl>
                                        <p:attrNameLst>
                                          <p:attrName>style.visibility</p:attrName>
                                        </p:attrNameLst>
                                      </p:cBhvr>
                                      <p:to>
                                        <p:strVal val="visible"/>
                                      </p:to>
                                    </p:set>
                                    <p:anim calcmode="lin" valueType="num">
                                      <p:cBhvr>
                                        <p:cTn id="19" dur="500" fill="hold"/>
                                        <p:tgtEl>
                                          <p:spTgt spid="306184"/>
                                        </p:tgtEl>
                                        <p:attrNameLst>
                                          <p:attrName>ppt_x</p:attrName>
                                        </p:attrNameLst>
                                      </p:cBhvr>
                                      <p:tavLst>
                                        <p:tav tm="100000">
                                          <p:val>
                                            <p:strVal val="1+#ppt_w/2"/>
                                          </p:val>
                                        </p:tav>
                                        <p:tav tm="100000">
                                          <p:val>
                                            <p:strVal val="#ppt_x"/>
                                          </p:val>
                                        </p:tav>
                                      </p:tavLst>
                                    </p:anim>
                                    <p:anim calcmode="lin" valueType="num">
                                      <p:cBhvr>
                                        <p:cTn id="20" dur="500" fill="hold"/>
                                        <p:tgtEl>
                                          <p:spTgt spid="306184"/>
                                        </p:tgtEl>
                                        <p:attrNameLst>
                                          <p:attrName>ppt_y</p:attrName>
                                        </p:attrNameLst>
                                      </p:cBhvr>
                                      <p:tavLst>
                                        <p:tav tm="10000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3" fill="hold" nodeType="clickEffect">
                                  <p:stCondLst>
                                    <p:cond delay="0"/>
                                  </p:stCondLst>
                                  <p:childTnLst>
                                    <p:set>
                                      <p:cBhvr>
                                        <p:cTn id="24" dur="1" fill="hold">
                                          <p:stCondLst>
                                            <p:cond delay="0"/>
                                          </p:stCondLst>
                                        </p:cTn>
                                        <p:tgtEl>
                                          <p:spTgt spid="300039"/>
                                        </p:tgtEl>
                                        <p:attrNameLst>
                                          <p:attrName>style.visibility</p:attrName>
                                        </p:attrNameLst>
                                      </p:cBhvr>
                                      <p:to>
                                        <p:strVal val="visible"/>
                                      </p:to>
                                    </p:set>
                                    <p:animEffect filter="strips(upRight)">
                                      <p:cBhvr>
                                        <p:cTn id="25" dur="500"/>
                                        <p:tgtEl>
                                          <p:spTgt spid="3000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6" fill="hold" nodeType="clickEffect">
                                  <p:stCondLst>
                                    <p:cond delay="0"/>
                                  </p:stCondLst>
                                  <p:childTnLst>
                                    <p:set>
                                      <p:cBhvr>
                                        <p:cTn id="29" dur="1" fill="hold">
                                          <p:stCondLst>
                                            <p:cond delay="0"/>
                                          </p:stCondLst>
                                        </p:cTn>
                                        <p:tgtEl>
                                          <p:spTgt spid="306185"/>
                                        </p:tgtEl>
                                        <p:attrNameLst>
                                          <p:attrName>style.visibility</p:attrName>
                                        </p:attrNameLst>
                                      </p:cBhvr>
                                      <p:to>
                                        <p:strVal val="visible"/>
                                      </p:to>
                                    </p:set>
                                    <p:anim calcmode="lin" valueType="num">
                                      <p:cBhvr>
                                        <p:cTn id="30" dur="500" fill="hold"/>
                                        <p:tgtEl>
                                          <p:spTgt spid="306185"/>
                                        </p:tgtEl>
                                        <p:attrNameLst>
                                          <p:attrName>ppt_x</p:attrName>
                                        </p:attrNameLst>
                                      </p:cBhvr>
                                      <p:tavLst>
                                        <p:tav tm="100000">
                                          <p:val>
                                            <p:strVal val="1+#ppt_w/2"/>
                                          </p:val>
                                        </p:tav>
                                        <p:tav tm="100000">
                                          <p:val>
                                            <p:strVal val="#ppt_x"/>
                                          </p:val>
                                        </p:tav>
                                      </p:tavLst>
                                    </p:anim>
                                    <p:anim calcmode="lin" valueType="num">
                                      <p:cBhvr>
                                        <p:cTn id="31" dur="500" fill="hold"/>
                                        <p:tgtEl>
                                          <p:spTgt spid="306185"/>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6</a:t>
            </a:r>
            <a:endParaRPr lang="zh-CN" altLang="en-US" dirty="0"/>
          </a:p>
        </p:txBody>
      </p:sp>
      <p:sp>
        <p:nvSpPr>
          <p:cNvPr id="4" name="标题 3"/>
          <p:cNvSpPr>
            <a:spLocks noGrp="1"/>
          </p:cNvSpPr>
          <p:nvPr>
            <p:ph type="title"/>
          </p:nvPr>
        </p:nvSpPr>
        <p:spPr/>
        <p:txBody>
          <a:bodyPr/>
          <a:lstStyle/>
          <a:p>
            <a:r>
              <a:rPr lang="en-US" altLang="zh-CN" dirty="0"/>
              <a:t>Shell</a:t>
            </a:r>
            <a:r>
              <a:rPr lang="zh-CN" altLang="en-US" dirty="0"/>
              <a:t>函数</a:t>
            </a:r>
            <a:br>
              <a:rPr lang="zh-CN" altLang="en-US" dirty="0"/>
            </a:br>
            <a:endParaRPr lang="zh-CN" altLang="en-US" dirty="0"/>
          </a:p>
        </p:txBody>
      </p:sp>
    </p:spTree>
    <p:extLst>
      <p:ext uri="{BB962C8B-B14F-4D97-AF65-F5344CB8AC3E}">
        <p14:creationId xmlns:p14="http://schemas.microsoft.com/office/powerpoint/2010/main" val="19125094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shell 函数</a:t>
            </a:r>
            <a:endParaRPr lang="zh-CN" altLang="en-US" dirty="0"/>
          </a:p>
        </p:txBody>
      </p:sp>
      <p:sp>
        <p:nvSpPr>
          <p:cNvPr id="302083" name="Rectangle 2"/>
          <p:cNvSpPr>
            <a:spLocks noGrp="1" noChangeArrowheads="1"/>
          </p:cNvSpPr>
          <p:nvPr>
            <p:ph idx="1"/>
          </p:nvPr>
        </p:nvSpPr>
        <p:spPr>
          <a:prstGeom prst="rect">
            <a:avLst/>
          </a:prstGeom>
        </p:spPr>
        <p:txBody>
          <a:bodyPr lIns="90000" tIns="46800" rIns="90000" bIns="46800"/>
          <a:lstStyle/>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a:t>shell 函数</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a:t>	在shell程序中, 常常把完成固定功能、且多次使用的一组命令（语句）封装在一个函数里，每当要使用该功能时只需调用该函数名即可。</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a:t>       函数在调用前必须先定义，即在顺序上函数说明必须放在调用程序的前面。</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a:t>       调用程序可传递参数给函数, 函数可用return语句把运行结果返回给调用程序。</a:t>
            </a:r>
          </a:p>
          <a:p>
            <a:pPr eaLnBrk="1" hangingPunct="1">
              <a:spcBef>
                <a:spcPts val="700"/>
              </a:spcBef>
              <a:buFont typeface="Wingdings 3" pitchFamily="18" charset="2"/>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zh-CN" altLang="en-US" sz="2400"/>
              <a:t>       函数只在当前shell中起作用, 不能输出到子Shell中。</a:t>
            </a:r>
          </a:p>
        </p:txBody>
      </p:sp>
    </p:spTree>
    <p:extLst>
      <p:ext uri="{BB962C8B-B14F-4D97-AF65-F5344CB8AC3E}">
        <p14:creationId xmlns:p14="http://schemas.microsoft.com/office/powerpoint/2010/main" val="579881032"/>
      </p:ext>
    </p:extLst>
  </p:cSld>
  <p:clrMapOvr>
    <a:masterClrMapping/>
  </p:clrMapOvr>
  <p:transition spd="med"/>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shell 函数</a:t>
            </a:r>
            <a:br>
              <a:rPr lang="zh-CN" altLang="en-US" dirty="0">
                <a:solidFill>
                  <a:schemeClr val="tx2"/>
                </a:solidFill>
                <a:sym typeface="Times New Roman" pitchFamily="18" charset="0"/>
              </a:rPr>
            </a:br>
            <a:endParaRPr lang="zh-CN" altLang="en-US" dirty="0"/>
          </a:p>
        </p:txBody>
      </p:sp>
      <p:sp>
        <p:nvSpPr>
          <p:cNvPr id="303107" name="Rectangle 2"/>
          <p:cNvSpPr>
            <a:spLocks noGrp="1" noChangeArrowheads="1"/>
          </p:cNvSpPr>
          <p:nvPr>
            <p:ph idx="1"/>
          </p:nvPr>
        </p:nvSpPr>
        <p:spPr>
          <a:prstGeom prst="rect">
            <a:avLst/>
          </a:prstGeom>
        </p:spPr>
        <p:txBody>
          <a:bodyPr lIns="90000" tIns="46800" rIns="90000" bIns="46800"/>
          <a:lstStyle/>
          <a:p>
            <a:pPr marL="341313" indent="-341313" eaLnBrk="1" hangingPunct="1">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a:t>函数定义格式:</a:t>
            </a:r>
          </a:p>
          <a:p>
            <a:pPr marL="341313" indent="-341313" eaLnBrk="1" hangingPunct="1">
              <a:lnSpc>
                <a:spcPct val="80000"/>
              </a:lnSpc>
              <a:spcBef>
                <a:spcPts val="7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a:p>
        </p:txBody>
      </p:sp>
      <p:sp>
        <p:nvSpPr>
          <p:cNvPr id="303109" name="Rectangle 4"/>
          <p:cNvSpPr>
            <a:spLocks noChangeArrowheads="1"/>
          </p:cNvSpPr>
          <p:nvPr/>
        </p:nvSpPr>
        <p:spPr bwMode="auto">
          <a:xfrm>
            <a:off x="609600" y="2743200"/>
            <a:ext cx="49784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400" b="1">
                <a:solidFill>
                  <a:schemeClr val="accent2"/>
                </a:solidFill>
                <a:sym typeface="Times New Roman" pitchFamily="18" charset="0"/>
              </a:rPr>
              <a:t>function_name</a:t>
            </a:r>
            <a:r>
              <a:rPr lang="zh-CN" altLang="en-US" sz="2400">
                <a:solidFill>
                  <a:srgbClr val="000000"/>
                </a:solidFill>
                <a:sym typeface="Times New Roman" pitchFamily="18" charset="0"/>
              </a:rPr>
              <a:t> ( )</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            command1</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            commandn</a:t>
            </a:r>
          </a:p>
          <a:p>
            <a:pPr eaLnBrk="0" hangingPunct="0"/>
            <a:r>
              <a:rPr lang="zh-CN" altLang="en-US" sz="2400">
                <a:solidFill>
                  <a:srgbClr val="000000"/>
                </a:solidFill>
                <a:sym typeface="Times New Roman" pitchFamily="18" charset="0"/>
              </a:rPr>
              <a:t> }</a:t>
            </a:r>
          </a:p>
          <a:p>
            <a:pPr eaLnBrk="0" hangingPunct="0"/>
            <a:endParaRPr lang="zh-CN" altLang="en-US" sz="2400">
              <a:solidFill>
                <a:srgbClr val="000000"/>
              </a:solidFill>
              <a:sym typeface="Times New Roman" pitchFamily="18" charset="0"/>
            </a:endParaRPr>
          </a:p>
        </p:txBody>
      </p:sp>
      <p:sp>
        <p:nvSpPr>
          <p:cNvPr id="303110" name="Rectangle 5"/>
          <p:cNvSpPr>
            <a:spLocks noChangeArrowheads="1"/>
          </p:cNvSpPr>
          <p:nvPr/>
        </p:nvSpPr>
        <p:spPr bwMode="auto">
          <a:xfrm>
            <a:off x="5994400" y="2743200"/>
            <a:ext cx="57912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400" b="1">
                <a:solidFill>
                  <a:srgbClr val="FF3300"/>
                </a:solidFill>
                <a:sym typeface="Times New Roman" pitchFamily="18" charset="0"/>
              </a:rPr>
              <a:t>function</a:t>
            </a:r>
            <a:r>
              <a:rPr lang="zh-CN" altLang="en-US" b="1">
                <a:solidFill>
                  <a:schemeClr val="accent2"/>
                </a:solidFill>
                <a:sym typeface="Times New Roman" pitchFamily="18" charset="0"/>
              </a:rPr>
              <a:t>   </a:t>
            </a:r>
            <a:r>
              <a:rPr lang="zh-CN" altLang="en-US" sz="2400" b="1">
                <a:solidFill>
                  <a:schemeClr val="accent2"/>
                </a:solidFill>
                <a:sym typeface="Times New Roman" pitchFamily="18" charset="0"/>
              </a:rPr>
              <a:t>function_name</a:t>
            </a:r>
            <a:r>
              <a:rPr lang="zh-CN" altLang="en-US" sz="2400">
                <a:solidFill>
                  <a:srgbClr val="000000"/>
                </a:solidFill>
                <a:sym typeface="Times New Roman" pitchFamily="18" charset="0"/>
              </a:rPr>
              <a:t> ( )</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            command1</a:t>
            </a:r>
          </a:p>
          <a:p>
            <a:pPr eaLnBrk="0" hangingPunct="0"/>
            <a:r>
              <a:rPr lang="zh-CN" altLang="en-US" sz="2400">
                <a:solidFill>
                  <a:srgbClr val="000000"/>
                </a:solidFill>
                <a:sym typeface="Times New Roman" pitchFamily="18" charset="0"/>
              </a:rPr>
              <a:t>            ……</a:t>
            </a:r>
          </a:p>
          <a:p>
            <a:pPr eaLnBrk="0" hangingPunct="0"/>
            <a:r>
              <a:rPr lang="zh-CN" altLang="en-US" sz="2400">
                <a:solidFill>
                  <a:srgbClr val="000000"/>
                </a:solidFill>
                <a:sym typeface="Times New Roman" pitchFamily="18" charset="0"/>
              </a:rPr>
              <a:t>            commandn</a:t>
            </a:r>
          </a:p>
          <a:p>
            <a:pPr eaLnBrk="0" hangingPunct="0"/>
            <a:r>
              <a:rPr lang="zh-CN" altLang="en-US" sz="2400">
                <a:solidFill>
                  <a:srgbClr val="000000"/>
                </a:solidFill>
                <a:sym typeface="Times New Roman" pitchFamily="18" charset="0"/>
              </a:rPr>
              <a:t> }</a:t>
            </a:r>
          </a:p>
          <a:p>
            <a:pPr eaLnBrk="0" hangingPunct="0"/>
            <a:endParaRPr lang="zh-CN" altLang="en-US" sz="2400">
              <a:solidFill>
                <a:srgbClr val="000000"/>
              </a:solidFill>
              <a:sym typeface="Times New Roman" pitchFamily="18" charset="0"/>
            </a:endParaRPr>
          </a:p>
        </p:txBody>
      </p:sp>
      <p:sp>
        <p:nvSpPr>
          <p:cNvPr id="303111" name="Rectangle 6"/>
          <p:cNvSpPr>
            <a:spLocks noChangeArrowheads="1"/>
          </p:cNvSpPr>
          <p:nvPr/>
        </p:nvSpPr>
        <p:spPr bwMode="auto">
          <a:xfrm>
            <a:off x="711200" y="205581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b="1">
                <a:solidFill>
                  <a:srgbClr val="000000"/>
                </a:solidFill>
                <a:sym typeface="Times New Roman" pitchFamily="18" charset="0"/>
              </a:rPr>
              <a:t>方式一：</a:t>
            </a:r>
          </a:p>
        </p:txBody>
      </p:sp>
      <p:sp>
        <p:nvSpPr>
          <p:cNvPr id="303112" name="Rectangle 7"/>
          <p:cNvSpPr>
            <a:spLocks noChangeArrowheads="1"/>
          </p:cNvSpPr>
          <p:nvPr/>
        </p:nvSpPr>
        <p:spPr bwMode="auto">
          <a:xfrm>
            <a:off x="5994400" y="213360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b="1">
                <a:solidFill>
                  <a:srgbClr val="000000"/>
                </a:solidFill>
                <a:sym typeface="Times New Roman" pitchFamily="18" charset="0"/>
              </a:rPr>
              <a:t>方式二：</a:t>
            </a:r>
          </a:p>
        </p:txBody>
      </p:sp>
    </p:spTree>
    <p:extLst>
      <p:ext uri="{BB962C8B-B14F-4D97-AF65-F5344CB8AC3E}">
        <p14:creationId xmlns:p14="http://schemas.microsoft.com/office/powerpoint/2010/main" val="565502192"/>
      </p:ext>
    </p:extLst>
  </p:cSld>
  <p:clrMapOvr>
    <a:masterClrMapping/>
  </p:clrMapOvr>
  <p:transition spd="med"/>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0276" name="AutoShape 2"/>
          <p:cNvSpPr>
            <a:spLocks noChangeArrowheads="1"/>
          </p:cNvSpPr>
          <p:nvPr/>
        </p:nvSpPr>
        <p:spPr bwMode="auto">
          <a:xfrm>
            <a:off x="6807200" y="1524000"/>
            <a:ext cx="4368800" cy="914400"/>
          </a:xfrm>
          <a:prstGeom prst="wedgeRoundRectCallout">
            <a:avLst>
              <a:gd name="adj1" fmla="val -37407"/>
              <a:gd name="adj2" fmla="val 83852"/>
              <a:gd name="adj3" fmla="val 16667"/>
            </a:avLst>
          </a:prstGeom>
          <a:solidFill>
            <a:srgbClr val="BBE0E3"/>
          </a:solidFill>
          <a:ln w="9360">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buSzPct val="100000"/>
              <a:buFont typeface="Times New Roman" pitchFamily="18" charset="0"/>
              <a:buNone/>
            </a:pPr>
            <a:r>
              <a:rPr lang="zh-CN" altLang="en-US" sz="2000">
                <a:solidFill>
                  <a:srgbClr val="000000"/>
                </a:solidFill>
                <a:latin typeface="Times New Roman" pitchFamily="18" charset="0"/>
                <a:sym typeface="Times New Roman" pitchFamily="18" charset="0"/>
              </a:rPr>
              <a:t>函数的所有标准输出都传递给了主程序的变量</a:t>
            </a:r>
            <a:endParaRPr lang="zh-CN" altLang="en-US"/>
          </a:p>
        </p:txBody>
      </p:sp>
      <p:sp>
        <p:nvSpPr>
          <p:cNvPr id="310277" name="AutoShape 3"/>
          <p:cNvSpPr>
            <a:spLocks noChangeArrowheads="1"/>
          </p:cNvSpPr>
          <p:nvPr/>
        </p:nvSpPr>
        <p:spPr bwMode="auto">
          <a:xfrm>
            <a:off x="7924800" y="3886200"/>
            <a:ext cx="3352800" cy="762000"/>
          </a:xfrm>
          <a:prstGeom prst="wedgeRoundRectCallout">
            <a:avLst>
              <a:gd name="adj1" fmla="val -45833"/>
              <a:gd name="adj2" fmla="val 86454"/>
              <a:gd name="adj3" fmla="val 16667"/>
            </a:avLst>
          </a:prstGeom>
          <a:solidFill>
            <a:srgbClr val="BBE0E3"/>
          </a:solidFill>
          <a:ln w="9360">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eaLnBrk="0" hangingPunct="0">
              <a:buSzPct val="100000"/>
              <a:buFont typeface="Times New Roman" pitchFamily="18" charset="0"/>
              <a:buNone/>
            </a:pPr>
            <a:r>
              <a:rPr lang="zh-CN" altLang="en-US" sz="2000">
                <a:solidFill>
                  <a:srgbClr val="000000"/>
                </a:solidFill>
                <a:latin typeface="Times New Roman" pitchFamily="18" charset="0"/>
                <a:sym typeface="Times New Roman" pitchFamily="18" charset="0"/>
              </a:rPr>
              <a:t>获取函数的返回的状态</a:t>
            </a:r>
            <a:endParaRPr lang="zh-CN" altLang="en-US"/>
          </a:p>
        </p:txBody>
      </p:sp>
      <p:sp>
        <p:nvSpPr>
          <p:cNvPr id="304134" name="Rectangle 5"/>
          <p:cNvSpPr>
            <a:spLocks noChangeArrowheads="1"/>
          </p:cNvSpPr>
          <p:nvPr/>
        </p:nvSpPr>
        <p:spPr bwMode="auto">
          <a:xfrm>
            <a:off x="914400" y="2667000"/>
            <a:ext cx="10261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ts val="700"/>
              </a:spcBef>
              <a:buClr>
                <a:schemeClr val="accent1"/>
              </a:buClr>
              <a:buSzPct val="76000"/>
              <a:buFont typeface="Wingdings 3" pitchFamily="18" charset="2"/>
              <a:buNone/>
            </a:pPr>
            <a:r>
              <a:rPr lang="zh-CN" altLang="en-US" sz="2800">
                <a:solidFill>
                  <a:srgbClr val="000000"/>
                </a:solidFill>
                <a:sym typeface="Times New Roman" pitchFamily="18" charset="0"/>
              </a:rPr>
              <a:t>value_name=</a:t>
            </a:r>
            <a:r>
              <a:rPr lang="zh-CN" altLang="en-US" sz="4000">
                <a:solidFill>
                  <a:srgbClr val="FF3300"/>
                </a:solidFill>
                <a:sym typeface="Times New Roman" pitchFamily="18" charset="0"/>
              </a:rPr>
              <a:t>`</a:t>
            </a:r>
            <a:r>
              <a:rPr lang="zh-CN" altLang="en-US" sz="2800">
                <a:solidFill>
                  <a:srgbClr val="000000"/>
                </a:solidFill>
                <a:sym typeface="Times New Roman" pitchFamily="18" charset="0"/>
              </a:rPr>
              <a:t>function_name  [arg1 arg2 … ]</a:t>
            </a:r>
            <a:r>
              <a:rPr lang="zh-CN" altLang="en-US" sz="4000">
                <a:solidFill>
                  <a:srgbClr val="FF3300"/>
                </a:solidFill>
                <a:sym typeface="Times New Roman" pitchFamily="18" charset="0"/>
              </a:rPr>
              <a:t>`</a:t>
            </a:r>
          </a:p>
          <a:p>
            <a:pPr eaLnBrk="0" hangingPunct="0"/>
            <a:endParaRPr lang="zh-CN" altLang="en-US" sz="2800">
              <a:solidFill>
                <a:srgbClr val="000000"/>
              </a:solidFill>
              <a:sym typeface="Times New Roman" pitchFamily="18" charset="0"/>
            </a:endParaRPr>
          </a:p>
        </p:txBody>
      </p:sp>
      <p:sp>
        <p:nvSpPr>
          <p:cNvPr id="304135" name="Rectangle 6"/>
          <p:cNvSpPr>
            <a:spLocks noChangeArrowheads="1"/>
          </p:cNvSpPr>
          <p:nvPr/>
        </p:nvSpPr>
        <p:spPr bwMode="auto">
          <a:xfrm>
            <a:off x="1016001" y="1447800"/>
            <a:ext cx="27927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ts val="600"/>
              </a:spcBef>
              <a:buClr>
                <a:schemeClr val="accent1"/>
              </a:buClr>
              <a:buSzPct val="76000"/>
              <a:buFont typeface="Wingdings 3" pitchFamily="18" charset="2"/>
              <a:buNone/>
            </a:pPr>
            <a:r>
              <a:rPr lang="zh-CN" altLang="en-US" sz="3200" b="1">
                <a:solidFill>
                  <a:srgbClr val="000000"/>
                </a:solidFill>
                <a:sym typeface="Times New Roman" pitchFamily="18" charset="0"/>
              </a:rPr>
              <a:t>函数调用格式:</a:t>
            </a:r>
            <a:endParaRPr lang="zh-CN" altLang="en-US"/>
          </a:p>
        </p:txBody>
      </p:sp>
      <p:sp>
        <p:nvSpPr>
          <p:cNvPr id="304136" name="Rectangle 7"/>
          <p:cNvSpPr>
            <a:spLocks noChangeArrowheads="1"/>
          </p:cNvSpPr>
          <p:nvPr/>
        </p:nvSpPr>
        <p:spPr bwMode="auto">
          <a:xfrm>
            <a:off x="914400" y="4800600"/>
            <a:ext cx="10261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sz="2800">
                <a:solidFill>
                  <a:srgbClr val="000000"/>
                </a:solidFill>
                <a:sym typeface="Times New Roman" pitchFamily="18" charset="0"/>
              </a:rPr>
              <a:t>function_name  [arg1  arg2  …  ]</a:t>
            </a:r>
          </a:p>
          <a:p>
            <a:pPr eaLnBrk="0" hangingPunct="0"/>
            <a:r>
              <a:rPr lang="zh-CN" altLang="en-US" sz="2800">
                <a:solidFill>
                  <a:srgbClr val="000000"/>
                </a:solidFill>
                <a:sym typeface="Times New Roman" pitchFamily="18" charset="0"/>
              </a:rPr>
              <a:t>echo   $</a:t>
            </a:r>
            <a:r>
              <a:rPr lang="zh-CN" altLang="en-US" sz="2800" b="1">
                <a:solidFill>
                  <a:srgbClr val="000000"/>
                </a:solidFill>
                <a:sym typeface="Times New Roman" pitchFamily="18" charset="0"/>
              </a:rPr>
              <a:t>？</a:t>
            </a:r>
            <a:endParaRPr lang="zh-CN" altLang="en-US"/>
          </a:p>
        </p:txBody>
      </p:sp>
      <p:sp>
        <p:nvSpPr>
          <p:cNvPr id="304137" name="Rectangle 8"/>
          <p:cNvSpPr>
            <a:spLocks noChangeArrowheads="1"/>
          </p:cNvSpPr>
          <p:nvPr/>
        </p:nvSpPr>
        <p:spPr bwMode="auto">
          <a:xfrm>
            <a:off x="1117600" y="2209801"/>
            <a:ext cx="14670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ts val="600"/>
              </a:spcBef>
              <a:buClr>
                <a:schemeClr val="accent1"/>
              </a:buClr>
              <a:buSzPct val="76000"/>
              <a:buFont typeface="Wingdings 3" pitchFamily="18" charset="2"/>
              <a:buNone/>
            </a:pPr>
            <a:r>
              <a:rPr lang="zh-CN" altLang="en-US" sz="2800" b="1">
                <a:solidFill>
                  <a:srgbClr val="000000"/>
                </a:solidFill>
                <a:sym typeface="Times New Roman" pitchFamily="18" charset="0"/>
              </a:rPr>
              <a:t>方式1：</a:t>
            </a:r>
            <a:endParaRPr lang="zh-CN" altLang="en-US"/>
          </a:p>
        </p:txBody>
      </p:sp>
      <p:sp>
        <p:nvSpPr>
          <p:cNvPr id="304138" name="Rectangle 9"/>
          <p:cNvSpPr>
            <a:spLocks noChangeArrowheads="1"/>
          </p:cNvSpPr>
          <p:nvPr/>
        </p:nvSpPr>
        <p:spPr bwMode="auto">
          <a:xfrm>
            <a:off x="1054100" y="4157663"/>
            <a:ext cx="14670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ts val="600"/>
              </a:spcBef>
              <a:buClr>
                <a:schemeClr val="accent1"/>
              </a:buClr>
              <a:buSzPct val="76000"/>
              <a:buFont typeface="Wingdings 3" pitchFamily="18" charset="2"/>
              <a:buNone/>
            </a:pPr>
            <a:r>
              <a:rPr lang="zh-CN" altLang="en-US" sz="2800" b="1">
                <a:solidFill>
                  <a:srgbClr val="000000"/>
                </a:solidFill>
                <a:sym typeface="Times New Roman" pitchFamily="18" charset="0"/>
              </a:rPr>
              <a:t>方式2：</a:t>
            </a:r>
            <a:endParaRPr lang="zh-CN" altLang="en-US"/>
          </a:p>
        </p:txBody>
      </p:sp>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shell 函数调用</a:t>
            </a:r>
            <a:br>
              <a:rPr lang="zh-CN" altLang="en-US" dirty="0">
                <a:solidFill>
                  <a:schemeClr val="tx2"/>
                </a:solidFill>
                <a:sym typeface="Times New Roman" pitchFamily="18" charset="0"/>
              </a:rPr>
            </a:br>
            <a:endParaRPr lang="zh-CN" altLang="en-US" dirty="0"/>
          </a:p>
        </p:txBody>
      </p:sp>
    </p:spTree>
    <p:extLst>
      <p:ext uri="{BB962C8B-B14F-4D97-AF65-F5344CB8AC3E}">
        <p14:creationId xmlns:p14="http://schemas.microsoft.com/office/powerpoint/2010/main" val="243454296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10276"/>
                                        </p:tgtEl>
                                        <p:attrNameLst>
                                          <p:attrName>style.visibility</p:attrName>
                                        </p:attrNameLst>
                                      </p:cBhvr>
                                      <p:to>
                                        <p:strVal val="visible"/>
                                      </p:to>
                                    </p:set>
                                    <p:anim calcmode="lin" valueType="num">
                                      <p:cBhvr>
                                        <p:cTn id="7" dur="500" fill="hold"/>
                                        <p:tgtEl>
                                          <p:spTgt spid="310276"/>
                                        </p:tgtEl>
                                        <p:attrNameLst>
                                          <p:attrName>ppt_x</p:attrName>
                                        </p:attrNameLst>
                                      </p:cBhvr>
                                      <p:tavLst>
                                        <p:tav tm="100000">
                                          <p:val>
                                            <p:strVal val="1+#ppt_w/2"/>
                                          </p:val>
                                        </p:tav>
                                        <p:tav tm="100000">
                                          <p:val>
                                            <p:strVal val="#ppt_x"/>
                                          </p:val>
                                        </p:tav>
                                      </p:tavLst>
                                    </p:anim>
                                    <p:anim calcmode="lin" valueType="num">
                                      <p:cBhvr>
                                        <p:cTn id="8" dur="500" fill="hold"/>
                                        <p:tgtEl>
                                          <p:spTgt spid="310276"/>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310277"/>
                                        </p:tgtEl>
                                        <p:attrNameLst>
                                          <p:attrName>style.visibility</p:attrName>
                                        </p:attrNameLst>
                                      </p:cBhvr>
                                      <p:to>
                                        <p:strVal val="visible"/>
                                      </p:to>
                                    </p:set>
                                    <p:anim calcmode="lin" valueType="num">
                                      <p:cBhvr>
                                        <p:cTn id="13" dur="500" fill="hold"/>
                                        <p:tgtEl>
                                          <p:spTgt spid="310277"/>
                                        </p:tgtEl>
                                        <p:attrNameLst>
                                          <p:attrName>ppt_x</p:attrName>
                                        </p:attrNameLst>
                                      </p:cBhvr>
                                      <p:tavLst>
                                        <p:tav tm="100000">
                                          <p:val>
                                            <p:strVal val="1+#ppt_w/2"/>
                                          </p:val>
                                        </p:tav>
                                        <p:tav tm="100000">
                                          <p:val>
                                            <p:strVal val="#ppt_x"/>
                                          </p:val>
                                        </p:tav>
                                      </p:tavLst>
                                    </p:anim>
                                    <p:anim calcmode="lin" valueType="num">
                                      <p:cBhvr>
                                        <p:cTn id="14" dur="500" fill="hold"/>
                                        <p:tgtEl>
                                          <p:spTgt spid="310277"/>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chemeClr val="tx2"/>
                </a:solidFill>
                <a:sym typeface="Times New Roman" pitchFamily="18" charset="0"/>
              </a:rPr>
              <a:t>实例</a:t>
            </a:r>
            <a:endParaRPr lang="zh-CN" altLang="en-US" dirty="0"/>
          </a:p>
        </p:txBody>
      </p:sp>
      <p:sp>
        <p:nvSpPr>
          <p:cNvPr id="305155" name="Rectangle 2"/>
          <p:cNvSpPr>
            <a:spLocks noGrp="1" noChangeArrowheads="1"/>
          </p:cNvSpPr>
          <p:nvPr>
            <p:ph idx="1"/>
          </p:nvPr>
        </p:nvSpPr>
        <p:spPr>
          <a:prstGeom prst="rect">
            <a:avLst/>
          </a:prstGeom>
        </p:spPr>
        <p:txBody>
          <a:bodyPr lIns="90000" tIns="46800" rIns="90000" bIns="46800"/>
          <a:lstStyle/>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check_user( )      #查找已登录的指定用户</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user=`who  |  grep  $1 | wc -l`</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if [ $user –eq 0 ]</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then</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return  0       #未找到指定用户</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else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return  1       #找到指定用户</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fi</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while  true         # MAIN, Main, main:   program  begin  here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do</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echo  "Input username: \c"</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read   uname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check_user  $uname       # 调用函数, 并传递参数uname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if [ $? –eq  1 ]                 # $?为函数返回值</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then	echo  "user  $uname  online"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else	echo  "user  $uname  offline"</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		fi</a:t>
            </a:r>
          </a:p>
          <a:p>
            <a:pPr marL="341313" indent="-341313" eaLnBrk="1" hangingPunct="1">
              <a:lnSpc>
                <a:spcPct val="65000"/>
              </a:lnSpc>
              <a:spcBef>
                <a:spcPts val="500"/>
              </a:spcBef>
              <a:buFont typeface="Wingdings 3" pitchFamily="18"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a:t>done</a:t>
            </a:r>
            <a:endParaRPr lang="zh-CN" altLang="en-US"/>
          </a:p>
        </p:txBody>
      </p:sp>
    </p:spTree>
    <p:extLst>
      <p:ext uri="{BB962C8B-B14F-4D97-AF65-F5344CB8AC3E}">
        <p14:creationId xmlns:p14="http://schemas.microsoft.com/office/powerpoint/2010/main" val="50432750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3"/>
          <p:cNvSpPr>
            <a:spLocks noGrp="1" noChangeArrowheads="1"/>
          </p:cNvSpPr>
          <p:nvPr>
            <p:ph idx="1"/>
          </p:nvPr>
        </p:nvSpPr>
        <p:spPr>
          <a:prstGeom prst="rect">
            <a:avLst/>
          </a:prstGeom>
        </p:spPr>
        <p:txBody>
          <a:bodyPr/>
          <a:lstStyle/>
          <a:p>
            <a:pPr eaLnBrk="1" hangingPunct="1"/>
            <a:r>
              <a:rPr lang="zh-CN" altLang="en-US" dirty="0"/>
              <a:t>其中</a:t>
            </a:r>
            <a:r>
              <a:rPr lang="en-US" altLang="zh-CN" dirty="0"/>
              <a:t>vi</a:t>
            </a:r>
            <a:r>
              <a:rPr lang="zh-CN" altLang="en-US" dirty="0"/>
              <a:t>是</a:t>
            </a:r>
            <a:r>
              <a:rPr lang="en-US" altLang="zh-CN" dirty="0"/>
              <a:t>Linux</a:t>
            </a:r>
            <a:r>
              <a:rPr lang="zh-CN" altLang="en-US" dirty="0"/>
              <a:t>中最基本的编辑器，虽然不像图形界面编辑器那样美观，没有使用鼠标那样方便。但</a:t>
            </a:r>
            <a:r>
              <a:rPr lang="en-US" altLang="zh-CN" dirty="0"/>
              <a:t>vi</a:t>
            </a:r>
            <a:r>
              <a:rPr lang="zh-CN" altLang="en-US" dirty="0"/>
              <a:t>编辑器在系统管理、服务器配置工作中永远都是无可替代的。一旦图形桌面系统崩溃，</a:t>
            </a:r>
            <a:r>
              <a:rPr lang="en-US" altLang="zh-CN" dirty="0"/>
              <a:t>vi</a:t>
            </a:r>
            <a:r>
              <a:rPr lang="zh-CN" altLang="en-US" dirty="0"/>
              <a:t>也许就是惟一可以依靠的编辑器了。</a:t>
            </a:r>
          </a:p>
          <a:p>
            <a:pPr eaLnBrk="1" hangingPunct="1"/>
            <a:endParaRPr lang="zh-CN" altLang="en-US" dirty="0"/>
          </a:p>
        </p:txBody>
      </p:sp>
    </p:spTree>
    <p:extLst>
      <p:ext uri="{BB962C8B-B14F-4D97-AF65-F5344CB8AC3E}">
        <p14:creationId xmlns:p14="http://schemas.microsoft.com/office/powerpoint/2010/main" val="18405898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179" name="Rectangle 2"/>
          <p:cNvSpPr>
            <a:spLocks noGrp="1" noChangeArrowheads="1"/>
          </p:cNvSpPr>
          <p:nvPr>
            <p:ph type="title"/>
          </p:nvPr>
        </p:nvSpPr>
        <p:spPr/>
        <p:txBody>
          <a:bodyPr/>
          <a:lstStyle/>
          <a:p>
            <a:pPr algn="ctr" eaLnBrk="1" hangingPunct="1"/>
            <a:r>
              <a:rPr lang="zh-CN" altLang="en-US" dirty="0"/>
              <a:t>函数变量作用域</a:t>
            </a:r>
          </a:p>
        </p:txBody>
      </p:sp>
      <p:sp>
        <p:nvSpPr>
          <p:cNvPr id="306180" name="Rectangle 3"/>
          <p:cNvSpPr>
            <a:spLocks noGrp="1" noChangeArrowheads="1"/>
          </p:cNvSpPr>
          <p:nvPr>
            <p:ph idx="1"/>
          </p:nvPr>
        </p:nvSpPr>
        <p:spPr>
          <a:prstGeom prst="rect">
            <a:avLst/>
          </a:prstGeom>
        </p:spPr>
        <p:txBody>
          <a:bodyPr/>
          <a:lstStyle/>
          <a:p>
            <a:pPr eaLnBrk="1" hangingPunct="1"/>
            <a:r>
              <a:rPr lang="zh-CN" altLang="en-US"/>
              <a:t>全局作用域：在脚本的其他任何地方都能够访问该变量。</a:t>
            </a:r>
          </a:p>
          <a:p>
            <a:pPr eaLnBrk="1" hangingPunct="1"/>
            <a:endParaRPr lang="zh-CN" altLang="en-US"/>
          </a:p>
          <a:p>
            <a:pPr eaLnBrk="1" hangingPunct="1"/>
            <a:r>
              <a:rPr lang="zh-CN" altLang="en-US"/>
              <a:t>局部作用域：只能在声明变量的作用域内访问。</a:t>
            </a:r>
          </a:p>
          <a:p>
            <a:pPr eaLnBrk="1" hangingPunct="1"/>
            <a:endParaRPr lang="zh-CN" altLang="en-US"/>
          </a:p>
          <a:p>
            <a:pPr eaLnBrk="1" hangingPunct="1"/>
            <a:r>
              <a:rPr lang="zh-CN" altLang="en-US"/>
              <a:t>声明局部变量的格式：</a:t>
            </a:r>
          </a:p>
          <a:p>
            <a:pPr algn="ctr" eaLnBrk="1" hangingPunct="1"/>
            <a:r>
              <a:rPr lang="en-US" altLang="zh-CN" i="1">
                <a:solidFill>
                  <a:srgbClr val="333399"/>
                </a:solidFill>
                <a:latin typeface="Arial Black" pitchFamily="34" charset="0"/>
                <a:sym typeface="Arial Black" pitchFamily="34" charset="0"/>
              </a:rPr>
              <a:t>Local </a:t>
            </a:r>
            <a:r>
              <a:rPr lang="en-US" altLang="zh-CN">
                <a:solidFill>
                  <a:srgbClr val="0000FF"/>
                </a:solidFill>
                <a:latin typeface="Arial Black" pitchFamily="34" charset="0"/>
                <a:sym typeface="Arial Black" pitchFamily="34" charset="0"/>
              </a:rPr>
              <a:t>  variable_name =value</a:t>
            </a:r>
            <a:endParaRPr lang="zh-CN" altLang="en-US"/>
          </a:p>
        </p:txBody>
      </p:sp>
    </p:spTree>
    <p:extLst>
      <p:ext uri="{BB962C8B-B14F-4D97-AF65-F5344CB8AC3E}">
        <p14:creationId xmlns:p14="http://schemas.microsoft.com/office/powerpoint/2010/main" val="6976810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04" name="Rectangle 3"/>
          <p:cNvSpPr>
            <a:spLocks noGrp="1" noChangeArrowheads="1"/>
          </p:cNvSpPr>
          <p:nvPr>
            <p:ph type="title"/>
          </p:nvPr>
        </p:nvSpPr>
        <p:spPr/>
        <p:txBody>
          <a:bodyPr/>
          <a:lstStyle/>
          <a:p>
            <a:pPr algn="ctr" eaLnBrk="1" hangingPunct="1"/>
            <a:r>
              <a:rPr lang="zh-CN" altLang="en-US" dirty="0"/>
              <a:t>函数变量作用域</a:t>
            </a:r>
          </a:p>
        </p:txBody>
      </p:sp>
      <p:sp>
        <p:nvSpPr>
          <p:cNvPr id="307203" name="Rectangle 2"/>
          <p:cNvSpPr>
            <a:spLocks noGrp="1" noChangeArrowheads="1"/>
          </p:cNvSpPr>
          <p:nvPr>
            <p:ph idx="1"/>
          </p:nvPr>
        </p:nvSpPr>
        <p:spPr>
          <a:prstGeom prst="rect">
            <a:avLst/>
          </a:prstGeom>
        </p:spPr>
        <p:txBody>
          <a:bodyPr/>
          <a:lstStyle/>
          <a:p>
            <a:pPr eaLnBrk="1" hangingPunct="1">
              <a:lnSpc>
                <a:spcPct val="87000"/>
              </a:lnSpc>
            </a:pPr>
            <a:r>
              <a:rPr lang="en-US" altLang="zh-CN"/>
              <a:t>Scope()</a:t>
            </a:r>
            <a:endParaRPr lang="zh-CN" altLang="en-US"/>
          </a:p>
          <a:p>
            <a:pPr lvl="1" eaLnBrk="1" hangingPunct="1">
              <a:lnSpc>
                <a:spcPct val="87000"/>
              </a:lnSpc>
              <a:buFont typeface="Wingdings 3" pitchFamily="18" charset="2"/>
              <a:buNone/>
            </a:pPr>
            <a:r>
              <a:rPr lang="en-US" altLang="zh-CN"/>
              <a:t>{</a:t>
            </a:r>
            <a:endParaRPr lang="zh-CN" altLang="en-US"/>
          </a:p>
          <a:p>
            <a:pPr lvl="1" eaLnBrk="1" hangingPunct="1">
              <a:lnSpc>
                <a:spcPct val="87000"/>
              </a:lnSpc>
              <a:buFont typeface="Wingdings 3" pitchFamily="18" charset="2"/>
              <a:buNone/>
            </a:pPr>
            <a:r>
              <a:rPr lang="en-US" altLang="zh-CN"/>
              <a:t>Local lclvariable =1</a:t>
            </a:r>
            <a:endParaRPr lang="zh-CN" altLang="en-US"/>
          </a:p>
          <a:p>
            <a:pPr lvl="1" eaLnBrk="1" hangingPunct="1">
              <a:lnSpc>
                <a:spcPct val="87000"/>
              </a:lnSpc>
              <a:buFont typeface="Wingdings 3" pitchFamily="18" charset="2"/>
              <a:buNone/>
            </a:pPr>
            <a:r>
              <a:rPr lang="en-US" altLang="zh-CN"/>
              <a:t>Gblvariable = 2</a:t>
            </a:r>
            <a:endParaRPr lang="zh-CN" altLang="en-US"/>
          </a:p>
          <a:p>
            <a:pPr lvl="1" eaLnBrk="1" hangingPunct="1">
              <a:lnSpc>
                <a:spcPct val="87000"/>
              </a:lnSpc>
              <a:buFont typeface="Wingdings 3" pitchFamily="18" charset="2"/>
              <a:buNone/>
            </a:pPr>
            <a:r>
              <a:rPr lang="en-US" altLang="zh-CN"/>
              <a:t>echo </a:t>
            </a:r>
            <a:r>
              <a:rPr lang="en-US" altLang="zh-CN">
                <a:sym typeface="Arial" pitchFamily="34" charset="0"/>
              </a:rPr>
              <a:t>“</a:t>
            </a:r>
            <a:r>
              <a:rPr lang="en-US" altLang="zh-CN"/>
              <a:t>lclavariable in function = $ lclvariable </a:t>
            </a:r>
            <a:r>
              <a:rPr lang="en-US" altLang="zh-CN">
                <a:sym typeface="Arial" pitchFamily="34" charset="0"/>
              </a:rPr>
              <a:t>”</a:t>
            </a:r>
            <a:endParaRPr lang="en-US" altLang="zh-CN"/>
          </a:p>
          <a:p>
            <a:pPr lvl="1" eaLnBrk="1" hangingPunct="1">
              <a:lnSpc>
                <a:spcPct val="87000"/>
              </a:lnSpc>
              <a:buFont typeface="Wingdings 3" pitchFamily="18" charset="2"/>
              <a:buNone/>
            </a:pPr>
            <a:r>
              <a:rPr lang="en-US" altLang="zh-CN"/>
              <a:t>echo </a:t>
            </a:r>
            <a:r>
              <a:rPr lang="en-US" altLang="zh-CN">
                <a:sym typeface="Arial" pitchFamily="34" charset="0"/>
              </a:rPr>
              <a:t>“</a:t>
            </a:r>
            <a:r>
              <a:rPr lang="en-US" altLang="zh-CN"/>
              <a:t>Gblvariable in function = $ Gblvariable </a:t>
            </a:r>
            <a:r>
              <a:rPr lang="en-US" altLang="zh-CN">
                <a:sym typeface="Arial" pitchFamily="34" charset="0"/>
              </a:rPr>
              <a:t>”</a:t>
            </a:r>
            <a:endParaRPr lang="en-US" altLang="zh-CN"/>
          </a:p>
          <a:p>
            <a:pPr lvl="1" eaLnBrk="1" hangingPunct="1">
              <a:lnSpc>
                <a:spcPct val="87000"/>
              </a:lnSpc>
              <a:buFont typeface="Wingdings 3" pitchFamily="18" charset="2"/>
              <a:buNone/>
            </a:pPr>
            <a:r>
              <a:rPr lang="en-US" altLang="zh-CN"/>
              <a:t>}</a:t>
            </a:r>
            <a:endParaRPr lang="zh-CN" altLang="en-US"/>
          </a:p>
          <a:p>
            <a:pPr lvl="1" eaLnBrk="1" hangingPunct="1">
              <a:lnSpc>
                <a:spcPct val="87000"/>
              </a:lnSpc>
              <a:buFont typeface="Wingdings 3" pitchFamily="18" charset="2"/>
              <a:buNone/>
            </a:pPr>
            <a:endParaRPr lang="zh-CN" altLang="en-US"/>
          </a:p>
          <a:p>
            <a:pPr lvl="1" eaLnBrk="1" hangingPunct="1">
              <a:lnSpc>
                <a:spcPct val="87000"/>
              </a:lnSpc>
              <a:buFont typeface="Wingdings 3" pitchFamily="18" charset="2"/>
              <a:buNone/>
            </a:pPr>
            <a:r>
              <a:rPr lang="en-US" altLang="zh-CN"/>
              <a:t>Scope</a:t>
            </a:r>
            <a:endParaRPr lang="zh-CN" altLang="en-US"/>
          </a:p>
          <a:p>
            <a:pPr lvl="1" eaLnBrk="1" hangingPunct="1">
              <a:lnSpc>
                <a:spcPct val="87000"/>
              </a:lnSpc>
              <a:buFont typeface="Wingdings 3" pitchFamily="18" charset="2"/>
              <a:buNone/>
            </a:pPr>
            <a:endParaRPr lang="zh-CN" altLang="en-US"/>
          </a:p>
          <a:p>
            <a:pPr lvl="1" eaLnBrk="1" hangingPunct="1">
              <a:lnSpc>
                <a:spcPct val="87000"/>
              </a:lnSpc>
              <a:buFont typeface="Wingdings 3" pitchFamily="18" charset="2"/>
              <a:buNone/>
            </a:pPr>
            <a:r>
              <a:rPr lang="en-US" altLang="zh-CN"/>
              <a:t>echo </a:t>
            </a:r>
            <a:r>
              <a:rPr lang="en-US" altLang="zh-CN">
                <a:sym typeface="Arial" pitchFamily="34" charset="0"/>
              </a:rPr>
              <a:t>“</a:t>
            </a:r>
            <a:r>
              <a:rPr lang="en-US" altLang="zh-CN"/>
              <a:t>lclavariable in function = $ lclvariable </a:t>
            </a:r>
            <a:r>
              <a:rPr lang="en-US" altLang="zh-CN">
                <a:sym typeface="Arial" pitchFamily="34" charset="0"/>
              </a:rPr>
              <a:t>”</a:t>
            </a:r>
            <a:endParaRPr lang="en-US" altLang="zh-CN"/>
          </a:p>
          <a:p>
            <a:pPr lvl="1" eaLnBrk="1" hangingPunct="1">
              <a:lnSpc>
                <a:spcPct val="87000"/>
              </a:lnSpc>
              <a:buFont typeface="Wingdings 3" pitchFamily="18" charset="2"/>
              <a:buNone/>
            </a:pPr>
            <a:r>
              <a:rPr lang="en-US" altLang="zh-CN"/>
              <a:t>echo </a:t>
            </a:r>
            <a:r>
              <a:rPr lang="en-US" altLang="zh-CN">
                <a:sym typeface="Arial" pitchFamily="34" charset="0"/>
              </a:rPr>
              <a:t>“</a:t>
            </a:r>
            <a:r>
              <a:rPr lang="en-US" altLang="zh-CN"/>
              <a:t>Gblvariable in function = $ Gblvariable </a:t>
            </a:r>
            <a:r>
              <a:rPr lang="en-US" altLang="zh-CN">
                <a:sym typeface="Arial" pitchFamily="34" charset="0"/>
              </a:rPr>
              <a:t>”</a:t>
            </a:r>
            <a:endParaRPr lang="en-US" altLang="zh-CN"/>
          </a:p>
        </p:txBody>
      </p:sp>
    </p:spTree>
    <p:extLst>
      <p:ext uri="{BB962C8B-B14F-4D97-AF65-F5344CB8AC3E}">
        <p14:creationId xmlns:p14="http://schemas.microsoft.com/office/powerpoint/2010/main" val="4250231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8225" name="页脚占位符 4"/>
          <p:cNvSpPr txBox="1">
            <a:spLocks noGrp="1" noChangeArrowheads="1"/>
          </p:cNvSpPr>
          <p:nvPr/>
        </p:nvSpPr>
        <p:spPr bwMode="auto">
          <a:xfrm>
            <a:off x="3865033" y="6356351"/>
            <a:ext cx="467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r>
              <a:rPr lang="zh-CN" altLang="en-US" sz="1400">
                <a:solidFill>
                  <a:schemeClr val="tx2"/>
                </a:solidFill>
                <a:sym typeface="Arial" pitchFamily="34" charset="0"/>
              </a:rPr>
              <a:t>www.embedu.org</a:t>
            </a:r>
            <a:endParaRPr lang="zh-CN" altLang="en-US">
              <a:sym typeface="Arial" pitchFamily="34" charset="0"/>
            </a:endParaRPr>
          </a:p>
        </p:txBody>
      </p:sp>
      <p:sp>
        <p:nvSpPr>
          <p:cNvPr id="30822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916CC02-D06C-4EF9-B3FD-A360963E11E4}" type="slidenum">
              <a:rPr lang="zh-CN" altLang="en-US" sz="1400">
                <a:solidFill>
                  <a:schemeClr val="tx2"/>
                </a:solidFill>
                <a:sym typeface="Arial" pitchFamily="34" charset="0"/>
              </a:rPr>
              <a:pPr eaLnBrk="0" hangingPunct="0"/>
              <a:t>282</a:t>
            </a:fld>
            <a:endParaRPr lang="en-US" altLang="zh-CN" sz="1400">
              <a:solidFill>
                <a:schemeClr val="tx2"/>
              </a:solidFill>
              <a:sym typeface="Arial" pitchFamily="34" charset="0"/>
            </a:endParaRPr>
          </a:p>
        </p:txBody>
      </p:sp>
      <p:sp>
        <p:nvSpPr>
          <p:cNvPr id="308227" name="Rectangle 2"/>
          <p:cNvSpPr>
            <a:spLocks noChangeArrowheads="1"/>
          </p:cNvSpPr>
          <p:nvPr/>
        </p:nvSpPr>
        <p:spPr bwMode="auto">
          <a:xfrm>
            <a:off x="0" y="1125539"/>
            <a:ext cx="108712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5pPr>
            <a:lvl6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6pPr>
            <a:lvl7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7pPr>
            <a:lvl8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8pPr>
            <a:lvl9pPr fontAlgn="base">
              <a:spcBef>
                <a:spcPct val="0"/>
              </a:spcBef>
              <a:spcAft>
                <a:spcPct val="0"/>
              </a:spcAft>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itchFamily="34" charset="0"/>
                <a:ea typeface="宋体" pitchFamily="2" charset="-122"/>
              </a:defRPr>
            </a:lvl9pPr>
          </a:lstStyle>
          <a:p>
            <a:pPr algn="ctr" eaLnBrk="0" hangingPunct="0">
              <a:spcBef>
                <a:spcPts val="1350"/>
              </a:spcBef>
              <a:buSzPct val="100000"/>
            </a:pPr>
            <a:endParaRPr lang="zh-CN" altLang="en-US" sz="5400">
              <a:solidFill>
                <a:srgbClr val="000000"/>
              </a:solidFill>
              <a:sym typeface="Times New Roman" pitchFamily="18" charset="0"/>
            </a:endParaRPr>
          </a:p>
          <a:p>
            <a:pPr algn="ctr" eaLnBrk="0" hangingPunct="0">
              <a:spcBef>
                <a:spcPts val="2400"/>
              </a:spcBef>
              <a:buClr>
                <a:srgbClr val="FF0000"/>
              </a:buClr>
              <a:buSzPct val="100000"/>
            </a:pPr>
            <a:r>
              <a:rPr lang="zh-CN" altLang="en-US" sz="9600">
                <a:solidFill>
                  <a:srgbClr val="FF0000"/>
                </a:solidFill>
                <a:latin typeface="Arial Black" pitchFamily="34" charset="0"/>
                <a:sym typeface="Arial Black" pitchFamily="34" charset="0"/>
              </a:rPr>
              <a:t>Q&amp;A</a:t>
            </a:r>
            <a:endParaRPr lang="zh-CN" altLang="en-US"/>
          </a:p>
        </p:txBody>
      </p:sp>
      <p:pic>
        <p:nvPicPr>
          <p:cNvPr id="30822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49525381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13"/>
          </p:nvPr>
        </p:nvSpPr>
        <p:spPr/>
        <p:txBody>
          <a:bodyPr/>
          <a:lstStyle/>
          <a:p>
            <a:r>
              <a:rPr lang="en-US" altLang="zh-CN" dirty="0"/>
              <a:t>C</a:t>
            </a:r>
            <a:r>
              <a:rPr lang="zh-CN" altLang="en-US" dirty="0"/>
              <a:t>语言开发环境的搭建</a:t>
            </a:r>
          </a:p>
          <a:p>
            <a:endParaRPr lang="zh-CN" altLang="en-US" dirty="0"/>
          </a:p>
        </p:txBody>
      </p:sp>
      <p:sp>
        <p:nvSpPr>
          <p:cNvPr id="9" name="文本占位符 8"/>
          <p:cNvSpPr>
            <a:spLocks noGrp="1"/>
          </p:cNvSpPr>
          <p:nvPr>
            <p:ph type="body" sz="quarter" idx="20"/>
          </p:nvPr>
        </p:nvSpPr>
        <p:spPr/>
        <p:txBody>
          <a:bodyPr/>
          <a:lstStyle/>
          <a:p>
            <a:endParaRPr lang="zh-CN" altLang="en-US"/>
          </a:p>
        </p:txBody>
      </p:sp>
      <p:sp>
        <p:nvSpPr>
          <p:cNvPr id="6" name="文本占位符 5"/>
          <p:cNvSpPr>
            <a:spLocks noGrp="1"/>
          </p:cNvSpPr>
          <p:nvPr>
            <p:ph type="body" sz="quarter" idx="14"/>
          </p:nvPr>
        </p:nvSpPr>
        <p:spPr/>
        <p:txBody>
          <a:bodyPr/>
          <a:lstStyle/>
          <a:p>
            <a:endParaRPr lang="zh-CN" altLang="en-US"/>
          </a:p>
        </p:txBody>
      </p:sp>
      <p:sp>
        <p:nvSpPr>
          <p:cNvPr id="7" name="文本占位符 6"/>
          <p:cNvSpPr>
            <a:spLocks noGrp="1"/>
          </p:cNvSpPr>
          <p:nvPr>
            <p:ph type="body" sz="quarter" idx="15"/>
          </p:nvPr>
        </p:nvSpPr>
        <p:spPr/>
        <p:txBody>
          <a:bodyPr/>
          <a:lstStyle/>
          <a:p>
            <a:endParaRPr lang="zh-CN" altLang="en-US"/>
          </a:p>
        </p:txBody>
      </p:sp>
      <p:sp>
        <p:nvSpPr>
          <p:cNvPr id="8" name="文本占位符 7"/>
          <p:cNvSpPr>
            <a:spLocks noGrp="1"/>
          </p:cNvSpPr>
          <p:nvPr>
            <p:ph type="body" sz="quarter" idx="16"/>
          </p:nvPr>
        </p:nvSpPr>
        <p:spPr/>
        <p:txBody>
          <a:bodyPr/>
          <a:lstStyle/>
          <a:p>
            <a:r>
              <a:rPr lang="en-US" altLang="zh-CN" b="1" dirty="0">
                <a:solidFill>
                  <a:srgbClr val="660066"/>
                </a:solidFill>
                <a:latin typeface="Times New Roman" pitchFamily="18" charset="0"/>
                <a:ea typeface="华文行楷" pitchFamily="2" charset="-122"/>
                <a:sym typeface="Times New Roman" pitchFamily="18" charset="0"/>
              </a:rPr>
              <a:t>GDB</a:t>
            </a:r>
            <a:r>
              <a:rPr lang="zh-CN" altLang="en-US" b="1" dirty="0">
                <a:solidFill>
                  <a:srgbClr val="660066"/>
                </a:solidFill>
                <a:latin typeface="Times New Roman" pitchFamily="18" charset="0"/>
                <a:ea typeface="华文行楷" pitchFamily="2" charset="-122"/>
                <a:sym typeface="Times New Roman" pitchFamily="18" charset="0"/>
              </a:rPr>
              <a:t>调试工具</a:t>
            </a:r>
            <a:endParaRPr lang="zh-CN" altLang="en-US" dirty="0"/>
          </a:p>
        </p:txBody>
      </p:sp>
      <p:sp>
        <p:nvSpPr>
          <p:cNvPr id="10" name="文本占位符 9"/>
          <p:cNvSpPr>
            <a:spLocks noGrp="1"/>
          </p:cNvSpPr>
          <p:nvPr>
            <p:ph type="body" sz="quarter" idx="21"/>
          </p:nvPr>
        </p:nvSpPr>
        <p:spPr/>
        <p:txBody>
          <a:bodyPr/>
          <a:lstStyle/>
          <a:p>
            <a:r>
              <a:rPr lang="en-US" altLang="zh-CN" b="1" dirty="0">
                <a:solidFill>
                  <a:srgbClr val="660066"/>
                </a:solidFill>
                <a:latin typeface="Times New Roman" pitchFamily="18" charset="0"/>
                <a:ea typeface="华文行楷" pitchFamily="2" charset="-122"/>
                <a:sym typeface="Times New Roman" pitchFamily="18" charset="0"/>
              </a:rPr>
              <a:t>GCC</a:t>
            </a:r>
            <a:r>
              <a:rPr lang="zh-CN" altLang="en-US" b="1" dirty="0">
                <a:solidFill>
                  <a:srgbClr val="660066"/>
                </a:solidFill>
                <a:latin typeface="Times New Roman" pitchFamily="18" charset="0"/>
                <a:ea typeface="华文行楷" pitchFamily="2" charset="-122"/>
                <a:sym typeface="Times New Roman" pitchFamily="18" charset="0"/>
              </a:rPr>
              <a:t>编译器</a:t>
            </a:r>
            <a:endParaRPr lang="zh-CN" altLang="en-US" dirty="0"/>
          </a:p>
        </p:txBody>
      </p:sp>
    </p:spTree>
    <p:extLst>
      <p:ext uri="{BB962C8B-B14F-4D97-AF65-F5344CB8AC3E}">
        <p14:creationId xmlns:p14="http://schemas.microsoft.com/office/powerpoint/2010/main" val="23942248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en-US" altLang="zh-CN" dirty="0"/>
              <a:t>GCC</a:t>
            </a:r>
            <a:r>
              <a:rPr lang="zh-CN" altLang="en-US" dirty="0"/>
              <a:t>编译器</a:t>
            </a:r>
          </a:p>
        </p:txBody>
      </p:sp>
    </p:spTree>
    <p:extLst>
      <p:ext uri="{BB962C8B-B14F-4D97-AF65-F5344CB8AC3E}">
        <p14:creationId xmlns:p14="http://schemas.microsoft.com/office/powerpoint/2010/main" val="24320376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06D98DC-F1FA-4029-9BDC-6A04C8DE11B1}" type="slidenum">
              <a:rPr lang="zh-CN" altLang="en-US" sz="1400">
                <a:solidFill>
                  <a:schemeClr val="tx2"/>
                </a:solidFill>
                <a:sym typeface="Arial" pitchFamily="34" charset="0"/>
              </a:rPr>
              <a:pPr eaLnBrk="0" hangingPunct="0"/>
              <a:t>285</a:t>
            </a:fld>
            <a:endParaRPr lang="en-US" altLang="zh-CN" sz="1400">
              <a:solidFill>
                <a:schemeClr val="tx2"/>
              </a:solidFill>
              <a:sym typeface="Arial" pitchFamily="34" charset="0"/>
            </a:endParaRPr>
          </a:p>
        </p:txBody>
      </p:sp>
      <p:sp>
        <p:nvSpPr>
          <p:cNvPr id="311301"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GNU</a:t>
            </a:r>
            <a:r>
              <a:rPr lang="zh-CN" altLang="en-US" b="1" dirty="0">
                <a:solidFill>
                  <a:schemeClr val="tx1"/>
                </a:solidFill>
                <a:latin typeface="微软雅黑" pitchFamily="34" charset="-122"/>
                <a:ea typeface="微软雅黑" pitchFamily="34" charset="-122"/>
                <a:sym typeface="微软雅黑" pitchFamily="34" charset="-122"/>
              </a:rPr>
              <a:t>工具</a:t>
            </a:r>
          </a:p>
        </p:txBody>
      </p:sp>
      <p:sp>
        <p:nvSpPr>
          <p:cNvPr id="311302" name="Rectangle 3"/>
          <p:cNvSpPr>
            <a:spLocks noGrp="1" noChangeArrowheads="1"/>
          </p:cNvSpPr>
          <p:nvPr>
            <p:ph idx="1"/>
          </p:nvPr>
        </p:nvSpPr>
        <p:spPr>
          <a:prstGeom prst="rect">
            <a:avLst/>
          </a:prstGeom>
        </p:spPr>
        <p:txBody>
          <a:bodyPr/>
          <a:lstStyle/>
          <a:p>
            <a:pPr eaLnBrk="1" hangingPunct="1"/>
            <a:r>
              <a:rPr lang="zh-CN" altLang="en-US" sz="2400"/>
              <a:t>编译工具：把一个源程序编译为一个可执行程序</a:t>
            </a:r>
          </a:p>
          <a:p>
            <a:pPr eaLnBrk="1" hangingPunct="1"/>
            <a:endParaRPr lang="zh-CN" altLang="en-US" sz="2400"/>
          </a:p>
          <a:p>
            <a:pPr eaLnBrk="1" hangingPunct="1"/>
            <a:r>
              <a:rPr lang="zh-CN" altLang="en-US" sz="2400"/>
              <a:t>调试工具：能对执行程序进行源码或汇编级调试</a:t>
            </a:r>
          </a:p>
          <a:p>
            <a:pPr eaLnBrk="1" hangingPunct="1"/>
            <a:endParaRPr lang="zh-CN" altLang="en-US" sz="2400"/>
          </a:p>
          <a:p>
            <a:pPr eaLnBrk="1" hangingPunct="1"/>
            <a:r>
              <a:rPr lang="zh-CN" altLang="en-US" sz="2400"/>
              <a:t>软件工程工具：用于协助多人开发或大型软件项目的管理，如</a:t>
            </a:r>
            <a:r>
              <a:rPr lang="en-US" altLang="zh-CN" sz="2400"/>
              <a:t>make</a:t>
            </a:r>
            <a:r>
              <a:rPr lang="zh-CN" altLang="en-US" sz="2400"/>
              <a:t>、</a:t>
            </a:r>
            <a:r>
              <a:rPr lang="en-US" altLang="zh-CN" sz="2400"/>
              <a:t>CVS</a:t>
            </a:r>
            <a:r>
              <a:rPr lang="zh-CN" altLang="en-US" sz="2400"/>
              <a:t>、</a:t>
            </a:r>
            <a:r>
              <a:rPr lang="en-US" altLang="zh-CN" sz="2400"/>
              <a:t>Subvision</a:t>
            </a:r>
            <a:endParaRPr lang="zh-CN" altLang="en-US" sz="2400"/>
          </a:p>
          <a:p>
            <a:pPr eaLnBrk="1" hangingPunct="1"/>
            <a:endParaRPr lang="zh-CN" altLang="en-US" sz="2400"/>
          </a:p>
          <a:p>
            <a:pPr eaLnBrk="1" hangingPunct="1"/>
            <a:r>
              <a:rPr lang="zh-CN" altLang="en-US" sz="2400"/>
              <a:t>其他工具：用于把多个目标文件链接成可执行文件的链接器，或者用作格式转换的工具。</a:t>
            </a:r>
          </a:p>
        </p:txBody>
      </p:sp>
    </p:spTree>
    <p:extLst>
      <p:ext uri="{BB962C8B-B14F-4D97-AF65-F5344CB8AC3E}">
        <p14:creationId xmlns:p14="http://schemas.microsoft.com/office/powerpoint/2010/main" val="22977769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2323" name="标题 1"/>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部分相关资源</a:t>
            </a:r>
            <a:endParaRPr lang="zh-CN" altLang="en-US" dirty="0"/>
          </a:p>
        </p:txBody>
      </p:sp>
      <p:sp>
        <p:nvSpPr>
          <p:cNvPr id="312324" name="内容占位符 2"/>
          <p:cNvSpPr>
            <a:spLocks noGrp="1" noChangeArrowheads="1"/>
          </p:cNvSpPr>
          <p:nvPr>
            <p:ph idx="1"/>
          </p:nvPr>
        </p:nvSpPr>
        <p:spPr>
          <a:prstGeom prst="rect">
            <a:avLst/>
          </a:prstGeom>
        </p:spPr>
        <p:txBody>
          <a:bodyPr/>
          <a:lstStyle/>
          <a:p>
            <a:pPr eaLnBrk="1" hangingPunct="1"/>
            <a:r>
              <a:rPr lang="en-US" altLang="zh-CN">
                <a:hlinkClick r:id="rId2"/>
              </a:rPr>
              <a:t>http://www.gnu.org/</a:t>
            </a:r>
            <a:endParaRPr lang="en-US" altLang="zh-CN"/>
          </a:p>
          <a:p>
            <a:pPr eaLnBrk="1" hangingPunct="1"/>
            <a:r>
              <a:rPr lang="en-US" altLang="zh-CN">
                <a:hlinkClick r:id="rId3"/>
              </a:rPr>
              <a:t>http://gcc.gnu.org/</a:t>
            </a:r>
            <a:endParaRPr lang="en-US" altLang="zh-CN"/>
          </a:p>
          <a:p>
            <a:pPr eaLnBrk="1" hangingPunct="1"/>
            <a:r>
              <a:rPr lang="en-US" altLang="zh-CN">
                <a:hlinkClick r:id="rId4"/>
              </a:rPr>
              <a:t>http://www.kernel.org/</a:t>
            </a:r>
            <a:endParaRPr lang="en-US" altLang="zh-CN"/>
          </a:p>
          <a:p>
            <a:pPr eaLnBrk="1" hangingPunct="1"/>
            <a:r>
              <a:rPr lang="en-US" altLang="zh-CN">
                <a:hlinkClick r:id="rId5"/>
              </a:rPr>
              <a:t>http://www.linux.org/</a:t>
            </a:r>
            <a:endParaRPr lang="en-US" altLang="zh-CN"/>
          </a:p>
          <a:p>
            <a:pPr eaLnBrk="1" hangingPunct="1"/>
            <a:r>
              <a:rPr lang="en-US" altLang="zh-CN">
                <a:hlinkClick r:id="rId6"/>
              </a:rPr>
              <a:t>http://www.linuxdevices.com/</a:t>
            </a:r>
            <a:endParaRPr lang="en-US" altLang="zh-CN"/>
          </a:p>
          <a:p>
            <a:pPr eaLnBrk="1" hangingPunct="1"/>
            <a:r>
              <a:rPr lang="en-US" altLang="zh-CN">
                <a:hlinkClick r:id="rId7"/>
              </a:rPr>
              <a:t>http://sourceforge.net/index.php</a:t>
            </a:r>
            <a:endParaRPr lang="en-US" altLang="zh-CN"/>
          </a:p>
          <a:p>
            <a:pPr eaLnBrk="1" hangingPunct="1"/>
            <a:endParaRPr lang="zh-CN" altLang="en-US"/>
          </a:p>
        </p:txBody>
      </p:sp>
    </p:spTree>
    <p:extLst>
      <p:ext uri="{BB962C8B-B14F-4D97-AF65-F5344CB8AC3E}">
        <p14:creationId xmlns:p14="http://schemas.microsoft.com/office/powerpoint/2010/main" val="68434261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3348"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简介</a:t>
            </a:r>
            <a:endParaRPr lang="zh-CN" altLang="en-US" dirty="0"/>
          </a:p>
        </p:txBody>
      </p:sp>
      <p:sp>
        <p:nvSpPr>
          <p:cNvPr id="313349" name="Rectangle 3"/>
          <p:cNvSpPr>
            <a:spLocks noGrp="1" noChangeArrowheads="1"/>
          </p:cNvSpPr>
          <p:nvPr>
            <p:ph idx="1"/>
          </p:nvPr>
        </p:nvSpPr>
        <p:spPr>
          <a:prstGeom prst="rect">
            <a:avLst/>
          </a:prstGeom>
        </p:spPr>
        <p:txBody>
          <a:bodyPr/>
          <a:lstStyle/>
          <a:p>
            <a:pPr eaLnBrk="1" hangingPunct="1"/>
            <a:r>
              <a:rPr lang="zh-CN" altLang="en-US"/>
              <a:t>全称为</a:t>
            </a:r>
            <a:r>
              <a:rPr lang="en-US" altLang="zh-CN"/>
              <a:t>GNU CC </a:t>
            </a:r>
            <a:r>
              <a:rPr lang="zh-CN" altLang="en-US"/>
              <a:t>，</a:t>
            </a:r>
            <a:r>
              <a:rPr lang="en-US" altLang="zh-CN"/>
              <a:t>GNU</a:t>
            </a:r>
            <a:r>
              <a:rPr lang="zh-CN" altLang="en-US"/>
              <a:t>项目中符合</a:t>
            </a:r>
            <a:r>
              <a:rPr lang="en-US" altLang="zh-CN"/>
              <a:t>ANSI C</a:t>
            </a:r>
            <a:r>
              <a:rPr lang="zh-CN" altLang="en-US"/>
              <a:t>标准的编译系统   </a:t>
            </a:r>
          </a:p>
          <a:p>
            <a:pPr eaLnBrk="1" hangingPunct="1"/>
            <a:r>
              <a:rPr lang="zh-CN" altLang="en-US"/>
              <a:t>编译如</a:t>
            </a:r>
            <a:r>
              <a:rPr lang="en-US" altLang="zh-CN"/>
              <a:t>C</a:t>
            </a:r>
            <a:r>
              <a:rPr lang="zh-CN" altLang="en-US"/>
              <a:t>、</a:t>
            </a:r>
            <a:r>
              <a:rPr lang="en-US" altLang="zh-CN"/>
              <a:t>C++</a:t>
            </a:r>
            <a:r>
              <a:rPr lang="zh-CN" altLang="en-US"/>
              <a:t>、</a:t>
            </a:r>
            <a:r>
              <a:rPr lang="en-US" altLang="zh-CN"/>
              <a:t>Object C</a:t>
            </a:r>
            <a:r>
              <a:rPr lang="zh-CN" altLang="en-US"/>
              <a:t>、</a:t>
            </a:r>
            <a:r>
              <a:rPr lang="en-US" altLang="zh-CN"/>
              <a:t>Java</a:t>
            </a:r>
            <a:r>
              <a:rPr lang="zh-CN" altLang="en-US"/>
              <a:t>、</a:t>
            </a:r>
            <a:r>
              <a:rPr lang="en-US" altLang="zh-CN"/>
              <a:t>Fortran</a:t>
            </a:r>
            <a:r>
              <a:rPr lang="zh-CN" altLang="en-US"/>
              <a:t>、</a:t>
            </a:r>
            <a:r>
              <a:rPr lang="en-US" altLang="zh-CN"/>
              <a:t>Pascal</a:t>
            </a:r>
            <a:r>
              <a:rPr lang="zh-CN" altLang="en-US"/>
              <a:t>、</a:t>
            </a:r>
            <a:r>
              <a:rPr lang="en-US" altLang="zh-CN"/>
              <a:t>Modula-3</a:t>
            </a:r>
            <a:r>
              <a:rPr lang="zh-CN" altLang="en-US"/>
              <a:t>和</a:t>
            </a:r>
            <a:r>
              <a:rPr lang="en-US" altLang="zh-CN"/>
              <a:t>Ada</a:t>
            </a:r>
            <a:r>
              <a:rPr lang="zh-CN" altLang="en-US"/>
              <a:t>等多种语言</a:t>
            </a:r>
          </a:p>
          <a:p>
            <a:pPr eaLnBrk="1" hangingPunct="1"/>
            <a:r>
              <a:rPr lang="en-US" altLang="zh-CN"/>
              <a:t>GCC</a:t>
            </a:r>
            <a:r>
              <a:rPr lang="zh-CN" altLang="en-US"/>
              <a:t>是可以在多种硬体平台上编译出可执行程序的超级编译器，其执行效率与一般的编译器相比平均效率要高</a:t>
            </a:r>
            <a:r>
              <a:rPr lang="en-US" altLang="zh-CN"/>
              <a:t>20%~30%</a:t>
            </a:r>
          </a:p>
          <a:p>
            <a:pPr eaLnBrk="1" hangingPunct="1"/>
            <a:r>
              <a:rPr lang="zh-CN" altLang="en-US"/>
              <a:t>一个交叉平台编译器 ，适合在嵌入式领域的开发编译 </a:t>
            </a:r>
          </a:p>
          <a:p>
            <a:pPr eaLnBrk="1" hangingPunct="1"/>
            <a:endParaRPr lang="zh-CN" altLang="en-US"/>
          </a:p>
        </p:txBody>
      </p:sp>
    </p:spTree>
    <p:extLst>
      <p:ext uri="{BB962C8B-B14F-4D97-AF65-F5344CB8AC3E}">
        <p14:creationId xmlns:p14="http://schemas.microsoft.com/office/powerpoint/2010/main" val="808608897"/>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4372"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编译器的版本</a:t>
            </a:r>
            <a:endParaRPr lang="zh-CN" altLang="en-US" dirty="0"/>
          </a:p>
        </p:txBody>
      </p:sp>
      <p:sp>
        <p:nvSpPr>
          <p:cNvPr id="314373" name="Rectangle 3"/>
          <p:cNvSpPr>
            <a:spLocks noGrp="1" noChangeArrowheads="1"/>
          </p:cNvSpPr>
          <p:nvPr>
            <p:ph idx="1"/>
          </p:nvPr>
        </p:nvSpPr>
        <p:spPr>
          <a:prstGeom prst="rect">
            <a:avLst/>
          </a:prstGeom>
        </p:spPr>
        <p:txBody>
          <a:bodyPr/>
          <a:lstStyle/>
          <a:p>
            <a:pPr eaLnBrk="1" hangingPunct="1"/>
            <a:r>
              <a:rPr lang="en-US" altLang="zh-CN"/>
              <a:t>GNU Compiler Collection</a:t>
            </a:r>
            <a:endParaRPr lang="zh-CN" altLang="en-US"/>
          </a:p>
          <a:p>
            <a:pPr eaLnBrk="1" hangingPunct="1"/>
            <a:r>
              <a:rPr lang="en-US" altLang="zh-CN"/>
              <a:t>C, C++, Objective-C, Fortran, Java, Ada</a:t>
            </a:r>
            <a:endParaRPr lang="zh-CN" altLang="en-US"/>
          </a:p>
          <a:p>
            <a:pPr eaLnBrk="1" hangingPunct="1"/>
            <a:r>
              <a:rPr lang="en-US" altLang="zh-CN"/>
              <a:t>http://gcc.gnu.org</a:t>
            </a:r>
            <a:endParaRPr lang="zh-CN" altLang="en-US"/>
          </a:p>
          <a:p>
            <a:pPr eaLnBrk="1" hangingPunct="1"/>
            <a:endParaRPr lang="zh-CN" altLang="en-US"/>
          </a:p>
          <a:p>
            <a:pPr eaLnBrk="1" hangingPunct="1"/>
            <a:endParaRPr lang="zh-CN" altLang="en-US"/>
          </a:p>
        </p:txBody>
      </p:sp>
      <p:pic>
        <p:nvPicPr>
          <p:cNvPr id="314374" name="Picture 4" descr="g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0" y="3860800"/>
            <a:ext cx="2159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5" name="Line 5"/>
          <p:cNvSpPr>
            <a:spLocks noChangeShapeType="1"/>
          </p:cNvSpPr>
          <p:nvPr/>
        </p:nvSpPr>
        <p:spPr bwMode="auto">
          <a:xfrm flipV="1">
            <a:off x="527051" y="2795588"/>
            <a:ext cx="11233149" cy="3168650"/>
          </a:xfrm>
          <a:prstGeom prst="line">
            <a:avLst/>
          </a:prstGeom>
          <a:noFill/>
          <a:ln w="571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14376" name="AutoShape 6"/>
          <p:cNvSpPr>
            <a:spLocks noChangeAspect="1" noChangeArrowheads="1"/>
          </p:cNvSpPr>
          <p:nvPr/>
        </p:nvSpPr>
        <p:spPr bwMode="auto">
          <a:xfrm>
            <a:off x="2639484" y="5316538"/>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77" name="AutoShape 7"/>
          <p:cNvSpPr>
            <a:spLocks noChangeAspect="1" noChangeArrowheads="1"/>
          </p:cNvSpPr>
          <p:nvPr/>
        </p:nvSpPr>
        <p:spPr bwMode="auto">
          <a:xfrm>
            <a:off x="4751918" y="4667250"/>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78" name="AutoShape 8"/>
          <p:cNvSpPr>
            <a:spLocks noChangeAspect="1" noChangeArrowheads="1"/>
          </p:cNvSpPr>
          <p:nvPr/>
        </p:nvSpPr>
        <p:spPr bwMode="auto">
          <a:xfrm>
            <a:off x="10223500" y="3155950"/>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79" name="AutoShape 9"/>
          <p:cNvSpPr>
            <a:spLocks noChangeAspect="1" noChangeArrowheads="1"/>
          </p:cNvSpPr>
          <p:nvPr/>
        </p:nvSpPr>
        <p:spPr bwMode="auto">
          <a:xfrm>
            <a:off x="527051" y="5891213"/>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80" name="Rectangle 10"/>
          <p:cNvSpPr>
            <a:spLocks noChangeArrowheads="1"/>
          </p:cNvSpPr>
          <p:nvPr/>
        </p:nvSpPr>
        <p:spPr bwMode="auto">
          <a:xfrm>
            <a:off x="8784167" y="2651125"/>
            <a:ext cx="201506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eaLnBrk="0" hangingPunct="0"/>
            <a:r>
              <a:rPr lang="en-US" altLang="zh-CN" b="1">
                <a:solidFill>
                  <a:srgbClr val="000000"/>
                </a:solidFill>
                <a:ea typeface="方正舒体" pitchFamily="2" charset="-122"/>
              </a:rPr>
              <a:t>GCC 4.3.0 </a:t>
            </a:r>
            <a:endParaRPr lang="zh-CN" altLang="en-US"/>
          </a:p>
        </p:txBody>
      </p:sp>
      <p:sp>
        <p:nvSpPr>
          <p:cNvPr id="314381" name="Rectangle 11"/>
          <p:cNvSpPr>
            <a:spLocks noChangeArrowheads="1"/>
          </p:cNvSpPr>
          <p:nvPr/>
        </p:nvSpPr>
        <p:spPr bwMode="auto">
          <a:xfrm>
            <a:off x="1583267" y="4698957"/>
            <a:ext cx="1631951" cy="369974"/>
          </a:xfrm>
          <a:prstGeom prst="rect">
            <a:avLst/>
          </a:prstGeom>
          <a:noFill/>
          <a:ln w="28575">
            <a:solidFill>
              <a:srgbClr val="3333CC"/>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eaLnBrk="0" hangingPunct="0"/>
            <a:r>
              <a:rPr lang="en-US" altLang="zh-CN" b="1">
                <a:solidFill>
                  <a:srgbClr val="000000"/>
                </a:solidFill>
                <a:ea typeface="方正舒体" pitchFamily="2" charset="-122"/>
              </a:rPr>
              <a:t>GCC 2.95</a:t>
            </a:r>
            <a:r>
              <a:rPr lang="en-US" altLang="zh-CN">
                <a:solidFill>
                  <a:srgbClr val="000000"/>
                </a:solidFill>
                <a:ea typeface="方正舒体" pitchFamily="2" charset="-122"/>
              </a:rPr>
              <a:t> </a:t>
            </a:r>
            <a:endParaRPr lang="zh-CN" altLang="en-US"/>
          </a:p>
        </p:txBody>
      </p:sp>
      <p:sp>
        <p:nvSpPr>
          <p:cNvPr id="314382" name="Rectangle 12"/>
          <p:cNvSpPr>
            <a:spLocks noChangeArrowheads="1"/>
          </p:cNvSpPr>
          <p:nvPr/>
        </p:nvSpPr>
        <p:spPr bwMode="auto">
          <a:xfrm>
            <a:off x="2256367" y="5431588"/>
            <a:ext cx="167353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July 31, 1999</a:t>
            </a:r>
            <a:r>
              <a:rPr lang="en-US" altLang="zh-CN">
                <a:solidFill>
                  <a:srgbClr val="000000"/>
                </a:solidFill>
                <a:ea typeface="方正舒体" pitchFamily="2" charset="-122"/>
              </a:rPr>
              <a:t> </a:t>
            </a:r>
            <a:endParaRPr lang="zh-CN" altLang="en-US"/>
          </a:p>
        </p:txBody>
      </p:sp>
      <p:sp>
        <p:nvSpPr>
          <p:cNvPr id="314383" name="Rectangle 13"/>
          <p:cNvSpPr>
            <a:spLocks noChangeArrowheads="1"/>
          </p:cNvSpPr>
          <p:nvPr/>
        </p:nvSpPr>
        <p:spPr bwMode="auto">
          <a:xfrm>
            <a:off x="3790952" y="4134601"/>
            <a:ext cx="139064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eaLnBrk="0" hangingPunct="0"/>
            <a:r>
              <a:rPr lang="en-US" altLang="zh-CN" b="1">
                <a:solidFill>
                  <a:srgbClr val="000000"/>
                </a:solidFill>
                <a:ea typeface="方正舒体" pitchFamily="2" charset="-122"/>
              </a:rPr>
              <a:t>GCC 3.0</a:t>
            </a:r>
            <a:r>
              <a:rPr lang="en-US" altLang="zh-CN">
                <a:solidFill>
                  <a:srgbClr val="000000"/>
                </a:solidFill>
                <a:ea typeface="方正舒体" pitchFamily="2" charset="-122"/>
              </a:rPr>
              <a:t> </a:t>
            </a:r>
            <a:endParaRPr lang="zh-CN" altLang="en-US"/>
          </a:p>
        </p:txBody>
      </p:sp>
      <p:sp>
        <p:nvSpPr>
          <p:cNvPr id="314384" name="Rectangle 14"/>
          <p:cNvSpPr>
            <a:spLocks noChangeArrowheads="1"/>
          </p:cNvSpPr>
          <p:nvPr/>
        </p:nvSpPr>
        <p:spPr bwMode="auto">
          <a:xfrm>
            <a:off x="4271433" y="4926763"/>
            <a:ext cx="175047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June 18, 2001</a:t>
            </a:r>
            <a:r>
              <a:rPr lang="en-US" altLang="zh-CN">
                <a:solidFill>
                  <a:srgbClr val="000000"/>
                </a:solidFill>
                <a:ea typeface="方正舒体" pitchFamily="2" charset="-122"/>
              </a:rPr>
              <a:t> </a:t>
            </a:r>
            <a:endParaRPr lang="zh-CN" altLang="en-US"/>
          </a:p>
        </p:txBody>
      </p:sp>
      <p:sp>
        <p:nvSpPr>
          <p:cNvPr id="314385" name="Rectangle 15"/>
          <p:cNvSpPr>
            <a:spLocks noChangeArrowheads="1"/>
          </p:cNvSpPr>
          <p:nvPr/>
        </p:nvSpPr>
        <p:spPr bwMode="auto">
          <a:xfrm>
            <a:off x="5808133" y="3631363"/>
            <a:ext cx="17272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eaLnBrk="0" hangingPunct="0"/>
            <a:r>
              <a:rPr lang="en-US" altLang="zh-CN" b="1">
                <a:solidFill>
                  <a:srgbClr val="000000"/>
                </a:solidFill>
                <a:ea typeface="方正舒体" pitchFamily="2" charset="-122"/>
              </a:rPr>
              <a:t>GCC 3.2</a:t>
            </a:r>
            <a:r>
              <a:rPr lang="en-US" altLang="zh-CN">
                <a:solidFill>
                  <a:srgbClr val="000000"/>
                </a:solidFill>
                <a:ea typeface="方正舒体" pitchFamily="2" charset="-122"/>
              </a:rPr>
              <a:t> </a:t>
            </a:r>
            <a:endParaRPr lang="zh-CN" altLang="en-US"/>
          </a:p>
        </p:txBody>
      </p:sp>
      <p:sp>
        <p:nvSpPr>
          <p:cNvPr id="314386" name="Rectangle 16"/>
          <p:cNvSpPr>
            <a:spLocks noChangeArrowheads="1"/>
          </p:cNvSpPr>
          <p:nvPr/>
        </p:nvSpPr>
        <p:spPr bwMode="auto">
          <a:xfrm>
            <a:off x="6288617" y="4305257"/>
            <a:ext cx="200696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August 14, 2002 </a:t>
            </a:r>
            <a:endParaRPr lang="zh-CN" altLang="en-US"/>
          </a:p>
        </p:txBody>
      </p:sp>
      <p:sp>
        <p:nvSpPr>
          <p:cNvPr id="314387" name="AutoShape 17"/>
          <p:cNvSpPr>
            <a:spLocks noChangeAspect="1" noChangeArrowheads="1"/>
          </p:cNvSpPr>
          <p:nvPr/>
        </p:nvSpPr>
        <p:spPr bwMode="auto">
          <a:xfrm>
            <a:off x="6671734" y="4164013"/>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88" name="AutoShape 18"/>
          <p:cNvSpPr>
            <a:spLocks noChangeAspect="1" noChangeArrowheads="1"/>
          </p:cNvSpPr>
          <p:nvPr/>
        </p:nvSpPr>
        <p:spPr bwMode="auto">
          <a:xfrm>
            <a:off x="8688918" y="3587750"/>
            <a:ext cx="143933" cy="107950"/>
          </a:xfrm>
          <a:prstGeom prst="flowChartConnector">
            <a:avLst/>
          </a:prstGeom>
          <a:solidFill>
            <a:srgbClr val="FF0000"/>
          </a:solidFill>
          <a:ln w="28575">
            <a:solidFill>
              <a:srgbClr val="FF0000"/>
            </a:solidFill>
            <a:round/>
            <a:headEnd/>
            <a:tailEnd/>
          </a:ln>
        </p:spPr>
        <p:txBody>
          <a:bodyPr wrap="none" lIns="92075" tIns="46038" rIns="92075" bIns="46038" anchor="ctr"/>
          <a:lstStyle/>
          <a:p>
            <a:pPr algn="ctr" eaLnBrk="0" hangingPunct="0">
              <a:spcBef>
                <a:spcPct val="20000"/>
              </a:spcBef>
              <a:buClr>
                <a:srgbClr val="FF0000"/>
              </a:buClr>
              <a:buFont typeface="Arial" pitchFamily="34" charset="0"/>
              <a:buChar char="•"/>
            </a:pPr>
            <a:endParaRPr lang="zh-CN" altLang="en-US">
              <a:solidFill>
                <a:srgbClr val="000000"/>
              </a:solidFill>
              <a:ea typeface="方正舒体" pitchFamily="2" charset="-122"/>
            </a:endParaRPr>
          </a:p>
        </p:txBody>
      </p:sp>
      <p:sp>
        <p:nvSpPr>
          <p:cNvPr id="314389" name="Rectangle 19"/>
          <p:cNvSpPr>
            <a:spLocks noChangeArrowheads="1"/>
          </p:cNvSpPr>
          <p:nvPr/>
        </p:nvSpPr>
        <p:spPr bwMode="auto">
          <a:xfrm>
            <a:off x="7440085" y="3227388"/>
            <a:ext cx="13906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eaLnBrk="0" hangingPunct="0"/>
            <a:r>
              <a:rPr lang="en-US" altLang="zh-CN" b="1">
                <a:solidFill>
                  <a:srgbClr val="000000"/>
                </a:solidFill>
                <a:ea typeface="方正舒体" pitchFamily="2" charset="-122"/>
              </a:rPr>
              <a:t>GCC 3.3</a:t>
            </a:r>
            <a:endParaRPr lang="zh-CN" altLang="en-US"/>
          </a:p>
        </p:txBody>
      </p:sp>
      <p:sp>
        <p:nvSpPr>
          <p:cNvPr id="314390" name="Rectangle 20"/>
          <p:cNvSpPr>
            <a:spLocks noChangeArrowheads="1"/>
          </p:cNvSpPr>
          <p:nvPr/>
        </p:nvSpPr>
        <p:spPr bwMode="auto">
          <a:xfrm>
            <a:off x="8401051" y="3730582"/>
            <a:ext cx="166071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May 13, 2003 </a:t>
            </a:r>
            <a:endParaRPr lang="zh-CN" altLang="en-US"/>
          </a:p>
        </p:txBody>
      </p:sp>
      <p:sp>
        <p:nvSpPr>
          <p:cNvPr id="314391" name="Rectangle 21"/>
          <p:cNvSpPr>
            <a:spLocks noChangeArrowheads="1"/>
          </p:cNvSpPr>
          <p:nvPr/>
        </p:nvSpPr>
        <p:spPr bwMode="auto">
          <a:xfrm>
            <a:off x="10109200" y="3227346"/>
            <a:ext cx="149399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Mar 5, 2008</a:t>
            </a:r>
            <a:r>
              <a:rPr lang="en-US" altLang="zh-CN">
                <a:solidFill>
                  <a:srgbClr val="000000"/>
                </a:solidFill>
                <a:ea typeface="方正舒体" pitchFamily="2" charset="-122"/>
              </a:rPr>
              <a:t> </a:t>
            </a:r>
            <a:endParaRPr lang="zh-CN" altLang="en-US"/>
          </a:p>
        </p:txBody>
      </p:sp>
      <p:sp>
        <p:nvSpPr>
          <p:cNvPr id="314392" name="Rectangle 22"/>
          <p:cNvSpPr>
            <a:spLocks noChangeArrowheads="1"/>
          </p:cNvSpPr>
          <p:nvPr/>
        </p:nvSpPr>
        <p:spPr bwMode="auto">
          <a:xfrm>
            <a:off x="0" y="6026107"/>
            <a:ext cx="219932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eaLnBrk="0" hangingPunct="0"/>
            <a:r>
              <a:rPr lang="en-US" altLang="zh-CN" b="1">
                <a:solidFill>
                  <a:srgbClr val="000000"/>
                </a:solidFill>
                <a:ea typeface="方正舒体" pitchFamily="2" charset="-122"/>
              </a:rPr>
              <a:t>December 3, 1997 </a:t>
            </a:r>
            <a:endParaRPr lang="zh-CN" altLang="en-US"/>
          </a:p>
        </p:txBody>
      </p:sp>
    </p:spTree>
    <p:extLst>
      <p:ext uri="{BB962C8B-B14F-4D97-AF65-F5344CB8AC3E}">
        <p14:creationId xmlns:p14="http://schemas.microsoft.com/office/powerpoint/2010/main" val="192987729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5396"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简介</a:t>
            </a:r>
            <a:endParaRPr lang="zh-CN" altLang="en-US" dirty="0"/>
          </a:p>
        </p:txBody>
      </p:sp>
      <p:sp>
        <p:nvSpPr>
          <p:cNvPr id="315397" name="Rectangle 3"/>
          <p:cNvSpPr>
            <a:spLocks noGrp="1" noChangeArrowheads="1"/>
          </p:cNvSpPr>
          <p:nvPr>
            <p:ph idx="1"/>
          </p:nvPr>
        </p:nvSpPr>
        <p:spPr>
          <a:prstGeom prst="rect">
            <a:avLst/>
          </a:prstGeom>
        </p:spPr>
        <p:txBody>
          <a:bodyPr/>
          <a:lstStyle/>
          <a:p>
            <a:pPr eaLnBrk="1" hangingPunct="1">
              <a:lnSpc>
                <a:spcPct val="90000"/>
              </a:lnSpc>
            </a:pPr>
            <a:r>
              <a:rPr lang="en-US" altLang="zh-CN"/>
              <a:t>gcc</a:t>
            </a:r>
            <a:r>
              <a:rPr lang="zh-CN" altLang="en-US"/>
              <a:t>所支持后缀名解释 </a:t>
            </a:r>
          </a:p>
          <a:p>
            <a:pPr lvl="1" eaLnBrk="1" hangingPunct="1">
              <a:lnSpc>
                <a:spcPct val="90000"/>
              </a:lnSpc>
            </a:pPr>
            <a:r>
              <a:rPr lang="en-US" altLang="zh-CN"/>
              <a:t>.c		C</a:t>
            </a:r>
            <a:r>
              <a:rPr lang="zh-CN" altLang="en-US"/>
              <a:t>原始程序</a:t>
            </a:r>
          </a:p>
          <a:p>
            <a:pPr lvl="1" eaLnBrk="1" hangingPunct="1">
              <a:lnSpc>
                <a:spcPct val="90000"/>
              </a:lnSpc>
            </a:pPr>
            <a:r>
              <a:rPr lang="en-US" altLang="zh-CN"/>
              <a:t>.C/.cc/.cxx	C++</a:t>
            </a:r>
            <a:r>
              <a:rPr lang="zh-CN" altLang="en-US"/>
              <a:t>原始程序</a:t>
            </a:r>
          </a:p>
          <a:p>
            <a:pPr lvl="1" eaLnBrk="1" hangingPunct="1">
              <a:lnSpc>
                <a:spcPct val="90000"/>
              </a:lnSpc>
            </a:pPr>
            <a:r>
              <a:rPr lang="en-US" altLang="zh-CN"/>
              <a:t>.m		Objective-C</a:t>
            </a:r>
            <a:r>
              <a:rPr lang="zh-CN" altLang="en-US"/>
              <a:t>原始程序</a:t>
            </a:r>
          </a:p>
          <a:p>
            <a:pPr lvl="1" eaLnBrk="1" hangingPunct="1">
              <a:lnSpc>
                <a:spcPct val="90000"/>
              </a:lnSpc>
            </a:pPr>
            <a:r>
              <a:rPr lang="en-US" altLang="zh-CN"/>
              <a:t>.i		</a:t>
            </a:r>
            <a:r>
              <a:rPr lang="zh-CN" altLang="en-US"/>
              <a:t>已经过预处理的</a:t>
            </a:r>
            <a:r>
              <a:rPr lang="en-US" altLang="zh-CN"/>
              <a:t>C</a:t>
            </a:r>
            <a:r>
              <a:rPr lang="zh-CN" altLang="en-US"/>
              <a:t>原始程序</a:t>
            </a:r>
          </a:p>
          <a:p>
            <a:pPr lvl="1" eaLnBrk="1" hangingPunct="1">
              <a:lnSpc>
                <a:spcPct val="90000"/>
              </a:lnSpc>
            </a:pPr>
            <a:r>
              <a:rPr lang="en-US" altLang="zh-CN"/>
              <a:t>.ii		</a:t>
            </a:r>
            <a:r>
              <a:rPr lang="zh-CN" altLang="en-US"/>
              <a:t>已经过预处理的</a:t>
            </a:r>
            <a:r>
              <a:rPr lang="en-US" altLang="zh-CN"/>
              <a:t>C++</a:t>
            </a:r>
            <a:r>
              <a:rPr lang="zh-CN" altLang="en-US"/>
              <a:t>原始程序</a:t>
            </a:r>
          </a:p>
          <a:p>
            <a:pPr lvl="1" eaLnBrk="1" hangingPunct="1">
              <a:lnSpc>
                <a:spcPct val="90000"/>
              </a:lnSpc>
            </a:pPr>
            <a:r>
              <a:rPr lang="en-US" altLang="zh-CN"/>
              <a:t>.s/.S	</a:t>
            </a:r>
            <a:r>
              <a:rPr lang="zh-CN" altLang="en-US"/>
              <a:t>汇编语言原始程序</a:t>
            </a:r>
          </a:p>
          <a:p>
            <a:pPr lvl="1" eaLnBrk="1" hangingPunct="1">
              <a:lnSpc>
                <a:spcPct val="90000"/>
              </a:lnSpc>
            </a:pPr>
            <a:r>
              <a:rPr lang="en-US" altLang="zh-CN"/>
              <a:t>.h		</a:t>
            </a:r>
            <a:r>
              <a:rPr lang="zh-CN" altLang="en-US"/>
              <a:t>预处理文件</a:t>
            </a:r>
            <a:r>
              <a:rPr lang="en-US" altLang="zh-CN"/>
              <a:t>(</a:t>
            </a:r>
            <a:r>
              <a:rPr lang="zh-CN" altLang="en-US"/>
              <a:t>头文件</a:t>
            </a:r>
            <a:r>
              <a:rPr lang="en-US" altLang="zh-CN"/>
              <a:t>)</a:t>
            </a:r>
            <a:endParaRPr lang="zh-CN" altLang="en-US"/>
          </a:p>
          <a:p>
            <a:pPr lvl="1" eaLnBrk="1" hangingPunct="1">
              <a:lnSpc>
                <a:spcPct val="90000"/>
              </a:lnSpc>
            </a:pPr>
            <a:r>
              <a:rPr lang="en-US" altLang="zh-CN"/>
              <a:t>.o		</a:t>
            </a:r>
            <a:r>
              <a:rPr lang="zh-CN" altLang="en-US"/>
              <a:t>目标文件</a:t>
            </a:r>
          </a:p>
          <a:p>
            <a:pPr lvl="1" eaLnBrk="1" hangingPunct="1">
              <a:lnSpc>
                <a:spcPct val="90000"/>
              </a:lnSpc>
            </a:pPr>
            <a:r>
              <a:rPr lang="en-US" altLang="zh-CN"/>
              <a:t>.a/.so	</a:t>
            </a:r>
            <a:r>
              <a:rPr lang="zh-CN" altLang="en-US"/>
              <a:t>编译后的库文件</a:t>
            </a:r>
          </a:p>
        </p:txBody>
      </p:sp>
    </p:spTree>
    <p:extLst>
      <p:ext uri="{BB962C8B-B14F-4D97-AF65-F5344CB8AC3E}">
        <p14:creationId xmlns:p14="http://schemas.microsoft.com/office/powerpoint/2010/main" val="38106583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algn="ctr" eaLnBrk="1" hangingPunct="1"/>
            <a:r>
              <a:rPr lang="en-US" altLang="zh-CN" dirty="0"/>
              <a:t>Linux</a:t>
            </a:r>
            <a:r>
              <a:rPr lang="zh-CN" altLang="en-US" dirty="0"/>
              <a:t>的编辑器</a:t>
            </a:r>
            <a:r>
              <a:rPr lang="en-US" altLang="zh-CN" dirty="0"/>
              <a:t>--vi</a:t>
            </a:r>
            <a:endParaRPr lang="zh-CN" altLang="en-US" dirty="0"/>
          </a:p>
        </p:txBody>
      </p:sp>
      <p:sp>
        <p:nvSpPr>
          <p:cNvPr id="43012" name="Rectangle 3"/>
          <p:cNvSpPr>
            <a:spLocks noGrp="1" noChangeArrowheads="1"/>
          </p:cNvSpPr>
          <p:nvPr>
            <p:ph idx="1"/>
          </p:nvPr>
        </p:nvSpPr>
        <p:spPr>
          <a:prstGeom prst="rect">
            <a:avLst/>
          </a:prstGeom>
        </p:spPr>
        <p:txBody>
          <a:bodyPr/>
          <a:lstStyle/>
          <a:p>
            <a:pPr eaLnBrk="1" hangingPunct="1"/>
            <a:r>
              <a:rPr lang="en-US" altLang="zh-CN" b="1"/>
              <a:t>vi</a:t>
            </a:r>
            <a:r>
              <a:rPr lang="zh-CN" altLang="en-US" b="1"/>
              <a:t>的基本使用方法（</a:t>
            </a:r>
            <a:r>
              <a:rPr lang="en-US" altLang="zh-CN" b="1"/>
              <a:t>Demo</a:t>
            </a:r>
            <a:r>
              <a:rPr lang="zh-CN" altLang="en-US" b="1"/>
              <a:t>）</a:t>
            </a:r>
            <a:endParaRPr lang="zh-CN" altLang="en-US"/>
          </a:p>
        </p:txBody>
      </p:sp>
      <p:pic>
        <p:nvPicPr>
          <p:cNvPr id="430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34" y="2060575"/>
            <a:ext cx="54737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5"/>
          <p:cNvSpPr>
            <a:spLocks noChangeArrowheads="1"/>
          </p:cNvSpPr>
          <p:nvPr/>
        </p:nvSpPr>
        <p:spPr bwMode="auto">
          <a:xfrm>
            <a:off x="2368188" y="5299047"/>
            <a:ext cx="1300356" cy="400110"/>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spcBef>
                <a:spcPct val="20000"/>
              </a:spcBef>
              <a:buClr>
                <a:srgbClr val="FF0000"/>
              </a:buClr>
              <a:buFont typeface="Arial" pitchFamily="34" charset="0"/>
              <a:buChar char="•"/>
            </a:pPr>
            <a:r>
              <a:rPr lang="zh-CN" altLang="en-US" sz="2000">
                <a:solidFill>
                  <a:srgbClr val="000000"/>
                </a:solidFill>
                <a:latin typeface="Times New Roman" pitchFamily="18" charset="0"/>
                <a:ea typeface="华文隶书" pitchFamily="2" charset="-122"/>
                <a:sym typeface="Times New Roman" pitchFamily="18" charset="0"/>
              </a:rPr>
              <a:t>输入模式</a:t>
            </a:r>
            <a:endParaRPr lang="zh-CN" altLang="en-US"/>
          </a:p>
        </p:txBody>
      </p:sp>
      <p:pic>
        <p:nvPicPr>
          <p:cNvPr id="430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867" y="2060575"/>
            <a:ext cx="5281084"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Rectangle 7"/>
          <p:cNvSpPr>
            <a:spLocks noChangeArrowheads="1"/>
          </p:cNvSpPr>
          <p:nvPr/>
        </p:nvSpPr>
        <p:spPr bwMode="auto">
          <a:xfrm>
            <a:off x="8129755" y="5299047"/>
            <a:ext cx="1300356" cy="400110"/>
          </a:xfrm>
          <a:prstGeom prst="rect">
            <a:avLst/>
          </a:prstGeom>
          <a:gradFill rotWithShape="0">
            <a:gsLst>
              <a:gs pos="0">
                <a:srgbClr val="FFFF00"/>
              </a:gs>
              <a:gs pos="100000">
                <a:srgbClr val="FF9933"/>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spcBef>
                <a:spcPct val="20000"/>
              </a:spcBef>
              <a:buClr>
                <a:srgbClr val="FF0000"/>
              </a:buClr>
              <a:buFont typeface="Arial" pitchFamily="34" charset="0"/>
              <a:buChar char="•"/>
            </a:pPr>
            <a:r>
              <a:rPr lang="zh-CN" altLang="en-US" sz="2000">
                <a:solidFill>
                  <a:srgbClr val="000000"/>
                </a:solidFill>
                <a:latin typeface="Times New Roman" pitchFamily="18" charset="0"/>
                <a:ea typeface="华文隶书" pitchFamily="2" charset="-122"/>
                <a:sym typeface="Times New Roman" pitchFamily="18" charset="0"/>
              </a:rPr>
              <a:t>命令模式</a:t>
            </a:r>
            <a:endParaRPr lang="zh-CN" altLang="en-US"/>
          </a:p>
        </p:txBody>
      </p:sp>
    </p:spTree>
    <p:extLst>
      <p:ext uri="{BB962C8B-B14F-4D97-AF65-F5344CB8AC3E}">
        <p14:creationId xmlns:p14="http://schemas.microsoft.com/office/powerpoint/2010/main" val="1690253876"/>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6420" name="标题 4"/>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编译器的主要组件</a:t>
            </a:r>
            <a:endParaRPr lang="zh-CN" altLang="en-US" dirty="0"/>
          </a:p>
        </p:txBody>
      </p:sp>
      <p:sp>
        <p:nvSpPr>
          <p:cNvPr id="316419" name="内容占位符 1"/>
          <p:cNvSpPr>
            <a:spLocks noGrp="1" noChangeArrowheads="1"/>
          </p:cNvSpPr>
          <p:nvPr>
            <p:ph idx="1"/>
          </p:nvPr>
        </p:nvSpPr>
        <p:spPr>
          <a:prstGeom prst="rect">
            <a:avLst/>
          </a:prstGeom>
        </p:spPr>
        <p:txBody>
          <a:bodyPr/>
          <a:lstStyle/>
          <a:p>
            <a:pPr eaLnBrk="1" hangingPunct="1"/>
            <a:r>
              <a:rPr lang="zh-CN" altLang="en-US" sz="2500" u="sng" dirty="0"/>
              <a:t>分析器</a:t>
            </a:r>
            <a:r>
              <a:rPr lang="zh-CN" altLang="en-US" sz="2500" dirty="0"/>
              <a:t>：分析器将源语言程序代码转换为汇编语言。因为要从一种格式转换为另一种格式（</a:t>
            </a:r>
            <a:r>
              <a:rPr lang="en-US" altLang="zh-CN" sz="2500" dirty="0"/>
              <a:t>C</a:t>
            </a:r>
            <a:r>
              <a:rPr lang="zh-CN" altLang="en-US" sz="2500" dirty="0"/>
              <a:t>到汇编），所以分析器需要知道目标机器的汇编语言。</a:t>
            </a:r>
          </a:p>
          <a:p>
            <a:pPr eaLnBrk="1" hangingPunct="1"/>
            <a:r>
              <a:rPr lang="zh-CN" altLang="en-US" sz="2500" u="sng" dirty="0"/>
              <a:t>汇编器</a:t>
            </a:r>
            <a:r>
              <a:rPr lang="zh-CN" altLang="en-US" sz="2500" dirty="0"/>
              <a:t>：汇编器将汇编语言代码转换为</a:t>
            </a:r>
            <a:r>
              <a:rPr lang="en-US" altLang="zh-CN" sz="2500" dirty="0"/>
              <a:t>CPU</a:t>
            </a:r>
            <a:r>
              <a:rPr lang="zh-CN" altLang="en-US" sz="2500" dirty="0"/>
              <a:t>可以执行字节码。</a:t>
            </a:r>
          </a:p>
          <a:p>
            <a:pPr eaLnBrk="1" hangingPunct="1"/>
            <a:r>
              <a:rPr lang="zh-CN" altLang="en-US" sz="2500" u="sng" dirty="0"/>
              <a:t>链接器</a:t>
            </a:r>
            <a:r>
              <a:rPr lang="zh-CN" altLang="en-US" sz="2500" dirty="0"/>
              <a:t>：链接器将汇编器生成的单独的目标文件组合成可执行的应用程序。链接器需要知道这种目标格式以便工作。</a:t>
            </a:r>
          </a:p>
          <a:p>
            <a:pPr eaLnBrk="1" hangingPunct="1"/>
            <a:r>
              <a:rPr lang="zh-CN" altLang="en-US" sz="2500" u="sng" dirty="0"/>
              <a:t>标准</a:t>
            </a:r>
            <a:r>
              <a:rPr lang="en-US" altLang="zh-CN" sz="2500" u="sng" dirty="0"/>
              <a:t>C</a:t>
            </a:r>
            <a:r>
              <a:rPr lang="zh-CN" altLang="en-US" sz="2500" u="sng" dirty="0"/>
              <a:t>库</a:t>
            </a:r>
            <a:r>
              <a:rPr lang="zh-CN" altLang="en-US" sz="2500" dirty="0"/>
              <a:t>：核心的</a:t>
            </a:r>
            <a:r>
              <a:rPr lang="en-US" altLang="zh-CN" sz="2500" dirty="0"/>
              <a:t>C</a:t>
            </a:r>
            <a:r>
              <a:rPr lang="zh-CN" altLang="en-US" sz="2500" dirty="0"/>
              <a:t>函数都有一个主要的</a:t>
            </a:r>
            <a:r>
              <a:rPr lang="en-US" altLang="zh-CN" sz="2500" dirty="0"/>
              <a:t>C</a:t>
            </a:r>
            <a:r>
              <a:rPr lang="zh-CN" altLang="en-US" sz="2500" dirty="0"/>
              <a:t>库来提供。如果在应用程序中用到了</a:t>
            </a:r>
            <a:r>
              <a:rPr lang="en-US" altLang="zh-CN" sz="2500" dirty="0"/>
              <a:t>C</a:t>
            </a:r>
            <a:r>
              <a:rPr lang="zh-CN" altLang="en-US" sz="2500" dirty="0"/>
              <a:t>库中的函数，这个库就会通过链接器和源代码连接来生成最终的可执行程序。</a:t>
            </a:r>
          </a:p>
          <a:p>
            <a:pPr eaLnBrk="1" hangingPunct="1"/>
            <a:endParaRPr lang="zh-CN" altLang="en-US" dirty="0"/>
          </a:p>
        </p:txBody>
      </p:sp>
    </p:spTree>
    <p:extLst>
      <p:ext uri="{BB962C8B-B14F-4D97-AF65-F5344CB8AC3E}">
        <p14:creationId xmlns:p14="http://schemas.microsoft.com/office/powerpoint/2010/main" val="8463627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44"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的基本用法和选项 </a:t>
            </a:r>
          </a:p>
        </p:txBody>
      </p:sp>
      <p:sp>
        <p:nvSpPr>
          <p:cNvPr id="317445" name="Rectangle 3"/>
          <p:cNvSpPr>
            <a:spLocks noGrp="1" noChangeArrowheads="1"/>
          </p:cNvSpPr>
          <p:nvPr>
            <p:ph idx="1"/>
          </p:nvPr>
        </p:nvSpPr>
        <p:spPr>
          <a:xfrm>
            <a:off x="710565" y="1235075"/>
            <a:ext cx="10858043" cy="4484370"/>
          </a:xfrm>
          <a:prstGeom prst="rect">
            <a:avLst/>
          </a:prstGeom>
        </p:spPr>
        <p:txBody>
          <a:bodyPr/>
          <a:lstStyle/>
          <a:p>
            <a:pPr eaLnBrk="1" hangingPunct="1"/>
            <a:r>
              <a:rPr lang="en-US" altLang="zh-CN" sz="1800" b="1" u="sng" dirty="0" err="1"/>
              <a:t>Gcc</a:t>
            </a:r>
            <a:r>
              <a:rPr lang="zh-CN" altLang="en-US" sz="1800" b="1" u="sng" dirty="0"/>
              <a:t>最基本的用法是∶</a:t>
            </a:r>
            <a:r>
              <a:rPr lang="en-US" altLang="zh-CN" sz="1800" b="1" u="sng" dirty="0" err="1"/>
              <a:t>gcc</a:t>
            </a:r>
            <a:r>
              <a:rPr lang="en-US" altLang="zh-CN" sz="1800" b="1" u="sng" dirty="0"/>
              <a:t> [options] [filenames] </a:t>
            </a:r>
            <a:endParaRPr lang="zh-CN" altLang="en-US" sz="1800" b="1" u="sng" dirty="0"/>
          </a:p>
          <a:p>
            <a:pPr eaLnBrk="1" hangingPunct="1"/>
            <a:r>
              <a:rPr lang="en-US" altLang="zh-CN" sz="1800" dirty="0"/>
              <a:t>-c</a:t>
            </a:r>
            <a:r>
              <a:rPr lang="zh-CN" altLang="en-US" sz="1800" dirty="0"/>
              <a:t>，只编译，不连接成为可执行文件，编译器只是由输入的</a:t>
            </a:r>
            <a:r>
              <a:rPr lang="en-US" altLang="zh-CN" sz="1800" dirty="0"/>
              <a:t>.c</a:t>
            </a:r>
            <a:r>
              <a:rPr lang="zh-CN" altLang="en-US" sz="1800" dirty="0"/>
              <a:t>等源代码文件生成</a:t>
            </a:r>
            <a:r>
              <a:rPr lang="en-US" altLang="zh-CN" sz="1800" dirty="0"/>
              <a:t>.o</a:t>
            </a:r>
            <a:r>
              <a:rPr lang="zh-CN" altLang="en-US" sz="1800" dirty="0"/>
              <a:t>为后缀的目标文件，通常用于编译不包含主程序的子程序文件。 </a:t>
            </a:r>
          </a:p>
          <a:p>
            <a:pPr eaLnBrk="1" hangingPunct="1"/>
            <a:r>
              <a:rPr lang="en-US" altLang="zh-CN" sz="1800" dirty="0"/>
              <a:t>-o </a:t>
            </a:r>
            <a:r>
              <a:rPr lang="en-US" altLang="zh-CN" sz="1800" dirty="0" err="1"/>
              <a:t>output_filename</a:t>
            </a:r>
            <a:r>
              <a:rPr lang="zh-CN" altLang="en-US" sz="1800" dirty="0"/>
              <a:t>，确定输出文件的名称为</a:t>
            </a:r>
            <a:r>
              <a:rPr lang="en-US" altLang="zh-CN" sz="1800" dirty="0" err="1"/>
              <a:t>output_filename</a:t>
            </a:r>
            <a:r>
              <a:rPr lang="zh-CN" altLang="en-US" sz="1800" dirty="0"/>
              <a:t>，同时这个名称不能和源文件同名。如果不给出这个选项，</a:t>
            </a:r>
            <a:r>
              <a:rPr lang="en-US" altLang="zh-CN" sz="1800" dirty="0" err="1"/>
              <a:t>gcc</a:t>
            </a:r>
            <a:r>
              <a:rPr lang="zh-CN" altLang="en-US" sz="1800" dirty="0"/>
              <a:t>就给出预设的可执行文件</a:t>
            </a:r>
            <a:r>
              <a:rPr lang="en-US" altLang="zh-CN" sz="1800" dirty="0" err="1"/>
              <a:t>a.out</a:t>
            </a:r>
            <a:r>
              <a:rPr lang="zh-CN" altLang="en-US" sz="1800" dirty="0"/>
              <a:t>。</a:t>
            </a:r>
          </a:p>
          <a:p>
            <a:pPr eaLnBrk="1" hangingPunct="1"/>
            <a:r>
              <a:rPr lang="en-US" altLang="zh-CN" sz="1800" dirty="0"/>
              <a:t>-g</a:t>
            </a:r>
            <a:r>
              <a:rPr lang="zh-CN" altLang="en-US" sz="1800" dirty="0"/>
              <a:t>，产生符号调试工具</a:t>
            </a:r>
            <a:r>
              <a:rPr lang="en-US" altLang="zh-CN" sz="1800" dirty="0"/>
              <a:t>(GNU</a:t>
            </a:r>
            <a:r>
              <a:rPr lang="zh-CN" altLang="en-US" sz="1800" dirty="0"/>
              <a:t>的</a:t>
            </a:r>
            <a:r>
              <a:rPr lang="en-US" altLang="zh-CN" sz="1800" dirty="0" err="1"/>
              <a:t>gdb</a:t>
            </a:r>
            <a:r>
              <a:rPr lang="en-US" altLang="zh-CN" sz="1800" dirty="0"/>
              <a:t>)</a:t>
            </a:r>
            <a:r>
              <a:rPr lang="zh-CN" altLang="en-US" sz="1800" dirty="0"/>
              <a:t>所必要的符号资讯，要想对源代码进行调试，我们就必须加入这个选项。 </a:t>
            </a:r>
          </a:p>
          <a:p>
            <a:pPr eaLnBrk="1" hangingPunct="1"/>
            <a:r>
              <a:rPr lang="en-US" altLang="zh-CN" sz="1800" dirty="0"/>
              <a:t>-O</a:t>
            </a:r>
            <a:r>
              <a:rPr lang="zh-CN" altLang="en-US" sz="1800" dirty="0"/>
              <a:t>，对程序进行</a:t>
            </a:r>
            <a:r>
              <a:rPr lang="zh-CN" altLang="en-US" sz="1800" b="1" dirty="0"/>
              <a:t>优化</a:t>
            </a:r>
            <a:r>
              <a:rPr lang="zh-CN" altLang="en-US" sz="1800" dirty="0"/>
              <a:t>编译、连接，采用这个选项，整个源代码会在编译、连接过程中进行优化处理，这样产生的可执行文件的执行效率可以提高，但是，编译、连接的速度就相应地要慢一些。</a:t>
            </a:r>
          </a:p>
          <a:p>
            <a:pPr eaLnBrk="1" hangingPunct="1"/>
            <a:r>
              <a:rPr lang="en-US" altLang="zh-CN" sz="1800" dirty="0"/>
              <a:t>-O2</a:t>
            </a:r>
            <a:r>
              <a:rPr lang="zh-CN" altLang="en-US" sz="1800" dirty="0"/>
              <a:t>，比</a:t>
            </a:r>
            <a:r>
              <a:rPr lang="en-US" altLang="zh-CN" sz="1800" dirty="0"/>
              <a:t>-O</a:t>
            </a:r>
            <a:r>
              <a:rPr lang="zh-CN" altLang="en-US" sz="1800" dirty="0"/>
              <a:t>更好的优化编译、连接，当然整个编译、连接过程会更慢。</a:t>
            </a:r>
          </a:p>
          <a:p>
            <a:pPr eaLnBrk="1" hangingPunct="1"/>
            <a:r>
              <a:rPr lang="en-US" altLang="zh-CN" sz="1800" dirty="0"/>
              <a:t>-I  </a:t>
            </a:r>
            <a:r>
              <a:rPr lang="en-US" altLang="zh-CN" sz="1800" dirty="0" err="1"/>
              <a:t>dirname</a:t>
            </a:r>
            <a:r>
              <a:rPr lang="zh-CN" altLang="en-US" sz="1800" dirty="0"/>
              <a:t>，将</a:t>
            </a:r>
            <a:r>
              <a:rPr lang="en-US" altLang="zh-CN" sz="1800" dirty="0" err="1"/>
              <a:t>dirname</a:t>
            </a:r>
            <a:r>
              <a:rPr lang="zh-CN" altLang="en-US" sz="1800" dirty="0"/>
              <a:t>所指出的目录加入到程序头文件目录列表中，是在预编译过程中使用的参数。</a:t>
            </a:r>
          </a:p>
          <a:p>
            <a:pPr eaLnBrk="1" hangingPunct="1"/>
            <a:r>
              <a:rPr lang="en-US" altLang="zh-CN" sz="1800" dirty="0"/>
              <a:t>-L  </a:t>
            </a:r>
            <a:r>
              <a:rPr lang="en-US" altLang="zh-CN" sz="1800" dirty="0" err="1"/>
              <a:t>dirname</a:t>
            </a:r>
            <a:r>
              <a:rPr lang="zh-CN" altLang="en-US" sz="1800" dirty="0"/>
              <a:t>，将</a:t>
            </a:r>
            <a:r>
              <a:rPr lang="en-US" altLang="zh-CN" sz="1800" dirty="0" err="1"/>
              <a:t>dirname</a:t>
            </a:r>
            <a:r>
              <a:rPr lang="zh-CN" altLang="en-US" sz="1800" dirty="0"/>
              <a:t>所指出的目录加入到程序函数档案库文件的目录列表中，是在链接过程中使用的参数。</a:t>
            </a:r>
          </a:p>
          <a:p>
            <a:pPr eaLnBrk="1" hangingPunct="1"/>
            <a:endParaRPr lang="zh-CN" altLang="en-US" sz="1800" dirty="0"/>
          </a:p>
        </p:txBody>
      </p:sp>
    </p:spTree>
    <p:extLst>
      <p:ext uri="{BB962C8B-B14F-4D97-AF65-F5344CB8AC3E}">
        <p14:creationId xmlns:p14="http://schemas.microsoft.com/office/powerpoint/2010/main" val="1556490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8467" name="标题 1"/>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的错误类型及对策 </a:t>
            </a:r>
            <a:endParaRPr lang="zh-CN" altLang="en-US" dirty="0"/>
          </a:p>
        </p:txBody>
      </p:sp>
      <p:sp>
        <p:nvSpPr>
          <p:cNvPr id="318468" name="内容占位符 2"/>
          <p:cNvSpPr>
            <a:spLocks noGrp="1" noChangeArrowheads="1"/>
          </p:cNvSpPr>
          <p:nvPr>
            <p:ph idx="1"/>
          </p:nvPr>
        </p:nvSpPr>
        <p:spPr>
          <a:prstGeom prst="rect">
            <a:avLst/>
          </a:prstGeom>
        </p:spPr>
        <p:txBody>
          <a:bodyPr/>
          <a:lstStyle/>
          <a:p>
            <a:pPr eaLnBrk="1" hangingPunct="1">
              <a:lnSpc>
                <a:spcPct val="120000"/>
              </a:lnSpc>
            </a:pPr>
            <a:r>
              <a:rPr lang="zh-CN" altLang="en-US" sz="2200"/>
              <a:t>第一类∶</a:t>
            </a:r>
            <a:r>
              <a:rPr lang="en-US" altLang="zh-CN" sz="2200"/>
              <a:t>C</a:t>
            </a:r>
            <a:r>
              <a:rPr lang="zh-CN" altLang="en-US" sz="2200"/>
              <a:t>语法错误 </a:t>
            </a:r>
          </a:p>
          <a:p>
            <a:pPr lvl="1" eaLnBrk="1" hangingPunct="1">
              <a:lnSpc>
                <a:spcPct val="120000"/>
              </a:lnSpc>
            </a:pPr>
            <a:r>
              <a:rPr lang="zh-CN" altLang="en-US" sz="1200"/>
              <a:t>错误信息∶</a:t>
            </a:r>
            <a:r>
              <a:rPr lang="zh-CN" altLang="en-US" sz="1200" b="1"/>
              <a:t>文件</a:t>
            </a:r>
            <a:r>
              <a:rPr lang="en-US" altLang="zh-CN" sz="1200" b="1"/>
              <a:t>source.c</a:t>
            </a:r>
            <a:r>
              <a:rPr lang="zh-CN" altLang="en-US" sz="1200" b="1"/>
              <a:t>中第</a:t>
            </a:r>
            <a:r>
              <a:rPr lang="en-US" altLang="zh-CN" sz="1200" b="1"/>
              <a:t>n</a:t>
            </a:r>
            <a:r>
              <a:rPr lang="zh-CN" altLang="en-US" sz="1200" b="1"/>
              <a:t>行有语法错误</a:t>
            </a:r>
            <a:r>
              <a:rPr lang="en-US" altLang="zh-CN" sz="1200" b="1"/>
              <a:t>(syntex errror)</a:t>
            </a:r>
            <a:r>
              <a:rPr lang="zh-CN" altLang="en-US" sz="1200" b="1"/>
              <a:t>。</a:t>
            </a:r>
            <a:r>
              <a:rPr lang="zh-CN" altLang="en-US" sz="1200"/>
              <a:t>有些情况下，一个很简单的语法错误，</a:t>
            </a:r>
            <a:r>
              <a:rPr lang="en-US" altLang="zh-CN" sz="1200"/>
              <a:t>gcc</a:t>
            </a:r>
            <a:r>
              <a:rPr lang="zh-CN" altLang="en-US" sz="1200"/>
              <a:t>会给出一大堆错误，我们最主要的是要保持清醒的头脑，不要被其吓倒，必要的时候再参考一下</a:t>
            </a:r>
            <a:r>
              <a:rPr lang="en-US" altLang="zh-CN" sz="1200"/>
              <a:t>C</a:t>
            </a:r>
            <a:r>
              <a:rPr lang="zh-CN" altLang="en-US" sz="1200"/>
              <a:t>语言的基本教材。 </a:t>
            </a:r>
          </a:p>
          <a:p>
            <a:pPr eaLnBrk="1" hangingPunct="1">
              <a:lnSpc>
                <a:spcPct val="120000"/>
              </a:lnSpc>
            </a:pPr>
            <a:r>
              <a:rPr lang="zh-CN" altLang="en-US" sz="2200"/>
              <a:t>第二类∶头文件错误 </a:t>
            </a:r>
          </a:p>
          <a:p>
            <a:pPr lvl="1" eaLnBrk="1" hangingPunct="1">
              <a:lnSpc>
                <a:spcPct val="120000"/>
              </a:lnSpc>
            </a:pPr>
            <a:r>
              <a:rPr lang="zh-CN" altLang="en-US" sz="1200"/>
              <a:t>错误信息∶</a:t>
            </a:r>
            <a:r>
              <a:rPr lang="zh-CN" altLang="en-US" sz="1200" b="1"/>
              <a:t>找不到头文件</a:t>
            </a:r>
            <a:r>
              <a:rPr lang="en-US" altLang="zh-CN" sz="1200" b="1"/>
              <a:t>head.h(Can not find include file head.h)</a:t>
            </a:r>
            <a:r>
              <a:rPr lang="zh-CN" altLang="en-US" sz="1200" b="1"/>
              <a:t>。</a:t>
            </a:r>
            <a:r>
              <a:rPr lang="zh-CN" altLang="en-US" sz="1200"/>
              <a:t>这类错误是源代码文件中的包含头文件有问题，可能的原因有头文件名错误、指定的头文件所在目录名错误等，也可能是错误地使用了双引号和尖括号。 </a:t>
            </a:r>
          </a:p>
          <a:p>
            <a:pPr eaLnBrk="1" hangingPunct="1">
              <a:lnSpc>
                <a:spcPct val="120000"/>
              </a:lnSpc>
            </a:pPr>
            <a:r>
              <a:rPr lang="zh-CN" altLang="en-US" sz="2200"/>
              <a:t>第三类∶档案库错误 </a:t>
            </a:r>
          </a:p>
          <a:p>
            <a:pPr lvl="1" eaLnBrk="1" hangingPunct="1">
              <a:lnSpc>
                <a:spcPct val="120000"/>
              </a:lnSpc>
            </a:pPr>
            <a:r>
              <a:rPr lang="zh-CN" altLang="en-US" sz="1200"/>
              <a:t>错误信息∶</a:t>
            </a:r>
            <a:r>
              <a:rPr lang="zh-CN" altLang="en-US" sz="1200" b="1"/>
              <a:t>链接程序找不到所需的函数库（</a:t>
            </a:r>
            <a:r>
              <a:rPr lang="en-US" altLang="zh-CN" sz="1200"/>
              <a:t>ld: -lm: No such file or directory )</a:t>
            </a:r>
            <a:r>
              <a:rPr lang="zh-CN" altLang="en-US" sz="1200"/>
              <a:t>。这类错误是与目标文件相连接的函数库有错误，可能的原因是函数库名错误、指定的函数库所在目录名称错误等，检查的方法是使用</a:t>
            </a:r>
            <a:r>
              <a:rPr lang="en-US" altLang="zh-CN" sz="1200"/>
              <a:t>find</a:t>
            </a:r>
            <a:r>
              <a:rPr lang="zh-CN" altLang="en-US" sz="1200"/>
              <a:t>命令在可能的目录中寻找相应的函数库名，确定档案库及目录的名称并修改程序中及编译选项中的名称。 </a:t>
            </a:r>
          </a:p>
          <a:p>
            <a:pPr eaLnBrk="1" hangingPunct="1">
              <a:lnSpc>
                <a:spcPct val="120000"/>
              </a:lnSpc>
            </a:pPr>
            <a:r>
              <a:rPr lang="zh-CN" altLang="en-US" sz="2200"/>
              <a:t>第四类∶未定义符号 </a:t>
            </a:r>
          </a:p>
          <a:p>
            <a:pPr lvl="1" eaLnBrk="1" hangingPunct="1">
              <a:lnSpc>
                <a:spcPct val="120000"/>
              </a:lnSpc>
            </a:pPr>
            <a:r>
              <a:rPr lang="zh-CN" altLang="en-US" sz="1200"/>
              <a:t>错误信息∶</a:t>
            </a:r>
            <a:r>
              <a:rPr lang="zh-CN" altLang="en-US" sz="1200" b="1"/>
              <a:t>有未定义的符号</a:t>
            </a:r>
            <a:r>
              <a:rPr lang="en-US" altLang="zh-CN" sz="1200" b="1"/>
              <a:t>(Undefined symbol)</a:t>
            </a:r>
            <a:r>
              <a:rPr lang="zh-CN" altLang="en-US" sz="1200"/>
              <a:t>。这类错误是在连接过程中出现的，可能有两种原因∶一是使用者自己定义的函数或者全局变量所在源代码文件，没有被编译、连接，或者干脆还没有定义，这需要使用者根据实际情况修改源程序，给出全局变量或者函数的定义体；二是未定义的符号是一个标准的库函数，在源程序中使用了该库函数，而连接过程中还没有给定相应的函数库的名称，或者是该档案库的目录名称有问题，这时需要使用档案库维护命令</a:t>
            </a:r>
            <a:r>
              <a:rPr lang="en-US" altLang="zh-CN" sz="1200"/>
              <a:t>ar</a:t>
            </a:r>
            <a:r>
              <a:rPr lang="zh-CN" altLang="en-US" sz="1200"/>
              <a:t>检查我们需要的库函数到底位于哪一个函数库中，确定之后，修改</a:t>
            </a:r>
            <a:r>
              <a:rPr lang="en-US" altLang="zh-CN" sz="1200"/>
              <a:t>gcc</a:t>
            </a:r>
            <a:r>
              <a:rPr lang="zh-CN" altLang="en-US" sz="1200"/>
              <a:t>连接选项中的</a:t>
            </a:r>
            <a:r>
              <a:rPr lang="en-US" altLang="zh-CN" sz="1200"/>
              <a:t>-l</a:t>
            </a:r>
            <a:r>
              <a:rPr lang="zh-CN" altLang="en-US" sz="1200"/>
              <a:t>和</a:t>
            </a:r>
            <a:r>
              <a:rPr lang="en-US" altLang="zh-CN" sz="1200"/>
              <a:t>-L</a:t>
            </a:r>
            <a:r>
              <a:rPr lang="zh-CN" altLang="en-US" sz="1200"/>
              <a:t>项。 </a:t>
            </a:r>
          </a:p>
          <a:p>
            <a:pPr eaLnBrk="1" hangingPunct="1">
              <a:lnSpc>
                <a:spcPct val="120000"/>
              </a:lnSpc>
            </a:pPr>
            <a:endParaRPr lang="zh-CN" altLang="en-US" sz="1800"/>
          </a:p>
        </p:txBody>
      </p:sp>
    </p:spTree>
    <p:extLst>
      <p:ext uri="{BB962C8B-B14F-4D97-AF65-F5344CB8AC3E}">
        <p14:creationId xmlns:p14="http://schemas.microsoft.com/office/powerpoint/2010/main" val="17691565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9491" name="标题 1"/>
          <p:cNvSpPr>
            <a:spLocks noGrp="1" noChangeArrowheads="1"/>
          </p:cNvSpPr>
          <p:nvPr>
            <p:ph type="title"/>
          </p:nvPr>
        </p:nvSpPr>
        <p:spPr/>
        <p:txBody>
          <a:bodyPr/>
          <a:lstStyle/>
          <a:p>
            <a:pPr eaLnBrk="1" hangingPunct="1"/>
            <a:r>
              <a:rPr lang="en-US" altLang="zh-CN" b="1">
                <a:solidFill>
                  <a:schemeClr val="tx1"/>
                </a:solidFill>
                <a:latin typeface="微软雅黑" pitchFamily="34" charset="-122"/>
                <a:ea typeface="微软雅黑" pitchFamily="34" charset="-122"/>
                <a:sym typeface="微软雅黑" pitchFamily="34" charset="-122"/>
              </a:rPr>
              <a:t>GCC</a:t>
            </a:r>
            <a:r>
              <a:rPr lang="zh-CN" altLang="en-US" b="1">
                <a:solidFill>
                  <a:schemeClr val="tx1"/>
                </a:solidFill>
                <a:latin typeface="微软雅黑" pitchFamily="34" charset="-122"/>
                <a:ea typeface="微软雅黑" pitchFamily="34" charset="-122"/>
                <a:sym typeface="微软雅黑" pitchFamily="34" charset="-122"/>
              </a:rPr>
              <a:t>使用实例</a:t>
            </a:r>
            <a:endParaRPr lang="zh-CN" altLang="en-US"/>
          </a:p>
        </p:txBody>
      </p:sp>
      <p:sp>
        <p:nvSpPr>
          <p:cNvPr id="319492" name="内容占位符 2"/>
          <p:cNvSpPr>
            <a:spLocks noGrp="1" noChangeArrowheads="1"/>
          </p:cNvSpPr>
          <p:nvPr>
            <p:ph idx="1"/>
          </p:nvPr>
        </p:nvSpPr>
        <p:spPr>
          <a:prstGeom prst="rect">
            <a:avLst/>
          </a:prstGeom>
        </p:spPr>
        <p:txBody>
          <a:bodyPr/>
          <a:lstStyle/>
          <a:p>
            <a:pPr marL="457200" indent="-457200" eaLnBrk="1" hangingPunct="1"/>
            <a:r>
              <a:rPr lang="en-US" altLang="zh-CN" sz="2200"/>
              <a:t>#include&lt;stdio.h&gt;</a:t>
            </a:r>
            <a:endParaRPr lang="zh-CN" altLang="en-US" sz="2200"/>
          </a:p>
          <a:p>
            <a:pPr marL="457200" indent="-457200" eaLnBrk="1" hangingPunct="1"/>
            <a:r>
              <a:rPr lang="en-US" altLang="zh-CN" sz="2200"/>
              <a:t>int main(void)</a:t>
            </a:r>
            <a:endParaRPr lang="zh-CN" altLang="en-US" sz="2200"/>
          </a:p>
          <a:p>
            <a:pPr marL="457200" indent="-457200" eaLnBrk="1" hangingPunct="1"/>
            <a:r>
              <a:rPr lang="en-US" altLang="zh-CN" sz="2200"/>
              <a:t>{</a:t>
            </a:r>
            <a:endParaRPr lang="zh-CN" altLang="en-US" sz="2200"/>
          </a:p>
          <a:p>
            <a:pPr marL="617538" lvl="1" indent="-341313" eaLnBrk="1" hangingPunct="1"/>
            <a:r>
              <a:rPr lang="en-US" altLang="zh-CN" sz="1700"/>
              <a:t>int i,j;</a:t>
            </a:r>
            <a:endParaRPr lang="zh-CN" altLang="en-US" sz="1700"/>
          </a:p>
          <a:p>
            <a:pPr marL="617538" lvl="1" indent="-341313" eaLnBrk="1" hangingPunct="1"/>
            <a:r>
              <a:rPr lang="en-US" altLang="zh-CN" sz="1700"/>
              <a:t>j=0;</a:t>
            </a:r>
            <a:endParaRPr lang="zh-CN" altLang="en-US" sz="1700"/>
          </a:p>
          <a:p>
            <a:pPr marL="617538" lvl="1" indent="-341313" eaLnBrk="1" hangingPunct="1"/>
            <a:r>
              <a:rPr lang="en-US" altLang="zh-CN" sz="1700"/>
              <a:t>i=j+1;</a:t>
            </a:r>
            <a:endParaRPr lang="zh-CN" altLang="en-US" sz="1700"/>
          </a:p>
          <a:p>
            <a:pPr marL="617538" lvl="1" indent="-341313" eaLnBrk="1" hangingPunct="1"/>
            <a:r>
              <a:rPr lang="en-US" altLang="zh-CN" sz="1700"/>
              <a:t>printf(</a:t>
            </a:r>
            <a:r>
              <a:rPr lang="en-US" altLang="zh-CN" sz="1700">
                <a:sym typeface="Arial" pitchFamily="34" charset="0"/>
              </a:rPr>
              <a:t>“</a:t>
            </a:r>
            <a:r>
              <a:rPr lang="en-US" altLang="zh-CN" sz="1700"/>
              <a:t>hello,world\n</a:t>
            </a:r>
            <a:r>
              <a:rPr lang="en-US" altLang="zh-CN" sz="1700">
                <a:sym typeface="Arial" pitchFamily="34" charset="0"/>
              </a:rPr>
              <a:t>”</a:t>
            </a:r>
            <a:r>
              <a:rPr lang="en-US" altLang="zh-CN" sz="1700"/>
              <a:t>);</a:t>
            </a:r>
            <a:endParaRPr lang="zh-CN" altLang="en-US" sz="1700"/>
          </a:p>
          <a:p>
            <a:pPr marL="617538" lvl="1" indent="-341313" eaLnBrk="1" hangingPunct="1"/>
            <a:r>
              <a:rPr lang="en-US" altLang="zh-CN" sz="1700"/>
              <a:t>printf(</a:t>
            </a:r>
            <a:r>
              <a:rPr lang="en-US" altLang="zh-CN" sz="1700">
                <a:sym typeface="Arial" pitchFamily="34" charset="0"/>
              </a:rPr>
              <a:t>“</a:t>
            </a:r>
            <a:r>
              <a:rPr lang="en-US" altLang="zh-CN" sz="1700"/>
              <a:t>the result is %d\n</a:t>
            </a:r>
            <a:r>
              <a:rPr lang="en-US" altLang="zh-CN" sz="1700">
                <a:sym typeface="Arial" pitchFamily="34" charset="0"/>
              </a:rPr>
              <a:t>”</a:t>
            </a:r>
            <a:r>
              <a:rPr lang="en-US" altLang="zh-CN" sz="1700"/>
              <a:t>,i);</a:t>
            </a:r>
            <a:endParaRPr lang="zh-CN" altLang="en-US" sz="1700"/>
          </a:p>
          <a:p>
            <a:pPr marL="457200" indent="-457200" eaLnBrk="1" hangingPunct="1"/>
            <a:r>
              <a:rPr lang="en-US" altLang="zh-CN" sz="2200"/>
              <a:t>}</a:t>
            </a:r>
            <a:endParaRPr lang="zh-CN" altLang="en-US" sz="2200"/>
          </a:p>
          <a:p>
            <a:pPr marL="457200" indent="-457200" eaLnBrk="1" hangingPunct="1">
              <a:buFont typeface="Wingdings 3" pitchFamily="18" charset="2"/>
              <a:buNone/>
            </a:pPr>
            <a:r>
              <a:rPr lang="zh-CN" altLang="en-US" sz="2200"/>
              <a:t>编译： </a:t>
            </a:r>
            <a:r>
              <a:rPr lang="en-US" altLang="zh-CN" sz="2200" b="1" u="sng"/>
              <a:t>$ gcc </a:t>
            </a:r>
            <a:r>
              <a:rPr lang="en-US" altLang="zh-CN" sz="2200" b="1" u="sng">
                <a:sym typeface="Arial" pitchFamily="34" charset="0"/>
              </a:rPr>
              <a:t>–</a:t>
            </a:r>
            <a:r>
              <a:rPr lang="en-US" altLang="zh-CN" sz="2200" b="1" u="sng"/>
              <a:t>o test test.c</a:t>
            </a:r>
            <a:endParaRPr lang="zh-CN" altLang="en-US" sz="2200" b="1" u="sng"/>
          </a:p>
          <a:p>
            <a:pPr marL="457200" indent="-457200" eaLnBrk="1" hangingPunct="1">
              <a:buFont typeface="Wingdings 3" pitchFamily="18" charset="2"/>
              <a:buNone/>
            </a:pPr>
            <a:r>
              <a:rPr lang="zh-CN" altLang="en-US" sz="2200"/>
              <a:t>执行： </a:t>
            </a:r>
            <a:r>
              <a:rPr lang="en-US" altLang="zh-CN" sz="2200" b="1" u="sng"/>
              <a:t>$ ./test</a:t>
            </a:r>
            <a:endParaRPr lang="zh-CN" altLang="en-US" sz="2200" b="1" u="sng"/>
          </a:p>
          <a:p>
            <a:pPr marL="457200" indent="-457200" eaLnBrk="1" hangingPunct="1">
              <a:buFont typeface="Wingdings 3" pitchFamily="18" charset="2"/>
              <a:buNone/>
            </a:pPr>
            <a:r>
              <a:rPr lang="zh-CN" altLang="en-US" sz="2200"/>
              <a:t>查看更详细的信息：</a:t>
            </a:r>
          </a:p>
          <a:p>
            <a:pPr marL="457200" indent="-457200" eaLnBrk="1" hangingPunct="1">
              <a:buFont typeface="Wingdings 3" pitchFamily="18" charset="2"/>
              <a:buNone/>
            </a:pPr>
            <a:r>
              <a:rPr lang="zh-CN" altLang="en-US" sz="2200"/>
              <a:t>             </a:t>
            </a:r>
            <a:r>
              <a:rPr lang="en-US" altLang="zh-CN" sz="2200" b="1" u="sng"/>
              <a:t>$ gcc </a:t>
            </a:r>
            <a:r>
              <a:rPr lang="en-US" altLang="zh-CN" sz="2200" b="1" u="sng">
                <a:sym typeface="Arial" pitchFamily="34" charset="0"/>
              </a:rPr>
              <a:t>–</a:t>
            </a:r>
            <a:r>
              <a:rPr lang="en-US" altLang="zh-CN" sz="2200" b="1" u="sng"/>
              <a:t>v </a:t>
            </a:r>
            <a:r>
              <a:rPr lang="en-US" altLang="zh-CN" sz="2200" b="1" u="sng">
                <a:sym typeface="Arial" pitchFamily="34" charset="0"/>
              </a:rPr>
              <a:t>–</a:t>
            </a:r>
            <a:r>
              <a:rPr lang="en-US" altLang="zh-CN" sz="2200" b="1" u="sng"/>
              <a:t>o test test.c </a:t>
            </a:r>
            <a:endParaRPr lang="zh-CN" altLang="en-US"/>
          </a:p>
        </p:txBody>
      </p:sp>
    </p:spTree>
    <p:extLst>
      <p:ext uri="{BB962C8B-B14F-4D97-AF65-F5344CB8AC3E}">
        <p14:creationId xmlns:p14="http://schemas.microsoft.com/office/powerpoint/2010/main" val="1342726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0516" name="Rectangle 2"/>
          <p:cNvSpPr>
            <a:spLocks noGrp="1" noChangeArrowheads="1"/>
          </p:cNvSpPr>
          <p:nvPr>
            <p:ph type="title"/>
          </p:nvPr>
        </p:nvSpPr>
        <p:spPr/>
        <p:txBody>
          <a:bodyPr/>
          <a:lstStyle/>
          <a:p>
            <a:pPr algn="ctr" eaLnBrk="1" hangingPunct="1"/>
            <a:r>
              <a:rPr lang="en-US" altLang="zh-CN" b="1" dirty="0">
                <a:solidFill>
                  <a:schemeClr val="tx1"/>
                </a:solidFill>
                <a:latin typeface="微软雅黑" pitchFamily="34" charset="-122"/>
                <a:ea typeface="微软雅黑" pitchFamily="34" charset="-122"/>
                <a:sym typeface="微软雅黑" pitchFamily="34" charset="-122"/>
              </a:rPr>
              <a:t>GCC</a:t>
            </a:r>
            <a:r>
              <a:rPr lang="zh-CN" altLang="en-US" b="1" dirty="0">
                <a:solidFill>
                  <a:schemeClr val="tx1"/>
                </a:solidFill>
                <a:latin typeface="微软雅黑" pitchFamily="34" charset="-122"/>
                <a:ea typeface="微软雅黑" pitchFamily="34" charset="-122"/>
                <a:sym typeface="微软雅黑" pitchFamily="34" charset="-122"/>
              </a:rPr>
              <a:t>编译过程</a:t>
            </a:r>
            <a:endParaRPr lang="zh-CN" altLang="en-US" dirty="0"/>
          </a:p>
        </p:txBody>
      </p:sp>
      <p:sp>
        <p:nvSpPr>
          <p:cNvPr id="320518" name="Rectangle 25"/>
          <p:cNvSpPr>
            <a:spLocks noGrp="1" noChangeArrowheads="1"/>
          </p:cNvSpPr>
          <p:nvPr>
            <p:ph idx="1"/>
          </p:nvPr>
        </p:nvSpPr>
        <p:spPr>
          <a:xfrm>
            <a:off x="6384032" y="1462090"/>
            <a:ext cx="5112568" cy="4484370"/>
          </a:xfrm>
          <a:prstGeom prst="rect">
            <a:avLst/>
          </a:prstGeom>
        </p:spPr>
        <p:txBody>
          <a:bodyPr/>
          <a:lstStyle/>
          <a:p>
            <a:pPr eaLnBrk="1" hangingPunct="1"/>
            <a:r>
              <a:rPr lang="en-US" altLang="zh-CN" dirty="0"/>
              <a:t>GCC</a:t>
            </a:r>
            <a:r>
              <a:rPr lang="zh-CN" altLang="en-US" dirty="0"/>
              <a:t>的编译流程分为四个步骤</a:t>
            </a:r>
            <a:r>
              <a:rPr lang="en-US" altLang="zh-CN" dirty="0"/>
              <a:t>:</a:t>
            </a:r>
            <a:endParaRPr lang="zh-CN" altLang="en-US" dirty="0"/>
          </a:p>
          <a:p>
            <a:pPr marL="914400" lvl="1" indent="-457200" eaLnBrk="1" hangingPunct="1">
              <a:buFont typeface="Franklin Gothic Medium" pitchFamily="34" charset="0"/>
              <a:buAutoNum type="arabicPeriod"/>
            </a:pPr>
            <a:r>
              <a:rPr lang="zh-CN" altLang="en-US" dirty="0">
                <a:latin typeface="华文中宋" pitchFamily="2" charset="-122"/>
                <a:ea typeface="华文中宋" pitchFamily="2" charset="-122"/>
                <a:sym typeface="华文中宋" pitchFamily="2" charset="-122"/>
              </a:rPr>
              <a:t>预处理</a:t>
            </a:r>
            <a:r>
              <a:rPr lang="en-US" altLang="zh-CN" dirty="0">
                <a:latin typeface="华文中宋" pitchFamily="2" charset="-122"/>
                <a:ea typeface="华文中宋" pitchFamily="2" charset="-122"/>
                <a:sym typeface="华文中宋" pitchFamily="2" charset="-122"/>
              </a:rPr>
              <a:t>(Pre-Processing) </a:t>
            </a:r>
          </a:p>
          <a:p>
            <a:pPr marL="914400" lvl="1" indent="-457200" eaLnBrk="1" hangingPunct="1">
              <a:buFont typeface="Franklin Gothic Medium" pitchFamily="34" charset="0"/>
              <a:buAutoNum type="arabicPeriod"/>
            </a:pPr>
            <a:r>
              <a:rPr lang="zh-CN" altLang="en-US" dirty="0">
                <a:latin typeface="华文中宋" pitchFamily="2" charset="-122"/>
                <a:ea typeface="华文中宋" pitchFamily="2" charset="-122"/>
                <a:sym typeface="华文中宋" pitchFamily="2" charset="-122"/>
              </a:rPr>
              <a:t>编译</a:t>
            </a:r>
            <a:r>
              <a:rPr lang="en-US" altLang="zh-CN" dirty="0">
                <a:latin typeface="华文中宋" pitchFamily="2" charset="-122"/>
                <a:ea typeface="华文中宋" pitchFamily="2" charset="-122"/>
                <a:sym typeface="华文中宋" pitchFamily="2" charset="-122"/>
              </a:rPr>
              <a:t>(Compiling)</a:t>
            </a:r>
          </a:p>
          <a:p>
            <a:pPr marL="914400" lvl="1" indent="-457200" eaLnBrk="1" hangingPunct="1">
              <a:buFont typeface="Franklin Gothic Medium" pitchFamily="34" charset="0"/>
              <a:buAutoNum type="arabicPeriod"/>
            </a:pPr>
            <a:r>
              <a:rPr lang="zh-CN" altLang="en-US" dirty="0">
                <a:latin typeface="华文中宋" pitchFamily="2" charset="-122"/>
                <a:ea typeface="华文中宋" pitchFamily="2" charset="-122"/>
                <a:sym typeface="华文中宋" pitchFamily="2" charset="-122"/>
              </a:rPr>
              <a:t>汇编</a:t>
            </a:r>
            <a:r>
              <a:rPr lang="en-US" altLang="zh-CN" dirty="0">
                <a:latin typeface="华文中宋" pitchFamily="2" charset="-122"/>
                <a:ea typeface="华文中宋" pitchFamily="2" charset="-122"/>
                <a:sym typeface="华文中宋" pitchFamily="2" charset="-122"/>
              </a:rPr>
              <a:t>(Assembling)</a:t>
            </a:r>
            <a:endParaRPr lang="zh-CN" altLang="en-US" dirty="0">
              <a:latin typeface="华文中宋" pitchFamily="2" charset="-122"/>
              <a:ea typeface="华文中宋" pitchFamily="2" charset="-122"/>
              <a:sym typeface="华文中宋" pitchFamily="2" charset="-122"/>
            </a:endParaRPr>
          </a:p>
          <a:p>
            <a:pPr marL="914400" lvl="1" indent="-457200" eaLnBrk="1" hangingPunct="1">
              <a:buFont typeface="Franklin Gothic Medium" pitchFamily="34" charset="0"/>
              <a:buAutoNum type="arabicPeriod"/>
            </a:pPr>
            <a:r>
              <a:rPr lang="zh-CN" altLang="en-US" dirty="0">
                <a:latin typeface="华文中宋" pitchFamily="2" charset="-122"/>
                <a:ea typeface="华文中宋" pitchFamily="2" charset="-122"/>
                <a:sym typeface="华文中宋" pitchFamily="2" charset="-122"/>
              </a:rPr>
              <a:t>链接</a:t>
            </a:r>
            <a:r>
              <a:rPr lang="en-US" altLang="zh-CN" dirty="0">
                <a:latin typeface="华文中宋" pitchFamily="2" charset="-122"/>
                <a:ea typeface="华文中宋" pitchFamily="2" charset="-122"/>
                <a:sym typeface="华文中宋" pitchFamily="2" charset="-122"/>
              </a:rPr>
              <a:t>(Linking)</a:t>
            </a:r>
            <a:endParaRPr lang="zh-CN" altLang="en-US" dirty="0"/>
          </a:p>
        </p:txBody>
      </p:sp>
      <p:grpSp>
        <p:nvGrpSpPr>
          <p:cNvPr id="320519" name="Group 6"/>
          <p:cNvGrpSpPr>
            <a:grpSpLocks/>
          </p:cNvGrpSpPr>
          <p:nvPr/>
        </p:nvGrpSpPr>
        <p:grpSpPr bwMode="auto">
          <a:xfrm>
            <a:off x="774700" y="1380332"/>
            <a:ext cx="5283200" cy="4589463"/>
            <a:chOff x="0" y="0"/>
            <a:chExt cx="2496" cy="2891"/>
          </a:xfrm>
        </p:grpSpPr>
        <p:sp>
          <p:nvSpPr>
            <p:cNvPr id="320520" name="Text Box 5"/>
            <p:cNvSpPr>
              <a:spLocks noChangeArrowheads="1"/>
            </p:cNvSpPr>
            <p:nvPr/>
          </p:nvSpPr>
          <p:spPr bwMode="auto">
            <a:xfrm>
              <a:off x="4" y="0"/>
              <a:ext cx="986" cy="285"/>
            </a:xfrm>
            <a:prstGeom prst="rect">
              <a:avLst/>
            </a:prstGeom>
            <a:solidFill>
              <a:srgbClr val="FFFFFF"/>
            </a:solidFill>
            <a:ln w="9525">
              <a:solidFill>
                <a:srgbClr val="000000"/>
              </a:solidFill>
              <a:miter lim="800000"/>
              <a:headEnd/>
              <a:tailEnd/>
            </a:ln>
          </p:spPr>
          <p:txBody>
            <a:bodyPr/>
            <a:lstStyle/>
            <a:p>
              <a:pPr algn="ctr" eaLnBrk="0" hangingPunct="0">
                <a:spcBef>
                  <a:spcPct val="20000"/>
                </a:spcBef>
                <a:buClr>
                  <a:srgbClr val="FF0000"/>
                </a:buClr>
              </a:pPr>
              <a:r>
                <a:rPr lang="zh-CN" altLang="en-US" sz="2000">
                  <a:solidFill>
                    <a:srgbClr val="000000"/>
                  </a:solidFill>
                  <a:sym typeface="Times New Roman" pitchFamily="18" charset="0"/>
                </a:rPr>
                <a:t>编辑器</a:t>
              </a:r>
              <a:endParaRPr lang="zh-CN" altLang="en-US" sz="2000" i="1">
                <a:solidFill>
                  <a:srgbClr val="000000"/>
                </a:solidFill>
                <a:ea typeface="方正舒体" pitchFamily="2" charset="-122"/>
              </a:endParaRPr>
            </a:p>
          </p:txBody>
        </p:sp>
        <p:sp>
          <p:nvSpPr>
            <p:cNvPr id="320521" name="Text Box 6"/>
            <p:cNvSpPr>
              <a:spLocks noChangeArrowheads="1"/>
            </p:cNvSpPr>
            <p:nvPr/>
          </p:nvSpPr>
          <p:spPr bwMode="auto">
            <a:xfrm>
              <a:off x="4" y="475"/>
              <a:ext cx="986" cy="285"/>
            </a:xfrm>
            <a:prstGeom prst="rect">
              <a:avLst/>
            </a:prstGeom>
            <a:solidFill>
              <a:srgbClr val="FFFFFF"/>
            </a:solidFill>
            <a:ln w="9525">
              <a:solidFill>
                <a:srgbClr val="000000"/>
              </a:solidFill>
              <a:miter lim="800000"/>
              <a:headEnd/>
              <a:tailEnd/>
            </a:ln>
          </p:spPr>
          <p:txBody>
            <a:bodyPr/>
            <a:lstStyle/>
            <a:p>
              <a:pPr algn="ctr" eaLnBrk="0" hangingPunct="0">
                <a:spcBef>
                  <a:spcPct val="20000"/>
                </a:spcBef>
                <a:buClr>
                  <a:srgbClr val="FF0000"/>
                </a:buClr>
              </a:pPr>
              <a:r>
                <a:rPr lang="zh-CN" altLang="en-US" sz="2000">
                  <a:solidFill>
                    <a:srgbClr val="000000"/>
                  </a:solidFill>
                  <a:sym typeface="Times New Roman" pitchFamily="18" charset="0"/>
                </a:rPr>
                <a:t>预处理器</a:t>
              </a:r>
              <a:endParaRPr lang="zh-CN" altLang="en-US"/>
            </a:p>
          </p:txBody>
        </p:sp>
        <p:sp>
          <p:nvSpPr>
            <p:cNvPr id="320522" name="Text Box 8"/>
            <p:cNvSpPr>
              <a:spLocks noChangeArrowheads="1"/>
            </p:cNvSpPr>
            <p:nvPr/>
          </p:nvSpPr>
          <p:spPr bwMode="auto">
            <a:xfrm>
              <a:off x="4" y="1045"/>
              <a:ext cx="986" cy="285"/>
            </a:xfrm>
            <a:prstGeom prst="rect">
              <a:avLst/>
            </a:prstGeom>
            <a:solidFill>
              <a:srgbClr val="FFFFFF"/>
            </a:solidFill>
            <a:ln w="9525">
              <a:solidFill>
                <a:srgbClr val="000000"/>
              </a:solidFill>
              <a:miter lim="800000"/>
              <a:headEnd/>
              <a:tailEnd/>
            </a:ln>
          </p:spPr>
          <p:txBody>
            <a:bodyPr/>
            <a:lstStyle/>
            <a:p>
              <a:pPr algn="ctr" eaLnBrk="0" hangingPunct="0">
                <a:spcBef>
                  <a:spcPct val="20000"/>
                </a:spcBef>
                <a:buClr>
                  <a:srgbClr val="FF0000"/>
                </a:buClr>
              </a:pPr>
              <a:r>
                <a:rPr lang="zh-CN" altLang="en-US" sz="2000">
                  <a:solidFill>
                    <a:srgbClr val="000000"/>
                  </a:solidFill>
                  <a:sym typeface="Times New Roman" pitchFamily="18" charset="0"/>
                </a:rPr>
                <a:t>编译器</a:t>
              </a:r>
              <a:endParaRPr lang="zh-CN" altLang="en-US"/>
            </a:p>
          </p:txBody>
        </p:sp>
        <p:sp>
          <p:nvSpPr>
            <p:cNvPr id="320523" name="Text Box 9"/>
            <p:cNvSpPr>
              <a:spLocks noChangeArrowheads="1"/>
            </p:cNvSpPr>
            <p:nvPr/>
          </p:nvSpPr>
          <p:spPr bwMode="auto">
            <a:xfrm>
              <a:off x="0" y="2191"/>
              <a:ext cx="990" cy="283"/>
            </a:xfrm>
            <a:prstGeom prst="rect">
              <a:avLst/>
            </a:prstGeom>
            <a:solidFill>
              <a:srgbClr val="FFFFFF"/>
            </a:solidFill>
            <a:ln w="9525">
              <a:solidFill>
                <a:srgbClr val="000000"/>
              </a:solidFill>
              <a:miter lim="800000"/>
              <a:headEnd/>
              <a:tailEnd/>
            </a:ln>
          </p:spPr>
          <p:txBody>
            <a:bodyPr/>
            <a:lstStyle/>
            <a:p>
              <a:pPr algn="ctr" eaLnBrk="0" hangingPunct="0">
                <a:spcBef>
                  <a:spcPct val="20000"/>
                </a:spcBef>
                <a:buClr>
                  <a:srgbClr val="FF0000"/>
                </a:buClr>
              </a:pPr>
              <a:r>
                <a:rPr lang="zh-CN" altLang="en-US">
                  <a:solidFill>
                    <a:srgbClr val="000000"/>
                  </a:solidFill>
                  <a:sym typeface="Times New Roman" pitchFamily="18" charset="0"/>
                </a:rPr>
                <a:t>链接</a:t>
              </a:r>
              <a:endParaRPr lang="zh-CN" altLang="en-US" sz="2000">
                <a:solidFill>
                  <a:srgbClr val="000000"/>
                </a:solidFill>
                <a:sym typeface="Times New Roman" pitchFamily="18" charset="0"/>
              </a:endParaRPr>
            </a:p>
          </p:txBody>
        </p:sp>
        <p:sp>
          <p:nvSpPr>
            <p:cNvPr id="320524" name="Line 11"/>
            <p:cNvSpPr>
              <a:spLocks noChangeShapeType="1"/>
            </p:cNvSpPr>
            <p:nvPr/>
          </p:nvSpPr>
          <p:spPr bwMode="auto">
            <a:xfrm>
              <a:off x="443" y="285"/>
              <a:ext cx="1"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20525" name="Line 12"/>
            <p:cNvSpPr>
              <a:spLocks noChangeShapeType="1"/>
            </p:cNvSpPr>
            <p:nvPr/>
          </p:nvSpPr>
          <p:spPr bwMode="auto">
            <a:xfrm>
              <a:off x="443" y="760"/>
              <a:ext cx="1" cy="2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20526" name="Line 13"/>
            <p:cNvSpPr>
              <a:spLocks noChangeShapeType="1"/>
            </p:cNvSpPr>
            <p:nvPr/>
          </p:nvSpPr>
          <p:spPr bwMode="auto">
            <a:xfrm>
              <a:off x="443" y="1331"/>
              <a:ext cx="1" cy="2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20527" name="Text Box 21"/>
            <p:cNvSpPr>
              <a:spLocks noChangeArrowheads="1"/>
            </p:cNvSpPr>
            <p:nvPr/>
          </p:nvSpPr>
          <p:spPr bwMode="auto">
            <a:xfrm>
              <a:off x="4" y="1620"/>
              <a:ext cx="987" cy="286"/>
            </a:xfrm>
            <a:prstGeom prst="rect">
              <a:avLst/>
            </a:prstGeom>
            <a:solidFill>
              <a:srgbClr val="FFFFFF"/>
            </a:solidFill>
            <a:ln w="9525">
              <a:solidFill>
                <a:srgbClr val="000000"/>
              </a:solidFill>
              <a:miter lim="800000"/>
              <a:headEnd/>
              <a:tailEnd/>
            </a:ln>
          </p:spPr>
          <p:txBody>
            <a:bodyPr/>
            <a:lstStyle/>
            <a:p>
              <a:pPr algn="ctr" eaLnBrk="0" hangingPunct="0">
                <a:spcBef>
                  <a:spcPct val="20000"/>
                </a:spcBef>
                <a:buClr>
                  <a:srgbClr val="FF0000"/>
                </a:buClr>
              </a:pPr>
              <a:r>
                <a:rPr lang="zh-CN" altLang="en-US" sz="2000">
                  <a:solidFill>
                    <a:srgbClr val="000000"/>
                  </a:solidFill>
                  <a:sym typeface="Times New Roman" pitchFamily="18" charset="0"/>
                </a:rPr>
                <a:t>汇编处理</a:t>
              </a:r>
              <a:endParaRPr lang="zh-CN" altLang="en-US"/>
            </a:p>
          </p:txBody>
        </p:sp>
        <p:sp>
          <p:nvSpPr>
            <p:cNvPr id="320528" name="Line 22"/>
            <p:cNvSpPr>
              <a:spLocks noChangeShapeType="1"/>
            </p:cNvSpPr>
            <p:nvPr/>
          </p:nvSpPr>
          <p:spPr bwMode="auto">
            <a:xfrm>
              <a:off x="443" y="1906"/>
              <a:ext cx="1" cy="2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20529" name="AutoShape 16"/>
            <p:cNvSpPr>
              <a:spLocks/>
            </p:cNvSpPr>
            <p:nvPr/>
          </p:nvSpPr>
          <p:spPr bwMode="auto">
            <a:xfrm>
              <a:off x="1440" y="275"/>
              <a:ext cx="768" cy="264"/>
            </a:xfrm>
            <a:prstGeom prst="accentBorderCallout1">
              <a:avLst>
                <a:gd name="adj1" fmla="val 27269"/>
                <a:gd name="adj2" fmla="val -6250"/>
                <a:gd name="adj3" fmla="val 27269"/>
                <a:gd name="adj4" fmla="val -131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a:solidFill>
                    <a:srgbClr val="000000"/>
                  </a:solidFill>
                  <a:sym typeface="Times New Roman" pitchFamily="18" charset="0"/>
                </a:rPr>
                <a:t>源代码 *</a:t>
              </a:r>
              <a:r>
                <a:rPr lang="en-US" altLang="zh-CN">
                  <a:solidFill>
                    <a:srgbClr val="000000"/>
                  </a:solidFill>
                  <a:sym typeface="Times New Roman" pitchFamily="18" charset="0"/>
                </a:rPr>
                <a:t>.c</a:t>
              </a:r>
              <a:endParaRPr lang="zh-CN" altLang="en-US"/>
            </a:p>
          </p:txBody>
        </p:sp>
        <p:sp>
          <p:nvSpPr>
            <p:cNvPr id="320530" name="AutoShape 17"/>
            <p:cNvSpPr>
              <a:spLocks/>
            </p:cNvSpPr>
            <p:nvPr/>
          </p:nvSpPr>
          <p:spPr bwMode="auto">
            <a:xfrm>
              <a:off x="1440" y="779"/>
              <a:ext cx="1056" cy="264"/>
            </a:xfrm>
            <a:prstGeom prst="accentBorderCallout1">
              <a:avLst>
                <a:gd name="adj1" fmla="val 27269"/>
                <a:gd name="adj2" fmla="val -4542"/>
                <a:gd name="adj3" fmla="val 27269"/>
                <a:gd name="adj4" fmla="val -9545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a:solidFill>
                    <a:srgbClr val="000000"/>
                  </a:solidFill>
                  <a:sym typeface="Times New Roman" pitchFamily="18" charset="0"/>
                </a:rPr>
                <a:t>预处理文件 *</a:t>
              </a:r>
              <a:r>
                <a:rPr lang="en-US" altLang="zh-CN">
                  <a:solidFill>
                    <a:srgbClr val="000000"/>
                  </a:solidFill>
                  <a:sym typeface="Times New Roman" pitchFamily="18" charset="0"/>
                </a:rPr>
                <a:t>.i</a:t>
              </a:r>
              <a:endParaRPr lang="zh-CN" altLang="en-US"/>
            </a:p>
          </p:txBody>
        </p:sp>
        <p:sp>
          <p:nvSpPr>
            <p:cNvPr id="320531" name="AutoShape 18"/>
            <p:cNvSpPr>
              <a:spLocks/>
            </p:cNvSpPr>
            <p:nvPr/>
          </p:nvSpPr>
          <p:spPr bwMode="auto">
            <a:xfrm>
              <a:off x="1440" y="1403"/>
              <a:ext cx="960" cy="264"/>
            </a:xfrm>
            <a:prstGeom prst="accentBorderCallout1">
              <a:avLst>
                <a:gd name="adj1" fmla="val 27269"/>
                <a:gd name="adj2" fmla="val -5000"/>
                <a:gd name="adj3" fmla="val 27269"/>
                <a:gd name="adj4" fmla="val -10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dirty="0">
                  <a:solidFill>
                    <a:srgbClr val="000000"/>
                  </a:solidFill>
                  <a:sym typeface="Times New Roman" pitchFamily="18" charset="0"/>
                </a:rPr>
                <a:t>汇编文件 *</a:t>
              </a:r>
              <a:r>
                <a:rPr lang="en-US" altLang="zh-CN" dirty="0">
                  <a:solidFill>
                    <a:srgbClr val="000000"/>
                  </a:solidFill>
                  <a:sym typeface="Times New Roman" pitchFamily="18" charset="0"/>
                </a:rPr>
                <a:t>.s</a:t>
              </a:r>
              <a:endParaRPr lang="zh-CN" altLang="en-US" dirty="0"/>
            </a:p>
          </p:txBody>
        </p:sp>
        <p:sp>
          <p:nvSpPr>
            <p:cNvPr id="320532" name="AutoShape 19"/>
            <p:cNvSpPr>
              <a:spLocks/>
            </p:cNvSpPr>
            <p:nvPr/>
          </p:nvSpPr>
          <p:spPr bwMode="auto">
            <a:xfrm>
              <a:off x="1440" y="1979"/>
              <a:ext cx="960" cy="264"/>
            </a:xfrm>
            <a:prstGeom prst="accentBorderCallout1">
              <a:avLst>
                <a:gd name="adj1" fmla="val 27269"/>
                <a:gd name="adj2" fmla="val -5000"/>
                <a:gd name="adj3" fmla="val 27269"/>
                <a:gd name="adj4" fmla="val -10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a:solidFill>
                    <a:srgbClr val="000000"/>
                  </a:solidFill>
                  <a:sym typeface="Times New Roman" pitchFamily="18" charset="0"/>
                </a:rPr>
                <a:t>汇编文件 *</a:t>
              </a:r>
              <a:r>
                <a:rPr lang="en-US" altLang="zh-CN">
                  <a:solidFill>
                    <a:srgbClr val="000000"/>
                  </a:solidFill>
                  <a:sym typeface="Times New Roman" pitchFamily="18" charset="0"/>
                </a:rPr>
                <a:t>.o</a:t>
              </a:r>
              <a:endParaRPr lang="zh-CN" altLang="en-US"/>
            </a:p>
          </p:txBody>
        </p:sp>
        <p:sp>
          <p:nvSpPr>
            <p:cNvPr id="320533" name="AutoShape 20"/>
            <p:cNvSpPr>
              <a:spLocks/>
            </p:cNvSpPr>
            <p:nvPr/>
          </p:nvSpPr>
          <p:spPr bwMode="auto">
            <a:xfrm>
              <a:off x="1440" y="2507"/>
              <a:ext cx="1056" cy="384"/>
            </a:xfrm>
            <a:prstGeom prst="accentBorderCallout1">
              <a:avLst>
                <a:gd name="adj1" fmla="val 18750"/>
                <a:gd name="adj2" fmla="val -4542"/>
                <a:gd name="adj3" fmla="val 18750"/>
                <a:gd name="adj4" fmla="val -9545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a:solidFill>
                    <a:srgbClr val="000000"/>
                  </a:solidFill>
                  <a:sym typeface="Times New Roman" pitchFamily="18" charset="0"/>
                </a:rPr>
                <a:t>可执行程序 *</a:t>
              </a:r>
              <a:r>
                <a:rPr lang="en-US" altLang="zh-CN">
                  <a:solidFill>
                    <a:srgbClr val="000000"/>
                  </a:solidFill>
                  <a:sym typeface="Times New Roman" pitchFamily="18" charset="0"/>
                </a:rPr>
                <a:t>.exe</a:t>
              </a:r>
              <a:endParaRPr lang="zh-CN" altLang="en-US"/>
            </a:p>
          </p:txBody>
        </p:sp>
        <p:sp>
          <p:nvSpPr>
            <p:cNvPr id="320534" name="Line 22"/>
            <p:cNvSpPr>
              <a:spLocks noChangeShapeType="1"/>
            </p:cNvSpPr>
            <p:nvPr/>
          </p:nvSpPr>
          <p:spPr bwMode="auto">
            <a:xfrm>
              <a:off x="450" y="2483"/>
              <a:ext cx="1" cy="2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grpSp>
    </p:spTree>
    <p:extLst>
      <p:ext uri="{BB962C8B-B14F-4D97-AF65-F5344CB8AC3E}">
        <p14:creationId xmlns:p14="http://schemas.microsoft.com/office/powerpoint/2010/main" val="233097143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153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A1D5F88-69F4-41D5-8522-7A9D537DCEC8}" type="slidenum">
              <a:rPr lang="zh-CN" altLang="en-US" sz="1400">
                <a:solidFill>
                  <a:schemeClr val="tx2"/>
                </a:solidFill>
                <a:sym typeface="Arial" pitchFamily="34" charset="0"/>
              </a:rPr>
              <a:pPr eaLnBrk="0" hangingPunct="0"/>
              <a:t>295</a:t>
            </a:fld>
            <a:endParaRPr lang="en-US" altLang="zh-CN" sz="1400">
              <a:solidFill>
                <a:schemeClr val="tx2"/>
              </a:solidFill>
              <a:sym typeface="Arial" pitchFamily="34" charset="0"/>
            </a:endParaRPr>
          </a:p>
        </p:txBody>
      </p:sp>
      <p:sp>
        <p:nvSpPr>
          <p:cNvPr id="321540" name="Rectangle 2"/>
          <p:cNvSpPr>
            <a:spLocks noGrp="1" noChangeArrowheads="1"/>
          </p:cNvSpPr>
          <p:nvPr>
            <p:ph type="title"/>
          </p:nvPr>
        </p:nvSpPr>
        <p:spPr/>
        <p:txBody>
          <a:bodyPr/>
          <a:lstStyle/>
          <a:p>
            <a:pPr algn="ctr" eaLnBrk="1" hangingPunct="1">
              <a:spcBef>
                <a:spcPct val="50000"/>
              </a:spcBef>
            </a:pPr>
            <a:r>
              <a:rPr lang="en-US" altLang="zh-CN" b="1" dirty="0">
                <a:solidFill>
                  <a:schemeClr val="tx1"/>
                </a:solidFill>
                <a:latin typeface="微软雅黑" pitchFamily="34" charset="-122"/>
                <a:ea typeface="微软雅黑" pitchFamily="34" charset="-122"/>
                <a:sym typeface="微软雅黑" pitchFamily="34" charset="-122"/>
              </a:rPr>
              <a:t>“hello”</a:t>
            </a:r>
            <a:r>
              <a:rPr lang="zh-CN" altLang="en-US" b="1" dirty="0">
                <a:solidFill>
                  <a:schemeClr val="tx1"/>
                </a:solidFill>
                <a:latin typeface="微软雅黑" pitchFamily="34" charset="-122"/>
                <a:ea typeface="微软雅黑" pitchFamily="34" charset="-122"/>
                <a:sym typeface="微软雅黑" pitchFamily="34" charset="-122"/>
              </a:rPr>
              <a:t>的演变历程</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21541" name="Group 4"/>
          <p:cNvGrpSpPr>
            <a:grpSpLocks/>
          </p:cNvGrpSpPr>
          <p:nvPr/>
        </p:nvGrpSpPr>
        <p:grpSpPr bwMode="auto">
          <a:xfrm>
            <a:off x="239185" y="1628775"/>
            <a:ext cx="11567583" cy="3168650"/>
            <a:chOff x="0" y="0"/>
            <a:chExt cx="5465" cy="1996"/>
          </a:xfrm>
        </p:grpSpPr>
        <p:sp>
          <p:nvSpPr>
            <p:cNvPr id="321542" name="Text Box 5"/>
            <p:cNvSpPr>
              <a:spLocks noChangeArrowheads="1"/>
            </p:cNvSpPr>
            <p:nvPr/>
          </p:nvSpPr>
          <p:spPr bwMode="auto">
            <a:xfrm>
              <a:off x="454" y="435"/>
              <a:ext cx="817" cy="926"/>
            </a:xfrm>
            <a:prstGeom prst="rect">
              <a:avLst/>
            </a:prstGeom>
            <a:gradFill rotWithShape="1">
              <a:gsLst>
                <a:gs pos="0">
                  <a:srgbClr val="DDE9EC"/>
                </a:gs>
                <a:gs pos="100000">
                  <a:srgbClr val="727CA3"/>
                </a:gs>
              </a:gsLst>
              <a:path path="shape">
                <a:fillToRect l="50000" t="50000" r="50000" b="50000"/>
              </a:path>
            </a:gradFill>
            <a:ln w="6350" cap="sq">
              <a:solidFill>
                <a:schemeClr val="tx1"/>
              </a:solidFill>
              <a:miter lim="800000"/>
              <a:headEnd/>
              <a:tailEnd/>
            </a:ln>
          </p:spPr>
          <p:txBody>
            <a:bodyPr/>
            <a:lstStyle/>
            <a:p>
              <a:pPr eaLnBrk="0" hangingPunct="0">
                <a:spcBef>
                  <a:spcPct val="50000"/>
                </a:spcBef>
              </a:pPr>
              <a:r>
                <a:rPr lang="en-US" altLang="zh-CN">
                  <a:solidFill>
                    <a:srgbClr val="000000"/>
                  </a:solidFill>
                  <a:sym typeface="Times New Roman" pitchFamily="18" charset="0"/>
                </a:rPr>
                <a:t>Pre-processor</a:t>
              </a:r>
              <a:br>
                <a:rPr lang="zh-CN" altLang="en-US">
                  <a:solidFill>
                    <a:srgbClr val="000000"/>
                  </a:solidFill>
                  <a:sym typeface="Times New Roman" pitchFamily="18" charset="0"/>
                </a:rPr>
              </a:br>
              <a:r>
                <a:rPr lang="en-US" altLang="zh-CN">
                  <a:solidFill>
                    <a:srgbClr val="000000"/>
                  </a:solidFill>
                  <a:sym typeface="Times New Roman" pitchFamily="18" charset="0"/>
                </a:rPr>
                <a:t>(cpp / </a:t>
              </a:r>
              <a:br>
                <a:rPr lang="zh-CN" altLang="en-US">
                  <a:solidFill>
                    <a:srgbClr val="000000"/>
                  </a:solidFill>
                  <a:sym typeface="Times New Roman" pitchFamily="18" charset="0"/>
                </a:rPr>
              </a:br>
              <a:r>
                <a:rPr lang="en-US" altLang="zh-CN">
                  <a:solidFill>
                    <a:srgbClr val="000000"/>
                  </a:solidFill>
                  <a:sym typeface="Times New Roman" pitchFamily="18" charset="0"/>
                </a:rPr>
                <a:t>gcc -E)</a:t>
              </a:r>
              <a:endParaRPr lang="zh-CN" altLang="en-US"/>
            </a:p>
          </p:txBody>
        </p:sp>
        <p:sp>
          <p:nvSpPr>
            <p:cNvPr id="321543" name="Text Box 14"/>
            <p:cNvSpPr>
              <a:spLocks noChangeArrowheads="1"/>
            </p:cNvSpPr>
            <p:nvPr/>
          </p:nvSpPr>
          <p:spPr bwMode="auto">
            <a:xfrm>
              <a:off x="1633" y="435"/>
              <a:ext cx="817" cy="926"/>
            </a:xfrm>
            <a:prstGeom prst="rect">
              <a:avLst/>
            </a:prstGeom>
            <a:gradFill rotWithShape="1">
              <a:gsLst>
                <a:gs pos="0">
                  <a:srgbClr val="DDE9EC"/>
                </a:gs>
                <a:gs pos="100000">
                  <a:srgbClr val="727CA3"/>
                </a:gs>
              </a:gsLst>
              <a:path path="shape">
                <a:fillToRect l="50000" t="50000" r="50000" b="50000"/>
              </a:path>
            </a:gradFill>
            <a:ln w="6350" cap="sq">
              <a:solidFill>
                <a:schemeClr val="tx1"/>
              </a:solidFill>
              <a:miter lim="800000"/>
              <a:headEnd/>
              <a:tailEnd/>
            </a:ln>
          </p:spPr>
          <p:txBody>
            <a:bodyPr anchor="ctr"/>
            <a:lstStyle/>
            <a:p>
              <a:pPr eaLnBrk="0" hangingPunct="0">
                <a:spcBef>
                  <a:spcPct val="50000"/>
                </a:spcBef>
              </a:pPr>
              <a:r>
                <a:rPr lang="en-US" altLang="zh-CN">
                  <a:solidFill>
                    <a:srgbClr val="000000"/>
                  </a:solidFill>
                  <a:sym typeface="Times New Roman" pitchFamily="18" charset="0"/>
                </a:rPr>
                <a:t>Compiler</a:t>
              </a:r>
              <a:endParaRPr lang="zh-CN" altLang="en-US">
                <a:solidFill>
                  <a:srgbClr val="000000"/>
                </a:solidFill>
                <a:sym typeface="Times New Roman" pitchFamily="18" charset="0"/>
              </a:endParaRPr>
            </a:p>
            <a:p>
              <a:pPr eaLnBrk="0" hangingPunct="0">
                <a:spcBef>
                  <a:spcPct val="50000"/>
                </a:spcBef>
              </a:pPr>
              <a:r>
                <a:rPr lang="en-US" altLang="zh-CN">
                  <a:solidFill>
                    <a:srgbClr val="000000"/>
                  </a:solidFill>
                  <a:sym typeface="Times New Roman" pitchFamily="18" charset="0"/>
                </a:rPr>
                <a:t>(cc1 / </a:t>
              </a:r>
              <a:br>
                <a:rPr lang="zh-CN" altLang="en-US">
                  <a:solidFill>
                    <a:srgbClr val="000000"/>
                  </a:solidFill>
                  <a:sym typeface="Times New Roman" pitchFamily="18" charset="0"/>
                </a:rPr>
              </a:br>
              <a:r>
                <a:rPr lang="en-US" altLang="zh-CN">
                  <a:solidFill>
                    <a:srgbClr val="000000"/>
                  </a:solidFill>
                  <a:sym typeface="Times New Roman" pitchFamily="18" charset="0"/>
                </a:rPr>
                <a:t>gcc -S)</a:t>
              </a:r>
              <a:endParaRPr lang="zh-CN" altLang="en-US"/>
            </a:p>
          </p:txBody>
        </p:sp>
        <p:sp>
          <p:nvSpPr>
            <p:cNvPr id="321544" name="Text Box 15"/>
            <p:cNvSpPr>
              <a:spLocks noChangeArrowheads="1"/>
            </p:cNvSpPr>
            <p:nvPr/>
          </p:nvSpPr>
          <p:spPr bwMode="auto">
            <a:xfrm>
              <a:off x="2858" y="435"/>
              <a:ext cx="816" cy="926"/>
            </a:xfrm>
            <a:prstGeom prst="rect">
              <a:avLst/>
            </a:prstGeom>
            <a:gradFill rotWithShape="1">
              <a:gsLst>
                <a:gs pos="0">
                  <a:srgbClr val="DDE9EC"/>
                </a:gs>
                <a:gs pos="100000">
                  <a:srgbClr val="727CA3"/>
                </a:gs>
              </a:gsLst>
              <a:path path="shape">
                <a:fillToRect l="50000" t="50000" r="50000" b="50000"/>
              </a:path>
            </a:gradFill>
            <a:ln w="6350" cap="sq">
              <a:solidFill>
                <a:schemeClr val="tx1"/>
              </a:solidFill>
              <a:miter lim="800000"/>
              <a:headEnd/>
              <a:tailEnd/>
            </a:ln>
          </p:spPr>
          <p:txBody>
            <a:bodyPr anchor="ctr"/>
            <a:lstStyle/>
            <a:p>
              <a:pPr eaLnBrk="0" hangingPunct="0">
                <a:spcBef>
                  <a:spcPct val="50000"/>
                </a:spcBef>
              </a:pPr>
              <a:r>
                <a:rPr lang="en-US" altLang="zh-CN">
                  <a:solidFill>
                    <a:srgbClr val="000000"/>
                  </a:solidFill>
                  <a:sym typeface="Times New Roman" pitchFamily="18" charset="0"/>
                </a:rPr>
                <a:t>Assembler</a:t>
              </a:r>
              <a:endParaRPr lang="zh-CN" altLang="en-US">
                <a:solidFill>
                  <a:srgbClr val="000000"/>
                </a:solidFill>
                <a:sym typeface="Times New Roman" pitchFamily="18" charset="0"/>
              </a:endParaRPr>
            </a:p>
            <a:p>
              <a:pPr eaLnBrk="0" hangingPunct="0">
                <a:spcBef>
                  <a:spcPct val="50000"/>
                </a:spcBef>
              </a:pPr>
              <a:r>
                <a:rPr lang="en-US" altLang="zh-CN">
                  <a:solidFill>
                    <a:srgbClr val="000000"/>
                  </a:solidFill>
                  <a:sym typeface="Times New Roman" pitchFamily="18" charset="0"/>
                </a:rPr>
                <a:t>(as / </a:t>
              </a:r>
              <a:br>
                <a:rPr lang="zh-CN" altLang="en-US">
                  <a:solidFill>
                    <a:srgbClr val="000000"/>
                  </a:solidFill>
                  <a:sym typeface="Times New Roman" pitchFamily="18" charset="0"/>
                </a:rPr>
              </a:br>
              <a:r>
                <a:rPr lang="en-US" altLang="zh-CN">
                  <a:solidFill>
                    <a:srgbClr val="000000"/>
                  </a:solidFill>
                  <a:sym typeface="Times New Roman" pitchFamily="18" charset="0"/>
                </a:rPr>
                <a:t>gcc -c)</a:t>
              </a:r>
              <a:endParaRPr lang="zh-CN" altLang="en-US"/>
            </a:p>
          </p:txBody>
        </p:sp>
        <p:sp>
          <p:nvSpPr>
            <p:cNvPr id="321545" name="Text Box 16"/>
            <p:cNvSpPr>
              <a:spLocks noChangeArrowheads="1"/>
            </p:cNvSpPr>
            <p:nvPr/>
          </p:nvSpPr>
          <p:spPr bwMode="auto">
            <a:xfrm>
              <a:off x="4037" y="435"/>
              <a:ext cx="817" cy="926"/>
            </a:xfrm>
            <a:prstGeom prst="rect">
              <a:avLst/>
            </a:prstGeom>
            <a:gradFill rotWithShape="1">
              <a:gsLst>
                <a:gs pos="0">
                  <a:srgbClr val="DDE9EC"/>
                </a:gs>
                <a:gs pos="100000">
                  <a:srgbClr val="727CA3"/>
                </a:gs>
              </a:gsLst>
              <a:path path="shape">
                <a:fillToRect l="50000" t="50000" r="50000" b="50000"/>
              </a:path>
            </a:gradFill>
            <a:ln w="6350" cap="sq">
              <a:solidFill>
                <a:schemeClr val="tx1"/>
              </a:solidFill>
              <a:miter lim="800000"/>
              <a:headEnd/>
              <a:tailEnd/>
            </a:ln>
          </p:spPr>
          <p:txBody>
            <a:bodyPr anchor="ctr"/>
            <a:lstStyle/>
            <a:p>
              <a:pPr eaLnBrk="0" hangingPunct="0">
                <a:spcBef>
                  <a:spcPct val="50000"/>
                </a:spcBef>
              </a:pPr>
              <a:r>
                <a:rPr lang="en-US" altLang="zh-CN">
                  <a:solidFill>
                    <a:srgbClr val="000000"/>
                  </a:solidFill>
                  <a:sym typeface="Times New Roman" pitchFamily="18" charset="0"/>
                </a:rPr>
                <a:t>Linker</a:t>
              </a:r>
              <a:endParaRPr lang="zh-CN" altLang="en-US">
                <a:solidFill>
                  <a:srgbClr val="000000"/>
                </a:solidFill>
                <a:sym typeface="Times New Roman" pitchFamily="18" charset="0"/>
              </a:endParaRPr>
            </a:p>
            <a:p>
              <a:pPr eaLnBrk="0" hangingPunct="0">
                <a:spcBef>
                  <a:spcPct val="50000"/>
                </a:spcBef>
              </a:pPr>
              <a:r>
                <a:rPr lang="en-US" altLang="zh-CN">
                  <a:solidFill>
                    <a:srgbClr val="000000"/>
                  </a:solidFill>
                  <a:sym typeface="Times New Roman" pitchFamily="18" charset="0"/>
                </a:rPr>
                <a:t>(ld)</a:t>
              </a:r>
              <a:br>
                <a:rPr lang="zh-CN" altLang="en-US">
                  <a:solidFill>
                    <a:srgbClr val="000000"/>
                  </a:solidFill>
                  <a:sym typeface="Times New Roman" pitchFamily="18" charset="0"/>
                </a:rPr>
              </a:br>
              <a:endParaRPr lang="en-US" altLang="zh-CN">
                <a:solidFill>
                  <a:srgbClr val="000000"/>
                </a:solidFill>
                <a:sym typeface="Times New Roman" pitchFamily="18" charset="0"/>
              </a:endParaRPr>
            </a:p>
          </p:txBody>
        </p:sp>
        <p:cxnSp>
          <p:nvCxnSpPr>
            <p:cNvPr id="321546" name="AutoShape 17"/>
            <p:cNvCxnSpPr>
              <a:cxnSpLocks noChangeShapeType="1"/>
            </p:cNvCxnSpPr>
            <p:nvPr/>
          </p:nvCxnSpPr>
          <p:spPr bwMode="auto">
            <a:xfrm>
              <a:off x="46" y="888"/>
              <a:ext cx="408" cy="10"/>
            </a:xfrm>
            <a:prstGeom prst="straightConnector1">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1547" name="AutoShape 18"/>
            <p:cNvCxnSpPr>
              <a:cxnSpLocks noChangeShapeType="1"/>
              <a:stCxn id="321542" idx="3"/>
              <a:endCxn id="321543" idx="1"/>
            </p:cNvCxnSpPr>
            <p:nvPr/>
          </p:nvCxnSpPr>
          <p:spPr bwMode="auto">
            <a:xfrm>
              <a:off x="1271" y="898"/>
              <a:ext cx="362" cy="1"/>
            </a:xfrm>
            <a:prstGeom prst="straightConnector1">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1548" name="AutoShape 19"/>
            <p:cNvCxnSpPr>
              <a:cxnSpLocks noChangeShapeType="1"/>
              <a:stCxn id="321543" idx="3"/>
              <a:endCxn id="321544" idx="1"/>
            </p:cNvCxnSpPr>
            <p:nvPr/>
          </p:nvCxnSpPr>
          <p:spPr bwMode="auto">
            <a:xfrm>
              <a:off x="2450" y="898"/>
              <a:ext cx="408" cy="1"/>
            </a:xfrm>
            <a:prstGeom prst="straightConnector1">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1549" name="AutoShape 20"/>
            <p:cNvCxnSpPr>
              <a:cxnSpLocks noChangeShapeType="1"/>
              <a:stCxn id="321544" idx="3"/>
              <a:endCxn id="321545" idx="1"/>
            </p:cNvCxnSpPr>
            <p:nvPr/>
          </p:nvCxnSpPr>
          <p:spPr bwMode="auto">
            <a:xfrm>
              <a:off x="3674" y="898"/>
              <a:ext cx="363" cy="1"/>
            </a:xfrm>
            <a:prstGeom prst="straightConnector1">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1550" name="AutoShape 21"/>
            <p:cNvCxnSpPr>
              <a:cxnSpLocks noChangeShapeType="1"/>
            </p:cNvCxnSpPr>
            <p:nvPr/>
          </p:nvCxnSpPr>
          <p:spPr bwMode="auto">
            <a:xfrm flipV="1">
              <a:off x="4854" y="888"/>
              <a:ext cx="589" cy="10"/>
            </a:xfrm>
            <a:prstGeom prst="straightConnector1">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21551" name="Text Box 22"/>
            <p:cNvSpPr>
              <a:spLocks noChangeArrowheads="1"/>
            </p:cNvSpPr>
            <p:nvPr/>
          </p:nvSpPr>
          <p:spPr bwMode="auto">
            <a:xfrm>
              <a:off x="0" y="45"/>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hello.c</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(text)</a:t>
              </a:r>
              <a:endParaRPr lang="zh-CN" altLang="en-US"/>
            </a:p>
          </p:txBody>
        </p:sp>
        <p:sp>
          <p:nvSpPr>
            <p:cNvPr id="321552" name="Text Box 23"/>
            <p:cNvSpPr>
              <a:spLocks noChangeArrowheads="1"/>
            </p:cNvSpPr>
            <p:nvPr/>
          </p:nvSpPr>
          <p:spPr bwMode="auto">
            <a:xfrm>
              <a:off x="1225" y="0"/>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hello.i</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(text)</a:t>
              </a:r>
              <a:endParaRPr lang="zh-CN" altLang="en-US"/>
            </a:p>
          </p:txBody>
        </p:sp>
        <p:sp>
          <p:nvSpPr>
            <p:cNvPr id="321553" name="Text Box 24"/>
            <p:cNvSpPr>
              <a:spLocks noChangeArrowheads="1"/>
            </p:cNvSpPr>
            <p:nvPr/>
          </p:nvSpPr>
          <p:spPr bwMode="auto">
            <a:xfrm>
              <a:off x="2404" y="0"/>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hello.s</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(text)</a:t>
              </a:r>
              <a:endParaRPr lang="zh-CN" altLang="en-US"/>
            </a:p>
          </p:txBody>
        </p:sp>
        <p:sp>
          <p:nvSpPr>
            <p:cNvPr id="321554" name="Text Box 25"/>
            <p:cNvSpPr>
              <a:spLocks noChangeArrowheads="1"/>
            </p:cNvSpPr>
            <p:nvPr/>
          </p:nvSpPr>
          <p:spPr bwMode="auto">
            <a:xfrm>
              <a:off x="3629" y="0"/>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hello.o</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(binary)</a:t>
              </a:r>
              <a:endParaRPr lang="zh-CN" altLang="en-US"/>
            </a:p>
          </p:txBody>
        </p:sp>
        <p:sp>
          <p:nvSpPr>
            <p:cNvPr id="321555" name="Text Box 26"/>
            <p:cNvSpPr>
              <a:spLocks noChangeArrowheads="1"/>
            </p:cNvSpPr>
            <p:nvPr/>
          </p:nvSpPr>
          <p:spPr bwMode="auto">
            <a:xfrm>
              <a:off x="4808" y="0"/>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hello</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(binary)</a:t>
              </a:r>
              <a:endParaRPr lang="zh-CN" altLang="en-US"/>
            </a:p>
          </p:txBody>
        </p:sp>
        <p:sp>
          <p:nvSpPr>
            <p:cNvPr id="321556" name="Text Box 27"/>
            <p:cNvSpPr>
              <a:spLocks noChangeArrowheads="1"/>
            </p:cNvSpPr>
            <p:nvPr/>
          </p:nvSpPr>
          <p:spPr bwMode="auto">
            <a:xfrm>
              <a:off x="3652" y="1554"/>
              <a:ext cx="6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sym typeface="Times New Roman" pitchFamily="18" charset="0"/>
                </a:rPr>
                <a:t>printf.o</a:t>
              </a:r>
              <a:br>
                <a:rPr lang="zh-CN" altLang="en-US" sz="2000">
                  <a:solidFill>
                    <a:schemeClr val="accent2"/>
                  </a:solidFill>
                  <a:sym typeface="Times New Roman" pitchFamily="18" charset="0"/>
                </a:rPr>
              </a:br>
              <a:r>
                <a:rPr lang="en-US" altLang="zh-CN" sz="2000">
                  <a:solidFill>
                    <a:schemeClr val="accent2"/>
                  </a:solidFill>
                  <a:sym typeface="Times New Roman" pitchFamily="18" charset="0"/>
                </a:rPr>
                <a:t>(binary)</a:t>
              </a:r>
              <a:endParaRPr lang="zh-CN" altLang="en-US"/>
            </a:p>
          </p:txBody>
        </p:sp>
        <p:cxnSp>
          <p:nvCxnSpPr>
            <p:cNvPr id="321557" name="AutoShape 29"/>
            <p:cNvCxnSpPr>
              <a:cxnSpLocks noChangeShapeType="1"/>
              <a:stCxn id="321556" idx="0"/>
              <a:endCxn id="321545" idx="2"/>
            </p:cNvCxnSpPr>
            <p:nvPr/>
          </p:nvCxnSpPr>
          <p:spPr bwMode="auto">
            <a:xfrm flipV="1">
              <a:off x="3981" y="1361"/>
              <a:ext cx="465" cy="193"/>
            </a:xfrm>
            <a:prstGeom prst="straightConnector1">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66510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2563" name="标题 1"/>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生成预处理代码</a:t>
            </a:r>
            <a:endParaRPr lang="zh-CN" altLang="en-US" dirty="0"/>
          </a:p>
        </p:txBody>
      </p:sp>
      <p:sp>
        <p:nvSpPr>
          <p:cNvPr id="322564" name="内容占位符 2"/>
          <p:cNvSpPr>
            <a:spLocks noGrp="1" noChangeArrowheads="1"/>
          </p:cNvSpPr>
          <p:nvPr>
            <p:ph idx="1"/>
          </p:nvPr>
        </p:nvSpPr>
        <p:spPr>
          <a:prstGeom prst="rect">
            <a:avLst/>
          </a:prstGeom>
        </p:spPr>
        <p:txBody>
          <a:bodyPr/>
          <a:lstStyle/>
          <a:p>
            <a:pPr eaLnBrk="1" hangingPunct="1"/>
            <a:r>
              <a:rPr lang="en-US" altLang="zh-CN" sz="3000" b="1" u="sng"/>
              <a:t>$ gcc </a:t>
            </a:r>
            <a:r>
              <a:rPr lang="en-US" altLang="zh-CN" sz="3000" b="1" u="sng">
                <a:sym typeface="Arial" pitchFamily="34" charset="0"/>
              </a:rPr>
              <a:t>–</a:t>
            </a:r>
            <a:r>
              <a:rPr lang="en-US" altLang="zh-CN" sz="3000" b="1" u="sng"/>
              <a:t>E test.c -o test.i</a:t>
            </a:r>
            <a:r>
              <a:rPr lang="en-US" altLang="zh-CN" sz="3000"/>
              <a:t> </a:t>
            </a:r>
            <a:endParaRPr lang="zh-CN" altLang="en-US" sz="3000"/>
          </a:p>
          <a:p>
            <a:pPr eaLnBrk="1" hangingPunct="1"/>
            <a:r>
              <a:rPr lang="zh-CN" altLang="en-US" sz="3000"/>
              <a:t>用</a:t>
            </a:r>
            <a:r>
              <a:rPr lang="en-US" altLang="zh-CN" sz="3000"/>
              <a:t>wc</a:t>
            </a:r>
            <a:r>
              <a:rPr lang="zh-CN" altLang="en-US" sz="3000"/>
              <a:t>命令，查看这两个阶段代码大小：</a:t>
            </a:r>
          </a:p>
          <a:p>
            <a:pPr lvl="1" eaLnBrk="1" hangingPunct="1"/>
            <a:r>
              <a:rPr lang="en-US" altLang="zh-CN" sz="2500"/>
              <a:t>$ wc test.c test.cpp</a:t>
            </a:r>
            <a:endParaRPr lang="zh-CN" altLang="en-US" sz="2500"/>
          </a:p>
          <a:p>
            <a:pPr lvl="1" eaLnBrk="1" hangingPunct="1">
              <a:buFont typeface="Wingdings 3" pitchFamily="18" charset="2"/>
              <a:buNone/>
            </a:pPr>
            <a:r>
              <a:rPr lang="en-US" altLang="zh-CN" sz="2500"/>
              <a:t>         9     16     127   test.c</a:t>
            </a:r>
            <a:endParaRPr lang="zh-CN" altLang="en-US" sz="2500"/>
          </a:p>
          <a:p>
            <a:pPr lvl="1" eaLnBrk="1" hangingPunct="1">
              <a:buFont typeface="Wingdings 3" pitchFamily="18" charset="2"/>
              <a:buNone/>
            </a:pPr>
            <a:r>
              <a:rPr lang="en-US" altLang="zh-CN" sz="2500"/>
              <a:t>     842 1934   16498 test.cpp</a:t>
            </a:r>
            <a:endParaRPr lang="zh-CN" altLang="en-US" sz="2500"/>
          </a:p>
          <a:p>
            <a:pPr lvl="1" eaLnBrk="1" hangingPunct="1">
              <a:buFont typeface="Wingdings 3" pitchFamily="18" charset="2"/>
              <a:buNone/>
            </a:pPr>
            <a:r>
              <a:rPr lang="en-US" altLang="zh-CN" sz="2500"/>
              <a:t>     851 1950   16625 </a:t>
            </a:r>
            <a:r>
              <a:rPr lang="zh-CN" altLang="en-US" sz="2500"/>
              <a:t>总用量</a:t>
            </a:r>
          </a:p>
          <a:p>
            <a:pPr lvl="1" eaLnBrk="1" hangingPunct="1">
              <a:buFont typeface="Wingdings 3" pitchFamily="18" charset="2"/>
              <a:buNone/>
            </a:pPr>
            <a:endParaRPr lang="zh-CN" altLang="en-US" sz="2500"/>
          </a:p>
          <a:p>
            <a:pPr eaLnBrk="1" hangingPunct="1"/>
            <a:r>
              <a:rPr lang="en-US" altLang="zh-CN" sz="2700"/>
              <a:t>test.i</a:t>
            </a:r>
            <a:r>
              <a:rPr lang="zh-CN" altLang="en-US" sz="2700"/>
              <a:t>比</a:t>
            </a:r>
            <a:r>
              <a:rPr lang="en-US" altLang="zh-CN" sz="2700"/>
              <a:t>test.c</a:t>
            </a:r>
            <a:r>
              <a:rPr lang="zh-CN" altLang="en-US" sz="2700"/>
              <a:t>增加了很多内容，主要是放在系统提供的</a:t>
            </a:r>
            <a:r>
              <a:rPr lang="en-US" altLang="zh-CN" sz="2700"/>
              <a:t>include</a:t>
            </a:r>
            <a:r>
              <a:rPr lang="zh-CN" altLang="en-US" sz="2700"/>
              <a:t>文件中的。</a:t>
            </a:r>
          </a:p>
          <a:p>
            <a:pPr eaLnBrk="1" hangingPunct="1"/>
            <a:endParaRPr lang="zh-CN" altLang="en-US"/>
          </a:p>
        </p:txBody>
      </p:sp>
    </p:spTree>
    <p:extLst>
      <p:ext uri="{BB962C8B-B14F-4D97-AF65-F5344CB8AC3E}">
        <p14:creationId xmlns:p14="http://schemas.microsoft.com/office/powerpoint/2010/main" val="1062902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3587" name="标题 1"/>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生成汇编代码</a:t>
            </a:r>
            <a:endParaRPr lang="zh-CN" altLang="en-US" dirty="0"/>
          </a:p>
        </p:txBody>
      </p:sp>
      <p:sp>
        <p:nvSpPr>
          <p:cNvPr id="323588" name="内容占位符 2"/>
          <p:cNvSpPr>
            <a:spLocks noGrp="1" noChangeArrowheads="1"/>
          </p:cNvSpPr>
          <p:nvPr>
            <p:ph idx="1"/>
          </p:nvPr>
        </p:nvSpPr>
        <p:spPr>
          <a:prstGeom prst="rect">
            <a:avLst/>
          </a:prstGeom>
        </p:spPr>
        <p:txBody>
          <a:bodyPr/>
          <a:lstStyle/>
          <a:p>
            <a:pPr eaLnBrk="1" hangingPunct="1"/>
            <a:r>
              <a:rPr lang="zh-CN" altLang="en-US" b="1"/>
              <a:t>检查语法错误</a:t>
            </a:r>
            <a:r>
              <a:rPr lang="en-US" altLang="zh-CN" b="1"/>
              <a:t>,</a:t>
            </a:r>
            <a:r>
              <a:rPr lang="zh-CN" altLang="en-US" b="1"/>
              <a:t>并生成汇编文件</a:t>
            </a:r>
          </a:p>
          <a:p>
            <a:pPr eaLnBrk="1" hangingPunct="1"/>
            <a:endParaRPr lang="zh-CN" altLang="en-US" b="1"/>
          </a:p>
          <a:p>
            <a:pPr eaLnBrk="1" hangingPunct="1"/>
            <a:r>
              <a:rPr lang="en-US" altLang="zh-CN" sz="3000" b="1" u="sng"/>
              <a:t>$ gcc </a:t>
            </a:r>
            <a:r>
              <a:rPr lang="en-US" altLang="zh-CN" sz="3000" b="1" u="sng">
                <a:sym typeface="Arial" pitchFamily="34" charset="0"/>
              </a:rPr>
              <a:t>–</a:t>
            </a:r>
            <a:r>
              <a:rPr lang="en-US" altLang="zh-CN" sz="3000" b="1" u="sng"/>
              <a:t>S test.c </a:t>
            </a:r>
            <a:r>
              <a:rPr lang="en-US" altLang="zh-CN" sz="3000" b="1" u="sng">
                <a:sym typeface="Arial" pitchFamily="34" charset="0"/>
              </a:rPr>
              <a:t>–</a:t>
            </a:r>
            <a:r>
              <a:rPr lang="en-US" altLang="zh-CN" sz="3000" b="1" u="sng"/>
              <a:t>o test.s </a:t>
            </a:r>
            <a:endParaRPr lang="zh-CN" altLang="en-US" sz="3000" b="1" u="sng"/>
          </a:p>
          <a:p>
            <a:pPr eaLnBrk="1" hangingPunct="1">
              <a:buFont typeface="Wingdings 3" pitchFamily="18" charset="2"/>
              <a:buNone/>
            </a:pPr>
            <a:r>
              <a:rPr lang="en-US" altLang="zh-CN"/>
              <a:t>  </a:t>
            </a:r>
            <a:endParaRPr lang="zh-CN" altLang="en-US"/>
          </a:p>
        </p:txBody>
      </p:sp>
    </p:spTree>
    <p:extLst>
      <p:ext uri="{BB962C8B-B14F-4D97-AF65-F5344CB8AC3E}">
        <p14:creationId xmlns:p14="http://schemas.microsoft.com/office/powerpoint/2010/main" val="9070317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4611" name="标题 1"/>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生成目标代码</a:t>
            </a:r>
            <a:endParaRPr lang="zh-CN" altLang="en-US" dirty="0"/>
          </a:p>
        </p:txBody>
      </p:sp>
      <p:sp>
        <p:nvSpPr>
          <p:cNvPr id="324612" name="内容占位符 2"/>
          <p:cNvSpPr>
            <a:spLocks noGrp="1" noChangeArrowheads="1"/>
          </p:cNvSpPr>
          <p:nvPr>
            <p:ph idx="1"/>
          </p:nvPr>
        </p:nvSpPr>
        <p:spPr>
          <a:prstGeom prst="rect">
            <a:avLst/>
          </a:prstGeom>
        </p:spPr>
        <p:txBody>
          <a:bodyPr/>
          <a:lstStyle/>
          <a:p>
            <a:pPr eaLnBrk="1" hangingPunct="1"/>
            <a:r>
              <a:rPr lang="zh-CN" altLang="en-US"/>
              <a:t>方法一，用</a:t>
            </a:r>
            <a:r>
              <a:rPr lang="en-US" altLang="zh-CN"/>
              <a:t>gcc</a:t>
            </a:r>
            <a:r>
              <a:rPr lang="zh-CN" altLang="en-US"/>
              <a:t>直接从</a:t>
            </a:r>
            <a:r>
              <a:rPr lang="en-US" altLang="zh-CN"/>
              <a:t>C</a:t>
            </a:r>
            <a:r>
              <a:rPr lang="zh-CN" altLang="en-US"/>
              <a:t>源代码中生成目标代码：</a:t>
            </a:r>
          </a:p>
          <a:p>
            <a:pPr lvl="1" eaLnBrk="1" hangingPunct="1"/>
            <a:r>
              <a:rPr lang="en-US" altLang="zh-CN" sz="3000" b="1" u="sng">
                <a:solidFill>
                  <a:schemeClr val="tx1"/>
                </a:solidFill>
              </a:rPr>
              <a:t>$ gcc </a:t>
            </a:r>
            <a:r>
              <a:rPr lang="en-US" altLang="zh-CN" sz="3000" b="1" u="sng">
                <a:solidFill>
                  <a:schemeClr val="tx1"/>
                </a:solidFill>
                <a:sym typeface="Arial" pitchFamily="34" charset="0"/>
              </a:rPr>
              <a:t>–</a:t>
            </a:r>
            <a:r>
              <a:rPr lang="en-US" altLang="zh-CN" sz="3000" b="1" u="sng">
                <a:solidFill>
                  <a:schemeClr val="tx1"/>
                </a:solidFill>
              </a:rPr>
              <a:t>c test.s </a:t>
            </a:r>
            <a:r>
              <a:rPr lang="en-US" altLang="zh-CN" sz="3000" b="1" u="sng">
                <a:solidFill>
                  <a:schemeClr val="tx1"/>
                </a:solidFill>
                <a:sym typeface="Arial" pitchFamily="34" charset="0"/>
              </a:rPr>
              <a:t>–</a:t>
            </a:r>
            <a:r>
              <a:rPr lang="en-US" altLang="zh-CN" sz="3000" b="1" u="sng">
                <a:solidFill>
                  <a:schemeClr val="tx1"/>
                </a:solidFill>
              </a:rPr>
              <a:t>o test.o</a:t>
            </a:r>
            <a:endParaRPr lang="zh-CN" altLang="en-US" sz="3000" b="1" u="sng">
              <a:solidFill>
                <a:schemeClr val="tx1"/>
              </a:solidFill>
            </a:endParaRPr>
          </a:p>
          <a:p>
            <a:pPr lvl="1" eaLnBrk="1" hangingPunct="1"/>
            <a:endParaRPr lang="zh-CN" altLang="en-US" sz="3000" b="1" u="sng">
              <a:solidFill>
                <a:schemeClr val="tx1"/>
              </a:solidFill>
            </a:endParaRPr>
          </a:p>
          <a:p>
            <a:pPr eaLnBrk="1" hangingPunct="1"/>
            <a:r>
              <a:rPr lang="zh-CN" altLang="en-US"/>
              <a:t>方法二，用汇编器从汇编代码生成目标代码：</a:t>
            </a:r>
          </a:p>
          <a:p>
            <a:pPr lvl="1" eaLnBrk="1" hangingPunct="1"/>
            <a:r>
              <a:rPr lang="en-US" altLang="zh-CN" sz="3000" b="1" u="sng">
                <a:solidFill>
                  <a:schemeClr val="tx1"/>
                </a:solidFill>
              </a:rPr>
              <a:t>$ as test.s </a:t>
            </a:r>
            <a:r>
              <a:rPr lang="en-US" altLang="zh-CN" sz="3000" b="1" u="sng">
                <a:solidFill>
                  <a:schemeClr val="tx1"/>
                </a:solidFill>
                <a:sym typeface="Arial" pitchFamily="34" charset="0"/>
              </a:rPr>
              <a:t>–</a:t>
            </a:r>
            <a:r>
              <a:rPr lang="en-US" altLang="zh-CN" sz="3000" b="1" u="sng">
                <a:solidFill>
                  <a:schemeClr val="tx1"/>
                </a:solidFill>
              </a:rPr>
              <a:t>o test.o </a:t>
            </a:r>
            <a:endParaRPr lang="zh-CN" altLang="en-US" sz="3000" b="1" u="sng">
              <a:solidFill>
                <a:schemeClr val="tx1"/>
              </a:solidFill>
            </a:endParaRPr>
          </a:p>
          <a:p>
            <a:pPr lvl="1" eaLnBrk="1" hangingPunct="1"/>
            <a:endParaRPr lang="zh-CN" altLang="en-US" sz="3000" b="1" u="sng">
              <a:solidFill>
                <a:schemeClr val="tx1"/>
              </a:solidFill>
            </a:endParaRPr>
          </a:p>
        </p:txBody>
      </p:sp>
    </p:spTree>
    <p:extLst>
      <p:ext uri="{BB962C8B-B14F-4D97-AF65-F5344CB8AC3E}">
        <p14:creationId xmlns:p14="http://schemas.microsoft.com/office/powerpoint/2010/main" val="382146280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635" name="Rectangle 2"/>
          <p:cNvSpPr>
            <a:spLocks noGrp="1" noChangeArrowheads="1"/>
          </p:cNvSpPr>
          <p:nvPr>
            <p:ph type="title"/>
          </p:nvPr>
        </p:nvSpPr>
        <p:spPr/>
        <p:txBody>
          <a:bodyPr/>
          <a:lstStyle/>
          <a:p>
            <a:pPr algn="ctr" eaLnBrk="1" hangingPunct="1"/>
            <a:r>
              <a:rPr lang="zh-CN" altLang="en-US" b="1" dirty="0">
                <a:solidFill>
                  <a:schemeClr val="tx1"/>
                </a:solidFill>
                <a:latin typeface="微软雅黑" pitchFamily="34" charset="-122"/>
                <a:ea typeface="微软雅黑" pitchFamily="34" charset="-122"/>
                <a:sym typeface="微软雅黑" pitchFamily="34" charset="-122"/>
              </a:rPr>
              <a:t>生成可执行程序</a:t>
            </a:r>
            <a:endParaRPr lang="zh-CN" altLang="en-US" dirty="0"/>
          </a:p>
        </p:txBody>
      </p:sp>
      <p:sp>
        <p:nvSpPr>
          <p:cNvPr id="325636" name="Rectangle 3"/>
          <p:cNvSpPr>
            <a:spLocks noGrp="1" noChangeArrowheads="1"/>
          </p:cNvSpPr>
          <p:nvPr>
            <p:ph idx="1"/>
          </p:nvPr>
        </p:nvSpPr>
        <p:spPr>
          <a:prstGeom prst="rect">
            <a:avLst/>
          </a:prstGeom>
        </p:spPr>
        <p:txBody>
          <a:bodyPr/>
          <a:lstStyle/>
          <a:p>
            <a:pPr lvl="1" eaLnBrk="1" hangingPunct="1">
              <a:buFont typeface="Wingdings 3" pitchFamily="18" charset="2"/>
              <a:buNone/>
            </a:pPr>
            <a:r>
              <a:rPr lang="zh-CN" altLang="en-US" b="1"/>
              <a:t>将目标程序链接库资源，生成可执行程序</a:t>
            </a:r>
          </a:p>
          <a:p>
            <a:pPr lvl="1" eaLnBrk="1" hangingPunct="1"/>
            <a:r>
              <a:rPr lang="en-US" altLang="zh-CN" sz="3000" b="1" u="sng">
                <a:solidFill>
                  <a:schemeClr val="tx1"/>
                </a:solidFill>
              </a:rPr>
              <a:t>$ gcc  test.s </a:t>
            </a:r>
            <a:r>
              <a:rPr lang="en-US" altLang="zh-CN" sz="3000" b="1" u="sng">
                <a:solidFill>
                  <a:schemeClr val="tx1"/>
                </a:solidFill>
                <a:sym typeface="Arial" pitchFamily="34" charset="0"/>
              </a:rPr>
              <a:t>–</a:t>
            </a:r>
            <a:r>
              <a:rPr lang="en-US" altLang="zh-CN" sz="3000" b="1" u="sng">
                <a:solidFill>
                  <a:schemeClr val="tx1"/>
                </a:solidFill>
              </a:rPr>
              <a:t>o test</a:t>
            </a:r>
            <a:endParaRPr lang="zh-CN" altLang="en-US" sz="3000" b="1" u="sng">
              <a:solidFill>
                <a:schemeClr val="tx1"/>
              </a:solidFill>
            </a:endParaRPr>
          </a:p>
          <a:p>
            <a:pPr lvl="1" eaLnBrk="1" hangingPunct="1"/>
            <a:endParaRPr lang="zh-CN" altLang="en-US" sz="3000" b="1" u="sng">
              <a:solidFill>
                <a:schemeClr val="tx1"/>
              </a:solidFill>
            </a:endParaRPr>
          </a:p>
          <a:p>
            <a:pPr lvl="1" eaLnBrk="1" hangingPunct="1"/>
            <a:r>
              <a:rPr lang="en-US" altLang="zh-CN" sz="3000" b="1" u="sng">
                <a:solidFill>
                  <a:schemeClr val="tx1"/>
                </a:solidFill>
              </a:rPr>
              <a:t>./test</a:t>
            </a:r>
            <a:endParaRPr lang="zh-CN" altLang="en-US" sz="3000" b="1" u="sng">
              <a:solidFill>
                <a:schemeClr val="tx1"/>
              </a:solidFill>
            </a:endParaRPr>
          </a:p>
          <a:p>
            <a:pPr eaLnBrk="1" hangingPunct="1"/>
            <a:endParaRPr lang="zh-CN" altLang="en-US" sz="3000" b="1" u="sng"/>
          </a:p>
        </p:txBody>
      </p:sp>
    </p:spTree>
    <p:extLst>
      <p:ext uri="{BB962C8B-B14F-4D97-AF65-F5344CB8AC3E}">
        <p14:creationId xmlns:p14="http://schemas.microsoft.com/office/powerpoint/2010/main" val="406546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4439816" y="282926"/>
            <a:ext cx="3384375" cy="416560"/>
          </a:xfrm>
        </p:spPr>
        <p:txBody>
          <a:bodyPr/>
          <a:lstStyle/>
          <a:p>
            <a:pPr eaLnBrk="1" hangingPunct="1"/>
            <a:r>
              <a:rPr lang="en-US" altLang="zh-CN" dirty="0"/>
              <a:t>Linux</a:t>
            </a:r>
            <a:r>
              <a:rPr lang="zh-CN" altLang="en-US" dirty="0"/>
              <a:t>可以为我们做什么？</a:t>
            </a:r>
          </a:p>
        </p:txBody>
      </p:sp>
      <p:sp>
        <p:nvSpPr>
          <p:cNvPr id="16388" name="Rectangle 3"/>
          <p:cNvSpPr>
            <a:spLocks noGrp="1" noChangeArrowheads="1"/>
          </p:cNvSpPr>
          <p:nvPr>
            <p:ph idx="1"/>
          </p:nvPr>
        </p:nvSpPr>
        <p:spPr>
          <a:prstGeom prst="rect">
            <a:avLst/>
          </a:prstGeom>
        </p:spPr>
        <p:txBody>
          <a:bodyPr/>
          <a:lstStyle/>
          <a:p>
            <a:pPr eaLnBrk="1" hangingPunct="1"/>
            <a:r>
              <a:rPr lang="zh-CN" altLang="en-US" b="1" dirty="0">
                <a:solidFill>
                  <a:srgbClr val="0000CC"/>
                </a:solidFill>
              </a:rPr>
              <a:t>嵌入式系统</a:t>
            </a:r>
          </a:p>
          <a:p>
            <a:pPr lvl="1" eaLnBrk="1" hangingPunct="1"/>
            <a:r>
              <a:rPr lang="zh-CN" altLang="en-US" b="1" dirty="0"/>
              <a:t>嵌入式系统是</a:t>
            </a:r>
            <a:r>
              <a:rPr lang="zh-CN" altLang="en-US" b="1" u="sng" dirty="0">
                <a:solidFill>
                  <a:srgbClr val="FF0000"/>
                </a:solidFill>
              </a:rPr>
              <a:t>以应用为中心</a:t>
            </a:r>
            <a:r>
              <a:rPr lang="zh-CN" altLang="en-US" b="1" dirty="0"/>
              <a:t>，</a:t>
            </a:r>
            <a:r>
              <a:rPr lang="zh-CN" altLang="en-US" b="1" u="sng" dirty="0">
                <a:solidFill>
                  <a:srgbClr val="3333FF"/>
                </a:solidFill>
              </a:rPr>
              <a:t>以计算机技术为基础</a:t>
            </a:r>
            <a:r>
              <a:rPr lang="zh-CN" altLang="en-US" b="1" dirty="0"/>
              <a:t>，并且</a:t>
            </a:r>
            <a:r>
              <a:rPr lang="zh-CN" altLang="en-US" b="1" u="sng" dirty="0">
                <a:solidFill>
                  <a:srgbClr val="993366"/>
                </a:solidFill>
              </a:rPr>
              <a:t>软硬件可裁剪</a:t>
            </a:r>
            <a:r>
              <a:rPr lang="zh-CN" altLang="en-US" b="1" dirty="0"/>
              <a:t>，适用于对功能、可靠性、成本、体积、功耗有严格要求的</a:t>
            </a:r>
            <a:r>
              <a:rPr lang="zh-CN" altLang="en-US" b="1" u="sng" dirty="0">
                <a:solidFill>
                  <a:srgbClr val="33CC33"/>
                </a:solidFill>
              </a:rPr>
              <a:t>专用计算机系统</a:t>
            </a:r>
            <a:r>
              <a:rPr lang="zh-CN" altLang="en-US" b="1" dirty="0"/>
              <a:t>。</a:t>
            </a:r>
            <a:endParaRPr lang="zh-CN" altLang="en-US" dirty="0"/>
          </a:p>
        </p:txBody>
      </p:sp>
      <p:pic>
        <p:nvPicPr>
          <p:cNvPr id="1638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3429001"/>
            <a:ext cx="2912533"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1" y="3352800"/>
            <a:ext cx="2696633"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3429001"/>
            <a:ext cx="40386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3A8047C-85BF-4588-948A-E1E8E475C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004064" cy="1085182"/>
          </a:xfrm>
          <a:prstGeom prst="rect">
            <a:avLst/>
          </a:prstGeom>
        </p:spPr>
      </p:pic>
    </p:spTree>
    <p:extLst>
      <p:ext uri="{BB962C8B-B14F-4D97-AF65-F5344CB8AC3E}">
        <p14:creationId xmlns:p14="http://schemas.microsoft.com/office/powerpoint/2010/main" val="3917464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5159896" y="332656"/>
            <a:ext cx="10681335" cy="416560"/>
          </a:xfrm>
        </p:spPr>
        <p:txBody>
          <a:bodyPr/>
          <a:lstStyle/>
          <a:p>
            <a:pPr eaLnBrk="1" hangingPunct="1"/>
            <a:r>
              <a:rPr lang="en-US" altLang="zh-CN" dirty="0"/>
              <a:t>vi--</a:t>
            </a:r>
            <a:r>
              <a:rPr lang="zh-CN" altLang="en-US" dirty="0"/>
              <a:t>开始编辑</a:t>
            </a:r>
          </a:p>
        </p:txBody>
      </p:sp>
      <p:sp>
        <p:nvSpPr>
          <p:cNvPr id="44036" name="Rectangle 3"/>
          <p:cNvSpPr>
            <a:spLocks noGrp="1" noChangeArrowheads="1"/>
          </p:cNvSpPr>
          <p:nvPr>
            <p:ph idx="1"/>
          </p:nvPr>
        </p:nvSpPr>
        <p:spPr>
          <a:prstGeom prst="rect">
            <a:avLst/>
          </a:prstGeom>
        </p:spPr>
        <p:txBody>
          <a:bodyPr/>
          <a:lstStyle/>
          <a:p>
            <a:pPr eaLnBrk="1" hangingPunct="1"/>
            <a:r>
              <a:rPr lang="zh-CN" altLang="en-US" sz="2400" b="1" dirty="0"/>
              <a:t>新增 </a:t>
            </a:r>
            <a:r>
              <a:rPr lang="en-US" altLang="zh-CN" sz="2400" b="1" dirty="0"/>
              <a:t>(append)</a:t>
            </a:r>
            <a:br>
              <a:rPr lang="zh-CN" altLang="en-US" sz="2400" b="1" dirty="0"/>
            </a:br>
            <a:r>
              <a:rPr lang="en-US" altLang="zh-CN" sz="2400" b="1" dirty="0"/>
              <a:t>	</a:t>
            </a:r>
            <a:r>
              <a:rPr lang="en-US" altLang="zh-CN" sz="2000" b="1" dirty="0"/>
              <a:t>-- </a:t>
            </a:r>
            <a:r>
              <a:rPr lang="en-US" altLang="zh-CN" b="1" i="1" u="sng" dirty="0"/>
              <a:t>a</a:t>
            </a:r>
            <a:r>
              <a:rPr lang="zh-CN" altLang="en-US" sz="2000" b="1" dirty="0"/>
              <a:t>从光标所在位置后面开始新增资料，光标后的资料随新增资料向后移动。</a:t>
            </a:r>
            <a:br>
              <a:rPr lang="zh-CN" altLang="en-US" sz="2000" b="1" dirty="0"/>
            </a:br>
            <a:r>
              <a:rPr lang="zh-CN" altLang="en-US" sz="2000" b="1" dirty="0"/>
              <a:t>	</a:t>
            </a:r>
            <a:r>
              <a:rPr lang="en-US" altLang="zh-CN" sz="2000" b="1" dirty="0"/>
              <a:t>-- </a:t>
            </a:r>
            <a:r>
              <a:rPr lang="en-US" altLang="zh-CN" b="1" i="1" u="sng" dirty="0"/>
              <a:t>A</a:t>
            </a:r>
            <a:r>
              <a:rPr lang="zh-CN" altLang="en-US" sz="2000" b="1" dirty="0"/>
              <a:t>从光标所在列最后面的地方开始新增资料</a:t>
            </a:r>
          </a:p>
          <a:p>
            <a:pPr eaLnBrk="1" hangingPunct="1"/>
            <a:r>
              <a:rPr lang="zh-CN" altLang="en-US" sz="2400" b="1" dirty="0"/>
              <a:t>插入 </a:t>
            </a:r>
            <a:r>
              <a:rPr lang="en-US" altLang="zh-CN" sz="2400" b="1" dirty="0"/>
              <a:t>(insert) </a:t>
            </a:r>
            <a:br>
              <a:rPr lang="zh-CN" altLang="en-US" sz="2400" b="1" dirty="0"/>
            </a:br>
            <a:r>
              <a:rPr lang="en-US" altLang="zh-CN" sz="2400" b="1" dirty="0"/>
              <a:t>	</a:t>
            </a:r>
            <a:r>
              <a:rPr lang="en-US" altLang="zh-CN" sz="2000" b="1" dirty="0"/>
              <a:t>-- </a:t>
            </a:r>
            <a:r>
              <a:rPr lang="en-US" altLang="zh-CN" sz="2400" b="1" i="1" u="sng" dirty="0" err="1"/>
              <a:t>i</a:t>
            </a:r>
            <a:r>
              <a:rPr lang="zh-CN" altLang="en-US" sz="2000" b="1" dirty="0"/>
              <a:t>从光标所在位置前面开始插入资料，光标后的资料随新增资料向后移动。</a:t>
            </a:r>
            <a:br>
              <a:rPr lang="zh-CN" altLang="en-US" sz="2000" b="1" dirty="0"/>
            </a:br>
            <a:r>
              <a:rPr lang="zh-CN" altLang="en-US" sz="2000" b="1" dirty="0"/>
              <a:t>	</a:t>
            </a:r>
            <a:r>
              <a:rPr lang="en-US" altLang="zh-CN" sz="2000" b="1" dirty="0"/>
              <a:t>-- </a:t>
            </a:r>
            <a:r>
              <a:rPr lang="en-US" altLang="zh-CN" sz="2400" b="1" i="1" u="sng" dirty="0"/>
              <a:t>I</a:t>
            </a:r>
            <a:r>
              <a:rPr lang="zh-CN" altLang="en-US" sz="2000" b="1" dirty="0"/>
              <a:t>从光标列的第一个非空白字符前面开始插入资料 。 </a:t>
            </a:r>
          </a:p>
          <a:p>
            <a:pPr eaLnBrk="1" hangingPunct="1"/>
            <a:r>
              <a:rPr lang="zh-CN" altLang="en-US" sz="2400" b="1" dirty="0"/>
              <a:t>开始 </a:t>
            </a:r>
            <a:r>
              <a:rPr lang="en-US" altLang="zh-CN" sz="2400" b="1" dirty="0"/>
              <a:t>(open)</a:t>
            </a:r>
            <a:br>
              <a:rPr lang="zh-CN" altLang="en-US" sz="2400" b="1" dirty="0"/>
            </a:br>
            <a:r>
              <a:rPr lang="en-US" altLang="zh-CN" sz="2400" b="1" dirty="0"/>
              <a:t>	</a:t>
            </a:r>
            <a:r>
              <a:rPr lang="en-US" altLang="zh-CN" sz="2000" b="1" dirty="0"/>
              <a:t>-- </a:t>
            </a:r>
            <a:r>
              <a:rPr lang="en-US" altLang="zh-CN" sz="2400" b="1" i="1" u="sng" dirty="0"/>
              <a:t>o</a:t>
            </a:r>
            <a:r>
              <a:rPr lang="zh-CN" altLang="en-US" sz="2000" b="1" dirty="0"/>
              <a:t>在光标所在列下新增一列并进入输入模式 。</a:t>
            </a:r>
            <a:br>
              <a:rPr lang="zh-CN" altLang="en-US" sz="2000" b="1" dirty="0"/>
            </a:br>
            <a:r>
              <a:rPr lang="zh-CN" altLang="en-US" sz="2000" b="1" dirty="0"/>
              <a:t>	</a:t>
            </a:r>
            <a:r>
              <a:rPr lang="en-US" altLang="zh-CN" sz="2000" b="1" dirty="0"/>
              <a:t>-- </a:t>
            </a:r>
            <a:r>
              <a:rPr lang="en-US" altLang="zh-CN" sz="2400" b="1" i="1" u="sng" dirty="0"/>
              <a:t>O</a:t>
            </a:r>
            <a:r>
              <a:rPr lang="zh-CN" altLang="en-US" sz="2000" b="1" dirty="0"/>
              <a:t>在光标所在列上方新增一列并进入输入模式。</a:t>
            </a:r>
            <a:r>
              <a:rPr lang="zh-CN" altLang="en-US" sz="2400" b="1" dirty="0"/>
              <a:t> </a:t>
            </a:r>
            <a:endParaRPr lang="zh-CN" altLang="en-US" dirty="0"/>
          </a:p>
        </p:txBody>
      </p:sp>
    </p:spTree>
    <p:extLst>
      <p:ext uri="{BB962C8B-B14F-4D97-AF65-F5344CB8AC3E}">
        <p14:creationId xmlns:p14="http://schemas.microsoft.com/office/powerpoint/2010/main" val="3675246917"/>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en-US" altLang="zh-CN" dirty="0"/>
              <a:t>GDB</a:t>
            </a:r>
            <a:r>
              <a:rPr lang="zh-CN" altLang="en-US" dirty="0"/>
              <a:t>调试工具</a:t>
            </a:r>
          </a:p>
        </p:txBody>
      </p:sp>
    </p:spTree>
    <p:extLst>
      <p:ext uri="{BB962C8B-B14F-4D97-AF65-F5344CB8AC3E}">
        <p14:creationId xmlns:p14="http://schemas.microsoft.com/office/powerpoint/2010/main" val="7760352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84"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 </a:t>
            </a:r>
            <a:r>
              <a:rPr lang="zh-CN" altLang="en-US" dirty="0">
                <a:latin typeface="宋体" pitchFamily="2" charset="-122"/>
                <a:sym typeface="宋体" pitchFamily="2" charset="-122"/>
              </a:rPr>
              <a:t>调试器</a:t>
            </a:r>
            <a:r>
              <a:rPr lang="en-US" altLang="zh-CN" dirty="0">
                <a:latin typeface="华文楷体" pitchFamily="2" charset="-122"/>
                <a:sym typeface="华文楷体" pitchFamily="2" charset="-122"/>
              </a:rPr>
              <a:t>--</a:t>
            </a:r>
            <a:r>
              <a:rPr lang="en-US" altLang="zh-CN" dirty="0">
                <a:latin typeface="宋体" pitchFamily="2" charset="-122"/>
                <a:sym typeface="宋体" pitchFamily="2" charset="-122"/>
              </a:rPr>
              <a:t>Gdb</a:t>
            </a:r>
            <a:r>
              <a:rPr lang="zh-CN" altLang="en-US" dirty="0">
                <a:latin typeface="宋体" pitchFamily="2" charset="-122"/>
                <a:sym typeface="宋体" pitchFamily="2" charset="-122"/>
              </a:rPr>
              <a:t>调试流程 </a:t>
            </a:r>
            <a:endParaRPr lang="zh-CN" altLang="en-US" dirty="0"/>
          </a:p>
        </p:txBody>
      </p:sp>
      <p:sp>
        <p:nvSpPr>
          <p:cNvPr id="327685" name="Rectangle 3"/>
          <p:cNvSpPr>
            <a:spLocks noGrp="1" noChangeArrowheads="1"/>
          </p:cNvSpPr>
          <p:nvPr>
            <p:ph idx="1"/>
          </p:nvPr>
        </p:nvSpPr>
        <p:spPr>
          <a:prstGeom prst="rect">
            <a:avLst/>
          </a:prstGeom>
        </p:spPr>
        <p:txBody>
          <a:bodyPr lIns="92075" tIns="46038" rIns="92075" bIns="46038"/>
          <a:lstStyle/>
          <a:p>
            <a:pPr eaLnBrk="1" hangingPunct="1">
              <a:lnSpc>
                <a:spcPct val="80000"/>
              </a:lnSpc>
            </a:pPr>
            <a:r>
              <a:rPr lang="zh-CN" altLang="en-US" sz="2400" dirty="0"/>
              <a:t>首先使用</a:t>
            </a:r>
            <a:r>
              <a:rPr lang="en-US" altLang="zh-CN" sz="2400" dirty="0" err="1"/>
              <a:t>gcc</a:t>
            </a:r>
            <a:r>
              <a:rPr lang="zh-CN" altLang="en-US" sz="2400" dirty="0"/>
              <a:t>对</a:t>
            </a:r>
            <a:r>
              <a:rPr lang="en-US" altLang="zh-CN" sz="2400" dirty="0" err="1"/>
              <a:t>test.c</a:t>
            </a:r>
            <a:r>
              <a:rPr lang="zh-CN" altLang="en-US" sz="2400" dirty="0"/>
              <a:t>进行编译，注意一定要加上选项</a:t>
            </a:r>
            <a:r>
              <a:rPr lang="zh-CN" altLang="en-US" sz="2400" dirty="0">
                <a:latin typeface="华文楷体" pitchFamily="2" charset="-122"/>
                <a:sym typeface="华文楷体" pitchFamily="2" charset="-122"/>
              </a:rPr>
              <a:t>‘</a:t>
            </a:r>
            <a:r>
              <a:rPr lang="en-US" altLang="zh-CN" sz="2400" dirty="0"/>
              <a:t>-g</a:t>
            </a:r>
            <a:r>
              <a:rPr lang="en-US" altLang="zh-CN" sz="2400" dirty="0">
                <a:latin typeface="华文楷体" pitchFamily="2" charset="-122"/>
                <a:sym typeface="华文楷体" pitchFamily="2" charset="-122"/>
              </a:rPr>
              <a:t>’</a:t>
            </a:r>
            <a:r>
              <a:rPr lang="en-US" altLang="zh-CN" sz="2400" dirty="0"/>
              <a:t> </a:t>
            </a:r>
            <a:endParaRPr lang="zh-CN" altLang="en-US" sz="2400" dirty="0"/>
          </a:p>
          <a:p>
            <a:pPr eaLnBrk="1" hangingPunct="1">
              <a:lnSpc>
                <a:spcPct val="80000"/>
              </a:lnSpc>
            </a:pPr>
            <a:r>
              <a:rPr lang="en-US" altLang="zh-CN" sz="2400" b="1" dirty="0"/>
              <a:t>#</a:t>
            </a:r>
            <a:r>
              <a:rPr lang="en-US" altLang="zh-CN" sz="2400" dirty="0"/>
              <a:t> </a:t>
            </a:r>
            <a:r>
              <a:rPr lang="en-US" altLang="zh-CN" sz="2400" b="1" dirty="0" err="1"/>
              <a:t>gcc</a:t>
            </a:r>
            <a:r>
              <a:rPr lang="en-US" altLang="zh-CN" sz="2400" b="1" dirty="0"/>
              <a:t> -g </a:t>
            </a:r>
            <a:r>
              <a:rPr lang="en-US" altLang="zh-CN" sz="2400" b="1" dirty="0" err="1"/>
              <a:t>test.c</a:t>
            </a:r>
            <a:r>
              <a:rPr lang="en-US" altLang="zh-CN" sz="2400" b="1" dirty="0"/>
              <a:t> -o test</a:t>
            </a:r>
            <a:r>
              <a:rPr lang="en-US" altLang="zh-CN" sz="2400" dirty="0"/>
              <a:t> </a:t>
            </a:r>
            <a:endParaRPr lang="zh-CN" altLang="en-US" sz="2400" dirty="0"/>
          </a:p>
          <a:p>
            <a:pPr eaLnBrk="1" hangingPunct="1">
              <a:lnSpc>
                <a:spcPct val="80000"/>
              </a:lnSpc>
            </a:pPr>
            <a:r>
              <a:rPr lang="en-US" altLang="zh-CN" sz="2400" dirty="0"/>
              <a:t>#</a:t>
            </a:r>
            <a:r>
              <a:rPr lang="en-US" altLang="zh-CN" sz="2400" b="1" dirty="0"/>
              <a:t> </a:t>
            </a:r>
            <a:r>
              <a:rPr lang="en-US" altLang="zh-CN" sz="2400" b="1" dirty="0" err="1"/>
              <a:t>gdb</a:t>
            </a:r>
            <a:r>
              <a:rPr lang="en-US" altLang="zh-CN" sz="2400" b="1" dirty="0"/>
              <a:t> test</a:t>
            </a:r>
            <a:r>
              <a:rPr lang="en-US" altLang="zh-CN" sz="2400" dirty="0"/>
              <a:t> </a:t>
            </a:r>
            <a:endParaRPr lang="zh-CN" altLang="en-US" sz="2400" dirty="0"/>
          </a:p>
          <a:p>
            <a:pPr lvl="1" eaLnBrk="1" hangingPunct="1">
              <a:lnSpc>
                <a:spcPct val="80000"/>
              </a:lnSpc>
              <a:buFont typeface="Wingdings 3" pitchFamily="18" charset="2"/>
              <a:buNone/>
            </a:pPr>
            <a:r>
              <a:rPr lang="en-US" altLang="zh-CN" sz="2000" dirty="0"/>
              <a:t>GNU </a:t>
            </a:r>
            <a:r>
              <a:rPr lang="en-US" altLang="zh-CN" sz="2000" dirty="0" err="1"/>
              <a:t>gdb</a:t>
            </a:r>
            <a:r>
              <a:rPr lang="en-US" altLang="zh-CN" sz="2000" dirty="0"/>
              <a:t> Red Hat Linux (6.3.0.0-1.21rh)</a:t>
            </a:r>
            <a:endParaRPr lang="zh-CN" altLang="en-US" sz="2000" dirty="0"/>
          </a:p>
          <a:p>
            <a:pPr lvl="1" eaLnBrk="1" hangingPunct="1">
              <a:lnSpc>
                <a:spcPct val="80000"/>
              </a:lnSpc>
              <a:buFont typeface="Wingdings 3" pitchFamily="18" charset="2"/>
              <a:buNone/>
            </a:pPr>
            <a:r>
              <a:rPr lang="en-US" altLang="zh-CN" sz="2000" dirty="0"/>
              <a:t>Copyright 2004 Free Software Foundation, Inc.</a:t>
            </a:r>
            <a:endParaRPr lang="zh-CN" altLang="en-US" sz="2000" dirty="0"/>
          </a:p>
          <a:p>
            <a:pPr lvl="1" eaLnBrk="1" hangingPunct="1">
              <a:lnSpc>
                <a:spcPct val="80000"/>
              </a:lnSpc>
              <a:buFont typeface="Wingdings 3" pitchFamily="18" charset="2"/>
              <a:buNone/>
            </a:pPr>
            <a:r>
              <a:rPr lang="en-US" altLang="zh-CN" sz="2000" dirty="0"/>
              <a:t>GDB is free software, covered by the GNU General Public License, and you are</a:t>
            </a:r>
            <a:endParaRPr lang="zh-CN" altLang="en-US" sz="2000" dirty="0"/>
          </a:p>
          <a:p>
            <a:pPr lvl="1" eaLnBrk="1" hangingPunct="1">
              <a:lnSpc>
                <a:spcPct val="80000"/>
              </a:lnSpc>
              <a:buFont typeface="Wingdings 3" pitchFamily="18" charset="2"/>
              <a:buNone/>
            </a:pPr>
            <a:r>
              <a:rPr lang="en-US" altLang="zh-CN" sz="2000" dirty="0"/>
              <a:t>welcome to change it and/or distribute copies of it under certain conditions.</a:t>
            </a:r>
            <a:endParaRPr lang="zh-CN" altLang="en-US" sz="2000" dirty="0"/>
          </a:p>
          <a:p>
            <a:pPr lvl="1" eaLnBrk="1" hangingPunct="1">
              <a:lnSpc>
                <a:spcPct val="80000"/>
              </a:lnSpc>
              <a:buFont typeface="Wingdings 3" pitchFamily="18" charset="2"/>
              <a:buNone/>
            </a:pPr>
            <a:r>
              <a:rPr lang="en-US" altLang="zh-CN" sz="2000" dirty="0"/>
              <a:t>Type "show copying" to see the conditions.</a:t>
            </a:r>
            <a:endParaRPr lang="zh-CN" altLang="en-US" sz="2000" dirty="0"/>
          </a:p>
          <a:p>
            <a:pPr lvl="1" eaLnBrk="1" hangingPunct="1">
              <a:lnSpc>
                <a:spcPct val="80000"/>
              </a:lnSpc>
              <a:buFont typeface="Wingdings 3" pitchFamily="18" charset="2"/>
              <a:buNone/>
            </a:pPr>
            <a:r>
              <a:rPr lang="en-US" altLang="zh-CN" sz="2000" dirty="0"/>
              <a:t>There is absolutely no warranty for GDB.  Type "show warranty" for details.</a:t>
            </a:r>
            <a:endParaRPr lang="zh-CN" altLang="en-US" sz="2000" dirty="0"/>
          </a:p>
          <a:p>
            <a:pPr lvl="1" eaLnBrk="1" hangingPunct="1">
              <a:lnSpc>
                <a:spcPct val="80000"/>
              </a:lnSpc>
              <a:buFont typeface="Wingdings 3" pitchFamily="18" charset="2"/>
              <a:buNone/>
            </a:pPr>
            <a:r>
              <a:rPr lang="en-US" altLang="zh-CN" sz="2000" dirty="0"/>
              <a:t>This GDB was configured as "i386-redhat-linux-gnu"...Using host </a:t>
            </a:r>
            <a:r>
              <a:rPr lang="en-US" altLang="zh-CN" sz="2000" dirty="0" err="1"/>
              <a:t>libthread_db</a:t>
            </a:r>
            <a:r>
              <a:rPr lang="en-US" altLang="zh-CN" sz="2000" dirty="0"/>
              <a:t> library "/lib/libthread_db.so.1".</a:t>
            </a:r>
            <a:endParaRPr lang="zh-CN" altLang="en-US" sz="2000" dirty="0"/>
          </a:p>
          <a:p>
            <a:pPr lvl="1" eaLnBrk="1" hangingPunct="1">
              <a:lnSpc>
                <a:spcPct val="80000"/>
              </a:lnSpc>
              <a:buFont typeface="Wingdings 3" pitchFamily="18" charset="2"/>
              <a:buNone/>
            </a:pPr>
            <a:r>
              <a:rPr lang="en-US" altLang="zh-CN" sz="2000" dirty="0"/>
              <a:t>(</a:t>
            </a:r>
            <a:r>
              <a:rPr lang="en-US" altLang="zh-CN" sz="2000" dirty="0" err="1"/>
              <a:t>gdb</a:t>
            </a:r>
            <a:r>
              <a:rPr lang="en-US" altLang="zh-CN" sz="2000" dirty="0"/>
              <a:t>)</a:t>
            </a:r>
            <a:endParaRPr lang="zh-CN" altLang="en-US" dirty="0"/>
          </a:p>
        </p:txBody>
      </p:sp>
    </p:spTree>
    <p:extLst>
      <p:ext uri="{BB962C8B-B14F-4D97-AF65-F5344CB8AC3E}">
        <p14:creationId xmlns:p14="http://schemas.microsoft.com/office/powerpoint/2010/main" val="173076047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8708"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 Gdb</a:t>
            </a:r>
            <a:r>
              <a:rPr lang="zh-CN" altLang="en-US" dirty="0">
                <a:latin typeface="宋体" pitchFamily="2" charset="-122"/>
                <a:sym typeface="宋体" pitchFamily="2" charset="-122"/>
              </a:rPr>
              <a:t>调试流程 </a:t>
            </a:r>
            <a:endParaRPr lang="zh-CN" altLang="en-US" dirty="0"/>
          </a:p>
        </p:txBody>
      </p:sp>
      <p:sp>
        <p:nvSpPr>
          <p:cNvPr id="328709" name="Rectangle 3"/>
          <p:cNvSpPr>
            <a:spLocks noGrp="1" noChangeArrowheads="1"/>
          </p:cNvSpPr>
          <p:nvPr>
            <p:ph idx="1"/>
          </p:nvPr>
        </p:nvSpPr>
        <p:spPr>
          <a:prstGeom prst="rect">
            <a:avLst/>
          </a:prstGeom>
        </p:spPr>
        <p:txBody>
          <a:bodyPr lIns="92075" tIns="46038" rIns="92075" bIns="46038"/>
          <a:lstStyle/>
          <a:p>
            <a:pPr eaLnBrk="1" hangingPunct="1"/>
            <a:r>
              <a:rPr lang="zh-CN" altLang="en-US" sz="2400" b="1" dirty="0">
                <a:latin typeface="微软雅黑" pitchFamily="34" charset="-122"/>
                <a:ea typeface="微软雅黑" pitchFamily="34" charset="-122"/>
                <a:sym typeface="微软雅黑" pitchFamily="34" charset="-122"/>
              </a:rPr>
              <a:t>查看文件</a:t>
            </a:r>
          </a:p>
          <a:p>
            <a:pPr lvl="1" eaLnBrk="1" hangingPunct="1"/>
            <a:r>
              <a:rPr lang="en-US" altLang="zh-CN" dirty="0"/>
              <a:t>(</a:t>
            </a:r>
            <a:r>
              <a:rPr lang="en-US" altLang="zh-CN" dirty="0" err="1"/>
              <a:t>gdb</a:t>
            </a:r>
            <a:r>
              <a:rPr lang="en-US" altLang="zh-CN" dirty="0"/>
              <a:t>)</a:t>
            </a:r>
            <a:r>
              <a:rPr lang="en-US" altLang="zh-CN" b="1" dirty="0"/>
              <a:t> l</a:t>
            </a:r>
            <a:endParaRPr lang="en-US" altLang="zh-CN" dirty="0"/>
          </a:p>
          <a:p>
            <a:pPr eaLnBrk="1" hangingPunct="1"/>
            <a:r>
              <a:rPr lang="zh-CN" altLang="en-US" sz="2400" b="1" dirty="0">
                <a:latin typeface="微软雅黑" pitchFamily="34" charset="-122"/>
                <a:ea typeface="微软雅黑" pitchFamily="34" charset="-122"/>
                <a:sym typeface="微软雅黑" pitchFamily="34" charset="-122"/>
              </a:rPr>
              <a:t>设置断点</a:t>
            </a:r>
            <a:r>
              <a:rPr lang="zh-CN" altLang="en-US" dirty="0"/>
              <a:t> </a:t>
            </a:r>
          </a:p>
          <a:p>
            <a:pPr lvl="1" eaLnBrk="1" hangingPunct="1"/>
            <a:r>
              <a:rPr lang="en-US" altLang="zh-CN" dirty="0"/>
              <a:t>(</a:t>
            </a:r>
            <a:r>
              <a:rPr lang="en-US" altLang="zh-CN" dirty="0" err="1"/>
              <a:t>gdb</a:t>
            </a:r>
            <a:r>
              <a:rPr lang="en-US" altLang="zh-CN" dirty="0"/>
              <a:t>)</a:t>
            </a:r>
            <a:r>
              <a:rPr lang="en-US" altLang="zh-CN" b="1" dirty="0"/>
              <a:t> b 6</a:t>
            </a:r>
            <a:endParaRPr lang="zh-CN" altLang="en-US" b="1" dirty="0"/>
          </a:p>
          <a:p>
            <a:pPr eaLnBrk="1" hangingPunct="1"/>
            <a:r>
              <a:rPr lang="zh-CN" altLang="en-US" sz="2400" b="1" dirty="0">
                <a:latin typeface="微软雅黑" pitchFamily="34" charset="-122"/>
                <a:ea typeface="微软雅黑" pitchFamily="34" charset="-122"/>
                <a:sym typeface="微软雅黑" pitchFamily="34" charset="-122"/>
              </a:rPr>
              <a:t>查看断点情况</a:t>
            </a:r>
            <a:r>
              <a:rPr lang="zh-CN" altLang="en-US" dirty="0"/>
              <a:t> </a:t>
            </a:r>
          </a:p>
          <a:p>
            <a:pPr lvl="1" eaLnBrk="1" hangingPunct="1"/>
            <a:r>
              <a:rPr lang="en-US" altLang="zh-CN" dirty="0"/>
              <a:t>(</a:t>
            </a:r>
            <a:r>
              <a:rPr lang="en-US" altLang="zh-CN" dirty="0" err="1"/>
              <a:t>gdb</a:t>
            </a:r>
            <a:r>
              <a:rPr lang="en-US" altLang="zh-CN" dirty="0"/>
              <a:t>)</a:t>
            </a:r>
            <a:r>
              <a:rPr lang="en-US" altLang="zh-CN" b="1" dirty="0"/>
              <a:t> info b</a:t>
            </a:r>
            <a:endParaRPr lang="zh-CN" altLang="en-US" b="1" dirty="0"/>
          </a:p>
          <a:p>
            <a:pPr eaLnBrk="1" hangingPunct="1"/>
            <a:r>
              <a:rPr lang="zh-CN" altLang="en-US" sz="2400" b="1" dirty="0">
                <a:latin typeface="微软雅黑" pitchFamily="34" charset="-122"/>
                <a:ea typeface="微软雅黑" pitchFamily="34" charset="-122"/>
                <a:sym typeface="微软雅黑" pitchFamily="34" charset="-122"/>
              </a:rPr>
              <a:t>运行代码</a:t>
            </a:r>
            <a:r>
              <a:rPr lang="zh-CN" altLang="en-US" dirty="0"/>
              <a:t> </a:t>
            </a:r>
          </a:p>
          <a:p>
            <a:pPr lvl="1" eaLnBrk="1" hangingPunct="1"/>
            <a:r>
              <a:rPr lang="en-US" altLang="zh-CN" dirty="0"/>
              <a:t>(</a:t>
            </a:r>
            <a:r>
              <a:rPr lang="en-US" altLang="zh-CN" dirty="0" err="1"/>
              <a:t>gdb</a:t>
            </a:r>
            <a:r>
              <a:rPr lang="en-US" altLang="zh-CN" dirty="0"/>
              <a:t>) </a:t>
            </a:r>
            <a:r>
              <a:rPr lang="en-US" altLang="zh-CN" b="1" dirty="0"/>
              <a:t>r</a:t>
            </a:r>
            <a:endParaRPr lang="zh-CN" altLang="en-US" dirty="0"/>
          </a:p>
        </p:txBody>
      </p:sp>
      <p:sp>
        <p:nvSpPr>
          <p:cNvPr id="328710" name="Rectangle 4"/>
          <p:cNvSpPr>
            <a:spLocks noChangeArrowheads="1"/>
          </p:cNvSpPr>
          <p:nvPr/>
        </p:nvSpPr>
        <p:spPr bwMode="auto">
          <a:xfrm>
            <a:off x="5715001" y="1428750"/>
            <a:ext cx="5568951"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ct val="20000"/>
              </a:spcBef>
              <a:buClr>
                <a:srgbClr val="FF0000"/>
              </a:buClr>
              <a:buSzPct val="90000"/>
              <a:buFont typeface="Wingdings" pitchFamily="2" charset="2"/>
              <a:buChar char="v"/>
            </a:pPr>
            <a:r>
              <a:rPr lang="zh-CN" altLang="en-US" sz="2400" b="1" dirty="0">
                <a:solidFill>
                  <a:srgbClr val="000000"/>
                </a:solidFill>
                <a:latin typeface="微软雅黑" pitchFamily="34" charset="-122"/>
                <a:ea typeface="微软雅黑" pitchFamily="34" charset="-122"/>
                <a:sym typeface="微软雅黑" pitchFamily="34" charset="-122"/>
              </a:rPr>
              <a:t>查看变量值</a:t>
            </a:r>
          </a:p>
          <a:p>
            <a:pPr lvl="1" eaLnBrk="0" hangingPunct="0">
              <a:spcBef>
                <a:spcPct val="20000"/>
              </a:spcBef>
              <a:buClr>
                <a:srgbClr val="FF0000"/>
              </a:buClr>
              <a:buFont typeface="Wingdings" pitchFamily="2" charset="2"/>
              <a:buChar char="Ø"/>
            </a:pPr>
            <a:r>
              <a:rPr lang="zh-CN" altLang="en-US" sz="2000" dirty="0">
                <a:solidFill>
                  <a:srgbClr val="000000"/>
                </a:solidFill>
                <a:latin typeface="微软雅黑" pitchFamily="34" charset="-122"/>
                <a:ea typeface="微软雅黑" pitchFamily="34" charset="-122"/>
                <a:sym typeface="微软雅黑" pitchFamily="34" charset="-122"/>
              </a:rPr>
              <a:t>(gdb) </a:t>
            </a:r>
            <a:r>
              <a:rPr lang="zh-CN" altLang="en-US" sz="2000" b="1" dirty="0">
                <a:solidFill>
                  <a:srgbClr val="000000"/>
                </a:solidFill>
                <a:latin typeface="微软雅黑" pitchFamily="34" charset="-122"/>
                <a:ea typeface="微软雅黑" pitchFamily="34" charset="-122"/>
                <a:sym typeface="微软雅黑" pitchFamily="34" charset="-122"/>
              </a:rPr>
              <a:t>p n</a:t>
            </a:r>
          </a:p>
          <a:p>
            <a:pPr eaLnBrk="0" hangingPunct="0">
              <a:spcBef>
                <a:spcPct val="20000"/>
              </a:spcBef>
              <a:buClr>
                <a:srgbClr val="FF0000"/>
              </a:buClr>
              <a:buSzPct val="90000"/>
              <a:buFont typeface="Wingdings" pitchFamily="2" charset="2"/>
              <a:buChar char="v"/>
            </a:pPr>
            <a:r>
              <a:rPr lang="zh-CN" altLang="en-US" sz="2400" b="1" dirty="0">
                <a:solidFill>
                  <a:srgbClr val="000000"/>
                </a:solidFill>
                <a:latin typeface="微软雅黑" pitchFamily="34" charset="-122"/>
                <a:ea typeface="微软雅黑" pitchFamily="34" charset="-122"/>
                <a:sym typeface="微软雅黑" pitchFamily="34" charset="-122"/>
              </a:rPr>
              <a:t>单步运行</a:t>
            </a:r>
            <a:r>
              <a:rPr lang="zh-CN" altLang="en-US" sz="2800" dirty="0">
                <a:solidFill>
                  <a:srgbClr val="000000"/>
                </a:solidFill>
                <a:latin typeface="微软雅黑" pitchFamily="34" charset="-122"/>
                <a:ea typeface="微软雅黑" pitchFamily="34" charset="-122"/>
                <a:sym typeface="微软雅黑" pitchFamily="34" charset="-122"/>
              </a:rPr>
              <a:t> </a:t>
            </a:r>
          </a:p>
          <a:p>
            <a:pPr lvl="1" eaLnBrk="0" hangingPunct="0">
              <a:spcBef>
                <a:spcPct val="20000"/>
              </a:spcBef>
              <a:buClr>
                <a:srgbClr val="FF0000"/>
              </a:buClr>
              <a:buFont typeface="Wingdings" pitchFamily="2" charset="2"/>
              <a:buChar char="Ø"/>
            </a:pPr>
            <a:r>
              <a:rPr lang="en-US" altLang="zh-CN" sz="2000" b="1" dirty="0">
                <a:solidFill>
                  <a:srgbClr val="000000"/>
                </a:solidFill>
                <a:latin typeface="微软雅黑" pitchFamily="34" charset="-122"/>
                <a:ea typeface="微软雅黑" pitchFamily="34" charset="-122"/>
                <a:sym typeface="微软雅黑" pitchFamily="34" charset="-122"/>
              </a:rPr>
              <a:t>(</a:t>
            </a:r>
            <a:r>
              <a:rPr lang="en-US" altLang="zh-CN" sz="2000" b="1" dirty="0" err="1">
                <a:solidFill>
                  <a:srgbClr val="000000"/>
                </a:solidFill>
                <a:latin typeface="微软雅黑" pitchFamily="34" charset="-122"/>
                <a:ea typeface="微软雅黑" pitchFamily="34" charset="-122"/>
                <a:sym typeface="微软雅黑" pitchFamily="34" charset="-122"/>
              </a:rPr>
              <a:t>gdb</a:t>
            </a:r>
            <a:r>
              <a:rPr lang="en-US" altLang="zh-CN" sz="2000" b="1" dirty="0">
                <a:solidFill>
                  <a:srgbClr val="000000"/>
                </a:solidFill>
                <a:latin typeface="微软雅黑" pitchFamily="34" charset="-122"/>
                <a:ea typeface="微软雅黑" pitchFamily="34" charset="-122"/>
                <a:sym typeface="微软雅黑" pitchFamily="34" charset="-122"/>
              </a:rPr>
              <a:t>) n</a:t>
            </a:r>
            <a:endParaRPr lang="zh-CN" altLang="en-US" sz="2000" b="1" dirty="0">
              <a:solidFill>
                <a:srgbClr val="000000"/>
              </a:solidFill>
              <a:latin typeface="微软雅黑" pitchFamily="34" charset="-122"/>
              <a:ea typeface="微软雅黑" pitchFamily="34" charset="-122"/>
              <a:sym typeface="微软雅黑" pitchFamily="34" charset="-122"/>
            </a:endParaRPr>
          </a:p>
          <a:p>
            <a:pPr lvl="1" eaLnBrk="0" hangingPunct="0">
              <a:spcBef>
                <a:spcPct val="20000"/>
              </a:spcBef>
              <a:buClr>
                <a:srgbClr val="FF0000"/>
              </a:buClr>
              <a:buFont typeface="Wingdings" pitchFamily="2" charset="2"/>
              <a:buChar char="Ø"/>
            </a:pPr>
            <a:r>
              <a:rPr lang="en-US" altLang="zh-CN" sz="2000" b="1" dirty="0">
                <a:solidFill>
                  <a:srgbClr val="000000"/>
                </a:solidFill>
                <a:latin typeface="微软雅黑" pitchFamily="34" charset="-122"/>
                <a:ea typeface="微软雅黑" pitchFamily="34" charset="-122"/>
                <a:sym typeface="微软雅黑" pitchFamily="34" charset="-122"/>
              </a:rPr>
              <a:t>(</a:t>
            </a:r>
            <a:r>
              <a:rPr lang="en-US" altLang="zh-CN" sz="2000" b="1" dirty="0" err="1">
                <a:solidFill>
                  <a:srgbClr val="000000"/>
                </a:solidFill>
                <a:latin typeface="微软雅黑" pitchFamily="34" charset="-122"/>
                <a:ea typeface="微软雅黑" pitchFamily="34" charset="-122"/>
                <a:sym typeface="微软雅黑" pitchFamily="34" charset="-122"/>
              </a:rPr>
              <a:t>gdb</a:t>
            </a:r>
            <a:r>
              <a:rPr lang="en-US" altLang="zh-CN" sz="2000" b="1" dirty="0">
                <a:solidFill>
                  <a:srgbClr val="000000"/>
                </a:solidFill>
                <a:latin typeface="微软雅黑" pitchFamily="34" charset="-122"/>
                <a:ea typeface="微软雅黑" pitchFamily="34" charset="-122"/>
                <a:sym typeface="微软雅黑" pitchFamily="34" charset="-122"/>
              </a:rPr>
              <a:t>) s</a:t>
            </a:r>
            <a:endParaRPr lang="zh-CN" altLang="en-US" sz="2000" b="1" dirty="0">
              <a:solidFill>
                <a:srgbClr val="000000"/>
              </a:solidFill>
              <a:latin typeface="微软雅黑" pitchFamily="34" charset="-122"/>
              <a:ea typeface="微软雅黑" pitchFamily="34" charset="-122"/>
              <a:sym typeface="微软雅黑" pitchFamily="34" charset="-122"/>
            </a:endParaRPr>
          </a:p>
          <a:p>
            <a:pPr eaLnBrk="0" hangingPunct="0">
              <a:spcBef>
                <a:spcPct val="20000"/>
              </a:spcBef>
              <a:buClr>
                <a:srgbClr val="FF0000"/>
              </a:buClr>
              <a:buSzPct val="90000"/>
              <a:buFont typeface="Wingdings" pitchFamily="2" charset="2"/>
              <a:buChar char="v"/>
            </a:pPr>
            <a:r>
              <a:rPr lang="zh-CN" altLang="en-US" sz="2400" b="1" dirty="0">
                <a:solidFill>
                  <a:srgbClr val="000000"/>
                </a:solidFill>
                <a:latin typeface="微软雅黑" pitchFamily="34" charset="-122"/>
                <a:ea typeface="微软雅黑" pitchFamily="34" charset="-122"/>
                <a:sym typeface="微软雅黑" pitchFamily="34" charset="-122"/>
              </a:rPr>
              <a:t>恢复程序运行</a:t>
            </a:r>
            <a:r>
              <a:rPr lang="zh-CN" altLang="en-US" sz="2800" dirty="0">
                <a:solidFill>
                  <a:srgbClr val="000000"/>
                </a:solidFill>
                <a:latin typeface="微软雅黑" pitchFamily="34" charset="-122"/>
                <a:ea typeface="微软雅黑" pitchFamily="34" charset="-122"/>
                <a:sym typeface="微软雅黑" pitchFamily="34" charset="-122"/>
              </a:rPr>
              <a:t> </a:t>
            </a:r>
          </a:p>
          <a:p>
            <a:pPr lvl="1" eaLnBrk="0" hangingPunct="0">
              <a:spcBef>
                <a:spcPct val="20000"/>
              </a:spcBef>
              <a:buClr>
                <a:srgbClr val="FF0000"/>
              </a:buClr>
              <a:buFont typeface="Wingdings" pitchFamily="2" charset="2"/>
              <a:buChar char="Ø"/>
            </a:pPr>
            <a:r>
              <a:rPr lang="en-US" altLang="zh-CN" sz="2000" b="1" dirty="0">
                <a:solidFill>
                  <a:srgbClr val="000000"/>
                </a:solidFill>
                <a:latin typeface="微软雅黑" pitchFamily="34" charset="-122"/>
                <a:ea typeface="微软雅黑" pitchFamily="34" charset="-122"/>
                <a:sym typeface="微软雅黑" pitchFamily="34" charset="-122"/>
              </a:rPr>
              <a:t>(</a:t>
            </a:r>
            <a:r>
              <a:rPr lang="en-US" altLang="zh-CN" sz="2000" b="1" dirty="0" err="1">
                <a:solidFill>
                  <a:srgbClr val="000000"/>
                </a:solidFill>
                <a:latin typeface="微软雅黑" pitchFamily="34" charset="-122"/>
                <a:ea typeface="微软雅黑" pitchFamily="34" charset="-122"/>
                <a:sym typeface="微软雅黑" pitchFamily="34" charset="-122"/>
              </a:rPr>
              <a:t>gdb</a:t>
            </a:r>
            <a:r>
              <a:rPr lang="en-US" altLang="zh-CN" sz="2000" b="1" dirty="0">
                <a:solidFill>
                  <a:srgbClr val="000000"/>
                </a:solidFill>
                <a:latin typeface="微软雅黑" pitchFamily="34" charset="-122"/>
                <a:ea typeface="微软雅黑" pitchFamily="34" charset="-122"/>
                <a:sym typeface="微软雅黑" pitchFamily="34" charset="-122"/>
              </a:rPr>
              <a:t>) c</a:t>
            </a:r>
            <a:endParaRPr lang="zh-CN" altLang="en-US" sz="2000" b="1" dirty="0">
              <a:solidFill>
                <a:srgbClr val="000000"/>
              </a:solidFill>
              <a:latin typeface="微软雅黑" pitchFamily="34" charset="-122"/>
              <a:ea typeface="微软雅黑" pitchFamily="34" charset="-122"/>
              <a:sym typeface="微软雅黑" pitchFamily="34" charset="-122"/>
            </a:endParaRPr>
          </a:p>
          <a:p>
            <a:pPr eaLnBrk="0" hangingPunct="0">
              <a:spcBef>
                <a:spcPct val="20000"/>
              </a:spcBef>
              <a:buClr>
                <a:srgbClr val="FF0000"/>
              </a:buClr>
              <a:buSzPct val="90000"/>
              <a:buFont typeface="Wingdings" pitchFamily="2" charset="2"/>
              <a:buChar char="v"/>
            </a:pPr>
            <a:r>
              <a:rPr lang="zh-CN" altLang="en-US" sz="2400" b="1" dirty="0">
                <a:solidFill>
                  <a:srgbClr val="000000"/>
                </a:solidFill>
                <a:latin typeface="微软雅黑" pitchFamily="34" charset="-122"/>
                <a:ea typeface="微软雅黑" pitchFamily="34" charset="-122"/>
                <a:sym typeface="微软雅黑" pitchFamily="34" charset="-122"/>
              </a:rPr>
              <a:t>帮助 </a:t>
            </a:r>
          </a:p>
          <a:p>
            <a:pPr lvl="1" eaLnBrk="0" hangingPunct="0">
              <a:spcBef>
                <a:spcPct val="20000"/>
              </a:spcBef>
              <a:buClr>
                <a:srgbClr val="FF0000"/>
              </a:buClr>
              <a:buFont typeface="Wingdings" pitchFamily="2" charset="2"/>
              <a:buChar char="Ø"/>
            </a:pPr>
            <a:r>
              <a:rPr lang="en-US" altLang="zh-CN" sz="2000" dirty="0">
                <a:solidFill>
                  <a:srgbClr val="000000"/>
                </a:solidFill>
                <a:latin typeface="微软雅黑" pitchFamily="34" charset="-122"/>
                <a:ea typeface="微软雅黑" pitchFamily="34" charset="-122"/>
                <a:sym typeface="微软雅黑" pitchFamily="34" charset="-122"/>
              </a:rPr>
              <a:t>(</a:t>
            </a:r>
            <a:r>
              <a:rPr lang="en-US" altLang="zh-CN" sz="2000" dirty="0" err="1">
                <a:solidFill>
                  <a:srgbClr val="000000"/>
                </a:solidFill>
                <a:latin typeface="微软雅黑" pitchFamily="34" charset="-122"/>
                <a:ea typeface="微软雅黑" pitchFamily="34" charset="-122"/>
                <a:sym typeface="微软雅黑" pitchFamily="34" charset="-122"/>
              </a:rPr>
              <a:t>gdb</a:t>
            </a:r>
            <a:r>
              <a:rPr lang="en-US" altLang="zh-CN" sz="2000" dirty="0">
                <a:solidFill>
                  <a:srgbClr val="000000"/>
                </a:solidFill>
                <a:latin typeface="微软雅黑" pitchFamily="34" charset="-122"/>
                <a:ea typeface="微软雅黑" pitchFamily="34" charset="-122"/>
                <a:sym typeface="微软雅黑" pitchFamily="34" charset="-122"/>
              </a:rPr>
              <a:t>) </a:t>
            </a:r>
            <a:r>
              <a:rPr lang="en-US" altLang="zh-CN" sz="2000" b="1" dirty="0">
                <a:solidFill>
                  <a:srgbClr val="000000"/>
                </a:solidFill>
                <a:latin typeface="微软雅黑" pitchFamily="34" charset="-122"/>
                <a:ea typeface="微软雅黑" pitchFamily="34" charset="-122"/>
                <a:sym typeface="微软雅黑" pitchFamily="34" charset="-122"/>
              </a:rPr>
              <a:t>help [command</a:t>
            </a:r>
            <a:r>
              <a:rPr lang="en-US" altLang="zh-CN" sz="2000" dirty="0">
                <a:solidFill>
                  <a:srgbClr val="000000"/>
                </a:solidFill>
                <a:latin typeface="微软雅黑" pitchFamily="34" charset="-122"/>
                <a:ea typeface="微软雅黑" pitchFamily="34" charset="-122"/>
                <a:sym typeface="微软雅黑" pitchFamily="34" charset="-122"/>
              </a:rPr>
              <a:t>] </a:t>
            </a:r>
            <a:endParaRPr lang="zh-CN" altLang="en-US" dirty="0"/>
          </a:p>
        </p:txBody>
      </p:sp>
    </p:spTree>
    <p:extLst>
      <p:ext uri="{BB962C8B-B14F-4D97-AF65-F5344CB8AC3E}">
        <p14:creationId xmlns:p14="http://schemas.microsoft.com/office/powerpoint/2010/main" val="252654518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9732" name="Rectangle 2"/>
          <p:cNvSpPr>
            <a:spLocks noGrp="1" noChangeArrowheads="1"/>
          </p:cNvSpPr>
          <p:nvPr>
            <p:ph type="title"/>
          </p:nvPr>
        </p:nvSpPr>
        <p:spPr/>
        <p:txBody>
          <a:bodyPr lIns="92075" tIns="46038" rIns="92075" bIns="46038" anchor="ctr"/>
          <a:lstStyle/>
          <a:p>
            <a:pPr algn="ctr" eaLnBrk="1" hangingPunct="1"/>
            <a:r>
              <a:rPr lang="en-US" altLang="zh-CN" dirty="0"/>
              <a:t>Gdb</a:t>
            </a:r>
            <a:r>
              <a:rPr lang="zh-CN" altLang="en-US" dirty="0"/>
              <a:t>的使用切记点 </a:t>
            </a:r>
          </a:p>
        </p:txBody>
      </p:sp>
      <p:sp>
        <p:nvSpPr>
          <p:cNvPr id="329733" name="Rectangle 3"/>
          <p:cNvSpPr>
            <a:spLocks noGrp="1" noChangeArrowheads="1"/>
          </p:cNvSpPr>
          <p:nvPr>
            <p:ph idx="1"/>
          </p:nvPr>
        </p:nvSpPr>
        <p:spPr>
          <a:prstGeom prst="rect">
            <a:avLst/>
          </a:prstGeom>
        </p:spPr>
        <p:txBody>
          <a:bodyPr lIns="92075" tIns="46038" rIns="92075" bIns="46038"/>
          <a:lstStyle/>
          <a:p>
            <a:pPr eaLnBrk="1" hangingPunct="1"/>
            <a:r>
              <a:rPr lang="zh-CN" altLang="en-US"/>
              <a:t>在</a:t>
            </a:r>
            <a:r>
              <a:rPr lang="en-US" altLang="zh-CN"/>
              <a:t>gcc</a:t>
            </a:r>
            <a:r>
              <a:rPr lang="zh-CN" altLang="en-US"/>
              <a:t>编译选项中一定要加入</a:t>
            </a:r>
            <a:r>
              <a:rPr lang="zh-CN" altLang="en-US">
                <a:latin typeface="华文楷体" pitchFamily="2" charset="-122"/>
                <a:sym typeface="华文楷体" pitchFamily="2" charset="-122"/>
              </a:rPr>
              <a:t>‘</a:t>
            </a:r>
            <a:r>
              <a:rPr lang="en-US" altLang="zh-CN"/>
              <a:t>-g</a:t>
            </a:r>
            <a:r>
              <a:rPr lang="en-US" altLang="zh-CN">
                <a:latin typeface="华文楷体" pitchFamily="2" charset="-122"/>
                <a:sym typeface="华文楷体" pitchFamily="2" charset="-122"/>
              </a:rPr>
              <a:t>’</a:t>
            </a:r>
            <a:r>
              <a:rPr lang="zh-CN" altLang="en-US"/>
              <a:t>。</a:t>
            </a:r>
          </a:p>
          <a:p>
            <a:pPr eaLnBrk="1" hangingPunct="1"/>
            <a:endParaRPr lang="zh-CN" altLang="en-US">
              <a:sym typeface="Symbol" pitchFamily="18" charset="2"/>
            </a:endParaRPr>
          </a:p>
          <a:p>
            <a:pPr eaLnBrk="1" hangingPunct="1"/>
            <a:r>
              <a:rPr lang="zh-CN" altLang="en-US"/>
              <a:t>只有在代码处于</a:t>
            </a:r>
            <a:r>
              <a:rPr lang="zh-CN" altLang="en-US">
                <a:latin typeface="华文楷体" pitchFamily="2" charset="-122"/>
                <a:sym typeface="华文楷体" pitchFamily="2" charset="-122"/>
              </a:rPr>
              <a:t>“</a:t>
            </a:r>
            <a:r>
              <a:rPr lang="zh-CN" altLang="en-US"/>
              <a:t>运行</a:t>
            </a:r>
            <a:r>
              <a:rPr lang="zh-CN" altLang="en-US">
                <a:latin typeface="华文楷体" pitchFamily="2" charset="-122"/>
                <a:sym typeface="华文楷体" pitchFamily="2" charset="-122"/>
              </a:rPr>
              <a:t>”</a:t>
            </a:r>
            <a:r>
              <a:rPr lang="zh-CN" altLang="en-US"/>
              <a:t>或</a:t>
            </a:r>
            <a:r>
              <a:rPr lang="zh-CN" altLang="en-US">
                <a:latin typeface="华文楷体" pitchFamily="2" charset="-122"/>
                <a:sym typeface="华文楷体" pitchFamily="2" charset="-122"/>
              </a:rPr>
              <a:t>“</a:t>
            </a:r>
            <a:r>
              <a:rPr lang="zh-CN" altLang="en-US"/>
              <a:t>暂停</a:t>
            </a:r>
            <a:r>
              <a:rPr lang="zh-CN" altLang="en-US">
                <a:latin typeface="华文楷体" pitchFamily="2" charset="-122"/>
                <a:sym typeface="华文楷体" pitchFamily="2" charset="-122"/>
              </a:rPr>
              <a:t>”</a:t>
            </a:r>
            <a:r>
              <a:rPr lang="zh-CN" altLang="en-US"/>
              <a:t>状态时才能查看变量值。</a:t>
            </a:r>
          </a:p>
          <a:p>
            <a:pPr eaLnBrk="1" hangingPunct="1"/>
            <a:endParaRPr lang="zh-CN" altLang="en-US">
              <a:sym typeface="Symbol" pitchFamily="18" charset="2"/>
            </a:endParaRPr>
          </a:p>
          <a:p>
            <a:pPr eaLnBrk="1" hangingPunct="1"/>
            <a:r>
              <a:rPr lang="zh-CN" altLang="en-US"/>
              <a:t>设置断点后程序在指定行之前停止 </a:t>
            </a:r>
          </a:p>
        </p:txBody>
      </p:sp>
    </p:spTree>
    <p:extLst>
      <p:ext uri="{BB962C8B-B14F-4D97-AF65-F5344CB8AC3E}">
        <p14:creationId xmlns:p14="http://schemas.microsoft.com/office/powerpoint/2010/main" val="1898913008"/>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0756" name="Rectangle 2"/>
          <p:cNvSpPr>
            <a:spLocks noGrp="1" noChangeArrowheads="1"/>
          </p:cNvSpPr>
          <p:nvPr>
            <p:ph type="title"/>
          </p:nvPr>
        </p:nvSpPr>
        <p:spPr/>
        <p:txBody>
          <a:bodyPr lIns="92075" tIns="46038" rIns="92075" bIns="46038" anchor="ctr"/>
          <a:lstStyle/>
          <a:p>
            <a:pPr algn="ctr" eaLnBrk="1" hangingPunct="1"/>
            <a:r>
              <a:rPr lang="en-US" altLang="zh-CN" dirty="0"/>
              <a:t>Gdb</a:t>
            </a:r>
            <a:r>
              <a:rPr lang="zh-CN" altLang="en-US" dirty="0"/>
              <a:t>调试</a:t>
            </a:r>
          </a:p>
        </p:txBody>
      </p:sp>
      <p:sp>
        <p:nvSpPr>
          <p:cNvPr id="330757" name="Rectangle 3"/>
          <p:cNvSpPr>
            <a:spLocks noGrp="1" noChangeArrowheads="1"/>
          </p:cNvSpPr>
          <p:nvPr>
            <p:ph idx="1"/>
          </p:nvPr>
        </p:nvSpPr>
        <p:spPr>
          <a:prstGeom prst="rect">
            <a:avLst/>
          </a:prstGeom>
        </p:spPr>
        <p:txBody>
          <a:bodyPr lIns="92075" tIns="46038" rIns="92075" bIns="46038"/>
          <a:lstStyle/>
          <a:p>
            <a:pPr eaLnBrk="1" hangingPunct="1"/>
            <a:r>
              <a:rPr lang="zh-CN" altLang="en-US"/>
              <a:t>运行被调试程序，设置所有的能影响该程序的参数和变量。</a:t>
            </a:r>
          </a:p>
          <a:p>
            <a:pPr eaLnBrk="1" hangingPunct="1"/>
            <a:r>
              <a:rPr lang="zh-CN" altLang="en-US"/>
              <a:t>保证被调试程序在指定的条件下停止运行。</a:t>
            </a:r>
          </a:p>
          <a:p>
            <a:pPr eaLnBrk="1" hangingPunct="1"/>
            <a:r>
              <a:rPr lang="zh-CN" altLang="en-US"/>
              <a:t>当被调试程序停止时，让开发工程师检查发生了什么。</a:t>
            </a:r>
          </a:p>
          <a:p>
            <a:pPr eaLnBrk="1" hangingPunct="1"/>
            <a:r>
              <a:rPr lang="zh-CN" altLang="en-US"/>
              <a:t>根据每次调试器的提示信息来做响应的改变，以便修正某个错误引起的问题</a:t>
            </a:r>
          </a:p>
        </p:txBody>
      </p:sp>
    </p:spTree>
    <p:extLst>
      <p:ext uri="{BB962C8B-B14F-4D97-AF65-F5344CB8AC3E}">
        <p14:creationId xmlns:p14="http://schemas.microsoft.com/office/powerpoint/2010/main" val="1217660486"/>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13"/>
          </p:nvPr>
        </p:nvSpPr>
        <p:spPr/>
        <p:txBody>
          <a:bodyPr/>
          <a:lstStyle/>
          <a:p>
            <a:r>
              <a:rPr lang="en-US" altLang="zh-CN" dirty="0"/>
              <a:t>C</a:t>
            </a:r>
            <a:r>
              <a:rPr lang="zh-CN" altLang="en-US" dirty="0"/>
              <a:t>语言高级编程之指针</a:t>
            </a:r>
          </a:p>
          <a:p>
            <a:endParaRPr lang="zh-CN" altLang="en-US" dirty="0"/>
          </a:p>
        </p:txBody>
      </p:sp>
      <p:sp>
        <p:nvSpPr>
          <p:cNvPr id="9" name="文本占位符 8"/>
          <p:cNvSpPr>
            <a:spLocks noGrp="1"/>
          </p:cNvSpPr>
          <p:nvPr>
            <p:ph type="body" sz="quarter" idx="20"/>
          </p:nvPr>
        </p:nvSpPr>
        <p:spPr/>
        <p:txBody>
          <a:bodyPr/>
          <a:lstStyle/>
          <a:p>
            <a:endParaRPr lang="zh-CN" altLang="en-US" dirty="0"/>
          </a:p>
        </p:txBody>
      </p:sp>
      <p:sp>
        <p:nvSpPr>
          <p:cNvPr id="6" name="文本占位符 5"/>
          <p:cNvSpPr>
            <a:spLocks noGrp="1"/>
          </p:cNvSpPr>
          <p:nvPr>
            <p:ph type="body" sz="quarter" idx="14"/>
          </p:nvPr>
        </p:nvSpPr>
        <p:spPr/>
        <p:txBody>
          <a:bodyPr/>
          <a:lstStyle/>
          <a:p>
            <a:r>
              <a:rPr lang="en-US" altLang="zh-CN" b="1" dirty="0" err="1">
                <a:solidFill>
                  <a:srgbClr val="660066"/>
                </a:solidFill>
                <a:latin typeface="Times New Roman" pitchFamily="18" charset="0"/>
                <a:ea typeface="华文行楷" pitchFamily="2" charset="-122"/>
                <a:sym typeface="Times New Roman" pitchFamily="18" charset="0"/>
              </a:rPr>
              <a:t>const</a:t>
            </a:r>
            <a:r>
              <a:rPr lang="en-US" altLang="zh-CN" b="1" dirty="0">
                <a:solidFill>
                  <a:srgbClr val="660066"/>
                </a:solidFill>
                <a:latin typeface="Times New Roman" pitchFamily="18" charset="0"/>
                <a:ea typeface="华文行楷" pitchFamily="2" charset="-122"/>
                <a:sym typeface="Times New Roman" pitchFamily="18" charset="0"/>
              </a:rPr>
              <a:t>/void</a:t>
            </a:r>
            <a:r>
              <a:rPr lang="zh-CN" altLang="en-US" b="1" dirty="0">
                <a:solidFill>
                  <a:srgbClr val="660066"/>
                </a:solidFill>
                <a:latin typeface="Times New Roman" pitchFamily="18" charset="0"/>
                <a:ea typeface="华文行楷" pitchFamily="2" charset="-122"/>
                <a:sym typeface="Times New Roman" pitchFamily="18" charset="0"/>
              </a:rPr>
              <a:t>指针</a:t>
            </a:r>
            <a:endParaRPr lang="zh-CN" altLang="en-US" dirty="0"/>
          </a:p>
        </p:txBody>
      </p:sp>
      <p:sp>
        <p:nvSpPr>
          <p:cNvPr id="7" name="文本占位符 6"/>
          <p:cNvSpPr>
            <a:spLocks noGrp="1"/>
          </p:cNvSpPr>
          <p:nvPr>
            <p:ph type="body" sz="quarter" idx="15"/>
          </p:nvPr>
        </p:nvSpPr>
        <p:spPr/>
        <p:txBody>
          <a:bodyPr/>
          <a:lstStyle/>
          <a:p>
            <a:r>
              <a:rPr lang="zh-CN" altLang="en-US" dirty="0"/>
              <a:t>多级指针</a:t>
            </a:r>
          </a:p>
        </p:txBody>
      </p:sp>
      <p:sp>
        <p:nvSpPr>
          <p:cNvPr id="8" name="文本占位符 7"/>
          <p:cNvSpPr>
            <a:spLocks noGrp="1"/>
          </p:cNvSpPr>
          <p:nvPr>
            <p:ph type="body" sz="quarter" idx="16"/>
          </p:nvPr>
        </p:nvSpPr>
        <p:spPr/>
        <p:txBody>
          <a:bodyPr/>
          <a:lstStyle/>
          <a:p>
            <a:r>
              <a:rPr lang="zh-CN" altLang="en-US" dirty="0"/>
              <a:t>指针和数组</a:t>
            </a:r>
          </a:p>
        </p:txBody>
      </p:sp>
      <p:sp>
        <p:nvSpPr>
          <p:cNvPr id="10" name="文本占位符 9"/>
          <p:cNvSpPr>
            <a:spLocks noGrp="1"/>
          </p:cNvSpPr>
          <p:nvPr>
            <p:ph type="body" sz="quarter" idx="21"/>
          </p:nvPr>
        </p:nvSpPr>
        <p:spPr/>
        <p:txBody>
          <a:bodyPr/>
          <a:lstStyle/>
          <a:p>
            <a:r>
              <a:rPr lang="zh-CN" altLang="en-US" dirty="0"/>
              <a:t>指针基础</a:t>
            </a:r>
          </a:p>
        </p:txBody>
      </p:sp>
    </p:spTree>
    <p:extLst>
      <p:ext uri="{BB962C8B-B14F-4D97-AF65-F5344CB8AC3E}">
        <p14:creationId xmlns:p14="http://schemas.microsoft.com/office/powerpoint/2010/main" val="38889208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zh-CN" altLang="en-US" dirty="0"/>
              <a:t>指针基础</a:t>
            </a:r>
          </a:p>
        </p:txBody>
      </p:sp>
    </p:spTree>
    <p:extLst>
      <p:ext uri="{BB962C8B-B14F-4D97-AF65-F5344CB8AC3E}">
        <p14:creationId xmlns:p14="http://schemas.microsoft.com/office/powerpoint/2010/main" val="2519527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3827" name="Rectangle 2"/>
          <p:cNvSpPr>
            <a:spLocks noGrp="1" noChangeArrowheads="1"/>
          </p:cNvSpPr>
          <p:nvPr>
            <p:ph type="title"/>
          </p:nvPr>
        </p:nvSpPr>
        <p:spPr/>
        <p:txBody>
          <a:bodyPr/>
          <a:lstStyle/>
          <a:p>
            <a:pPr algn="ctr" eaLnBrk="1" hangingPunct="1"/>
            <a:r>
              <a:rPr lang="zh-CN" altLang="en-US" dirty="0"/>
              <a:t>指针基础</a:t>
            </a:r>
          </a:p>
        </p:txBody>
      </p:sp>
      <p:sp>
        <p:nvSpPr>
          <p:cNvPr id="333828" name="Rectangle 3"/>
          <p:cNvSpPr>
            <a:spLocks noGrp="1" noChangeArrowheads="1"/>
          </p:cNvSpPr>
          <p:nvPr>
            <p:ph idx="1"/>
          </p:nvPr>
        </p:nvSpPr>
        <p:spPr>
          <a:prstGeom prst="rect">
            <a:avLst/>
          </a:prstGeom>
        </p:spPr>
        <p:txBody>
          <a:bodyPr/>
          <a:lstStyle/>
          <a:p>
            <a:pPr lvl="1" eaLnBrk="1" hangingPunct="1"/>
            <a:r>
              <a:rPr lang="zh-CN" altLang="en-US">
                <a:latin typeface="宋体" pitchFamily="2" charset="-122"/>
                <a:sym typeface="宋体" pitchFamily="2" charset="-122"/>
              </a:rPr>
              <a:t>在计算机内部存储器（简称内存）中，每一个字节单元，都有一个编号，称为地址。</a:t>
            </a:r>
          </a:p>
          <a:p>
            <a:pPr lvl="1" eaLnBrk="1" hangingPunct="1"/>
            <a:endParaRPr lang="zh-CN" altLang="en-US">
              <a:latin typeface="宋体" pitchFamily="2" charset="-122"/>
              <a:sym typeface="宋体" pitchFamily="2" charset="-122"/>
            </a:endParaRPr>
          </a:p>
          <a:p>
            <a:pPr lvl="1" eaLnBrk="1" hangingPunct="1"/>
            <a:r>
              <a:rPr lang="zh-CN" altLang="en-US">
                <a:latin typeface="宋体" pitchFamily="2" charset="-122"/>
                <a:sym typeface="宋体" pitchFamily="2" charset="-122"/>
              </a:rPr>
              <a:t>在</a:t>
            </a:r>
            <a:r>
              <a:rPr lang="en-US" altLang="zh-CN">
                <a:latin typeface="宋体" pitchFamily="2" charset="-122"/>
                <a:sym typeface="宋体" pitchFamily="2" charset="-122"/>
              </a:rPr>
              <a:t>C</a:t>
            </a:r>
            <a:r>
              <a:rPr lang="zh-CN" altLang="en-US">
                <a:latin typeface="宋体" pitchFamily="2" charset="-122"/>
                <a:sym typeface="宋体" pitchFamily="2" charset="-122"/>
              </a:rPr>
              <a:t>语言中，内存单元的地址称为</a:t>
            </a:r>
            <a:r>
              <a:rPr lang="zh-CN" altLang="en-US" b="1">
                <a:latin typeface="宋体" pitchFamily="2" charset="-122"/>
                <a:sym typeface="宋体" pitchFamily="2" charset="-122"/>
              </a:rPr>
              <a:t>指针</a:t>
            </a:r>
            <a:r>
              <a:rPr lang="zh-CN" altLang="en-US">
                <a:latin typeface="宋体" pitchFamily="2" charset="-122"/>
                <a:sym typeface="宋体" pitchFamily="2" charset="-122"/>
              </a:rPr>
              <a:t>，专门用来存放地址的变量，称为</a:t>
            </a:r>
            <a:r>
              <a:rPr lang="zh-CN" altLang="en-US" b="1">
                <a:latin typeface="宋体" pitchFamily="2" charset="-122"/>
                <a:sym typeface="宋体" pitchFamily="2" charset="-122"/>
              </a:rPr>
              <a:t>指针变量</a:t>
            </a:r>
            <a:r>
              <a:rPr lang="en-US" altLang="zh-CN">
                <a:latin typeface="宋体" pitchFamily="2" charset="-122"/>
                <a:sym typeface="宋体" pitchFamily="2" charset="-122"/>
              </a:rPr>
              <a:t>(pointer variable)</a:t>
            </a:r>
            <a:r>
              <a:rPr lang="zh-CN" altLang="en-US">
                <a:latin typeface="宋体" pitchFamily="2" charset="-122"/>
                <a:sym typeface="宋体" pitchFamily="2" charset="-122"/>
              </a:rPr>
              <a:t>。在不影响理解的情况中，有时对</a:t>
            </a:r>
            <a:r>
              <a:rPr lang="zh-CN" altLang="en-US" b="1">
                <a:latin typeface="宋体" pitchFamily="2" charset="-122"/>
                <a:sym typeface="宋体" pitchFamily="2" charset="-122"/>
              </a:rPr>
              <a:t>地址</a:t>
            </a:r>
            <a:r>
              <a:rPr lang="zh-CN" altLang="en-US">
                <a:latin typeface="宋体" pitchFamily="2" charset="-122"/>
                <a:sym typeface="宋体" pitchFamily="2" charset="-122"/>
              </a:rPr>
              <a:t>、</a:t>
            </a:r>
            <a:r>
              <a:rPr lang="zh-CN" altLang="en-US" b="1">
                <a:latin typeface="宋体" pitchFamily="2" charset="-122"/>
                <a:sym typeface="宋体" pitchFamily="2" charset="-122"/>
              </a:rPr>
              <a:t>指针</a:t>
            </a:r>
            <a:r>
              <a:rPr lang="zh-CN" altLang="en-US">
                <a:latin typeface="宋体" pitchFamily="2" charset="-122"/>
                <a:sym typeface="宋体" pitchFamily="2" charset="-122"/>
              </a:rPr>
              <a:t>和</a:t>
            </a:r>
            <a:r>
              <a:rPr lang="zh-CN" altLang="en-US" b="1">
                <a:latin typeface="宋体" pitchFamily="2" charset="-122"/>
                <a:sym typeface="宋体" pitchFamily="2" charset="-122"/>
              </a:rPr>
              <a:t>指针变量</a:t>
            </a:r>
            <a:r>
              <a:rPr lang="zh-CN" altLang="en-US">
                <a:latin typeface="宋体" pitchFamily="2" charset="-122"/>
                <a:sym typeface="宋体" pitchFamily="2" charset="-122"/>
              </a:rPr>
              <a:t>不区分，通称</a:t>
            </a:r>
            <a:r>
              <a:rPr lang="zh-CN" altLang="en-US" b="1">
                <a:latin typeface="宋体" pitchFamily="2" charset="-122"/>
                <a:sym typeface="宋体" pitchFamily="2" charset="-122"/>
              </a:rPr>
              <a:t>指针</a:t>
            </a:r>
            <a:r>
              <a:rPr lang="zh-CN" altLang="en-US">
                <a:latin typeface="宋体" pitchFamily="2" charset="-122"/>
                <a:sym typeface="宋体" pitchFamily="2" charset="-122"/>
              </a:rPr>
              <a:t>。</a:t>
            </a:r>
            <a:endParaRPr lang="zh-CN" altLang="en-US"/>
          </a:p>
        </p:txBody>
      </p:sp>
    </p:spTree>
    <p:extLst>
      <p:ext uri="{BB962C8B-B14F-4D97-AF65-F5344CB8AC3E}">
        <p14:creationId xmlns:p14="http://schemas.microsoft.com/office/powerpoint/2010/main" val="31244140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algn="ctr" eaLnBrk="1" hangingPunct="1"/>
            <a:r>
              <a:rPr lang="zh-CN" altLang="en-US" dirty="0"/>
              <a:t>指针基础</a:t>
            </a:r>
          </a:p>
        </p:txBody>
      </p:sp>
      <p:sp>
        <p:nvSpPr>
          <p:cNvPr id="334851" name="Rectangle 3"/>
          <p:cNvSpPr>
            <a:spLocks noGrp="1" noChangeArrowheads="1"/>
          </p:cNvSpPr>
          <p:nvPr>
            <p:ph idx="1"/>
          </p:nvPr>
        </p:nvSpPr>
        <p:spPr>
          <a:prstGeom prst="rect">
            <a:avLst/>
          </a:prstGeom>
        </p:spPr>
        <p:txBody>
          <a:bodyPr/>
          <a:lstStyle/>
          <a:p>
            <a:pPr lvl="1" eaLnBrk="1" hangingPunct="1"/>
            <a:r>
              <a:rPr lang="zh-CN" altLang="en-US" sz="2200">
                <a:latin typeface="隶书" pitchFamily="49" charset="-122"/>
                <a:sym typeface="隶书" pitchFamily="49" charset="-122"/>
              </a:rPr>
              <a:t>例如</a:t>
            </a:r>
            <a:r>
              <a:rPr lang="en-US" altLang="zh-CN" sz="2200">
                <a:latin typeface="隶书" pitchFamily="49" charset="-122"/>
                <a:sym typeface="隶书" pitchFamily="49" charset="-122"/>
              </a:rPr>
              <a:t>:</a:t>
            </a:r>
            <a:endParaRPr lang="zh-CN" altLang="en-US"/>
          </a:p>
        </p:txBody>
      </p:sp>
      <p:pic>
        <p:nvPicPr>
          <p:cNvPr id="334852"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268760"/>
            <a:ext cx="7181851" cy="4700588"/>
          </a:xfrm>
          <a:prstGeom prst="rect">
            <a:avLst/>
          </a:prstGeom>
          <a:solidFill>
            <a:srgbClr val="727CA3"/>
          </a:solidFill>
          <a:ln w="9525">
            <a:solidFill>
              <a:srgbClr val="000000"/>
            </a:solidFill>
            <a:miter lim="800000"/>
            <a:headEnd/>
            <a:tailEnd/>
          </a:ln>
        </p:spPr>
      </p:pic>
    </p:spTree>
    <p:extLst>
      <p:ext uri="{BB962C8B-B14F-4D97-AF65-F5344CB8AC3E}">
        <p14:creationId xmlns:p14="http://schemas.microsoft.com/office/powerpoint/2010/main" val="38883344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lgn="ctr" eaLnBrk="1" hangingPunct="1"/>
            <a:r>
              <a:rPr lang="zh-CN" altLang="en-US" dirty="0"/>
              <a:t>指针基础</a:t>
            </a:r>
          </a:p>
        </p:txBody>
      </p:sp>
      <p:sp>
        <p:nvSpPr>
          <p:cNvPr id="335875" name="Rectangle 3"/>
          <p:cNvSpPr>
            <a:spLocks noGrp="1" noChangeArrowheads="1"/>
          </p:cNvSpPr>
          <p:nvPr>
            <p:ph idx="1"/>
          </p:nvPr>
        </p:nvSpPr>
        <p:spPr>
          <a:prstGeom prst="rect">
            <a:avLst/>
          </a:prstGeom>
        </p:spPr>
        <p:txBody>
          <a:bodyPr/>
          <a:lstStyle/>
          <a:p>
            <a:pPr lvl="1" eaLnBrk="1" hangingPunct="1"/>
            <a:r>
              <a:rPr lang="zh-CN" altLang="en-US"/>
              <a:t>指针指向的内存区域中的数据称为指针的目标。如果它指向的区域是程序中的一个变量的内存空间， 则这个变量称为指针的目标变量。 指针的目标变量简称为指针的目标。</a:t>
            </a:r>
          </a:p>
        </p:txBody>
      </p:sp>
      <p:pic>
        <p:nvPicPr>
          <p:cNvPr id="335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34" y="3068638"/>
            <a:ext cx="89281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15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algn="ctr" eaLnBrk="1" hangingPunct="1"/>
            <a:r>
              <a:rPr lang="en-US" altLang="zh-CN" dirty="0"/>
              <a:t>vi--</a:t>
            </a:r>
            <a:r>
              <a:rPr lang="zh-CN" altLang="en-US" dirty="0"/>
              <a:t>删除与修改</a:t>
            </a:r>
          </a:p>
        </p:txBody>
      </p:sp>
      <p:sp>
        <p:nvSpPr>
          <p:cNvPr id="45060" name="Rectangle 3"/>
          <p:cNvSpPr>
            <a:spLocks noGrp="1" noChangeArrowheads="1"/>
          </p:cNvSpPr>
          <p:nvPr>
            <p:ph idx="1"/>
          </p:nvPr>
        </p:nvSpPr>
        <p:spPr>
          <a:prstGeom prst="rect">
            <a:avLst/>
          </a:prstGeom>
        </p:spPr>
        <p:txBody>
          <a:bodyPr/>
          <a:lstStyle/>
          <a:p>
            <a:pPr eaLnBrk="1" hangingPunct="1">
              <a:lnSpc>
                <a:spcPct val="110000"/>
              </a:lnSpc>
            </a:pPr>
            <a:r>
              <a:rPr lang="en-US" altLang="zh-CN" b="1" i="1"/>
              <a:t>x</a:t>
            </a:r>
            <a:r>
              <a:rPr lang="en-US" altLang="zh-CN" sz="2400" b="1"/>
              <a:t> 	</a:t>
            </a:r>
            <a:r>
              <a:rPr lang="zh-CN" altLang="en-US" sz="2400" b="1"/>
              <a:t>删除光标所在字符</a:t>
            </a:r>
          </a:p>
          <a:p>
            <a:pPr eaLnBrk="1" hangingPunct="1">
              <a:lnSpc>
                <a:spcPct val="110000"/>
              </a:lnSpc>
            </a:pPr>
            <a:r>
              <a:rPr lang="en-US" altLang="zh-CN" b="1" i="1"/>
              <a:t>dd</a:t>
            </a:r>
            <a:r>
              <a:rPr lang="en-US" altLang="zh-CN" sz="2400" b="1"/>
              <a:t> 	</a:t>
            </a:r>
            <a:r>
              <a:rPr lang="zh-CN" altLang="en-US" sz="2400" b="1"/>
              <a:t>删除光标所在的行</a:t>
            </a:r>
          </a:p>
          <a:p>
            <a:pPr eaLnBrk="1" hangingPunct="1">
              <a:lnSpc>
                <a:spcPct val="110000"/>
              </a:lnSpc>
            </a:pPr>
            <a:r>
              <a:rPr lang="en-US" altLang="zh-CN" b="1" i="1"/>
              <a:t>r 	</a:t>
            </a:r>
            <a:r>
              <a:rPr lang="zh-CN" altLang="en-US" sz="2400" b="1"/>
              <a:t>修改光标所在字符，</a:t>
            </a:r>
            <a:r>
              <a:rPr lang="en-US" altLang="zh-CN" sz="2400" b="1"/>
              <a:t>r</a:t>
            </a:r>
            <a:r>
              <a:rPr lang="zh-CN" altLang="en-US" sz="2400" b="1"/>
              <a:t>后接着要修正的字符</a:t>
            </a:r>
          </a:p>
          <a:p>
            <a:pPr eaLnBrk="1" hangingPunct="1">
              <a:lnSpc>
                <a:spcPct val="110000"/>
              </a:lnSpc>
            </a:pPr>
            <a:r>
              <a:rPr lang="en-US" altLang="zh-CN" b="1" i="1"/>
              <a:t>R	</a:t>
            </a:r>
            <a:r>
              <a:rPr lang="zh-CN" altLang="en-US" sz="2400" b="1"/>
              <a:t>进入取代状态，新增资料会覆改原先资料， 直到按</a:t>
            </a:r>
            <a:r>
              <a:rPr lang="en-US" altLang="zh-CN" sz="2400" b="1"/>
              <a:t>[ESC]</a:t>
            </a:r>
            <a:r>
              <a:rPr lang="zh-CN" altLang="en-US" sz="2400" b="1"/>
              <a:t>回到指令模式下为止</a:t>
            </a:r>
          </a:p>
          <a:p>
            <a:pPr eaLnBrk="1" hangingPunct="1">
              <a:lnSpc>
                <a:spcPct val="110000"/>
              </a:lnSpc>
            </a:pPr>
            <a:r>
              <a:rPr lang="en-US" altLang="zh-CN" b="1" i="1"/>
              <a:t>s</a:t>
            </a:r>
            <a:r>
              <a:rPr lang="en-US" altLang="zh-CN" sz="2400" b="1"/>
              <a:t> 	</a:t>
            </a:r>
            <a:r>
              <a:rPr lang="zh-CN" altLang="en-US" sz="2400" b="1"/>
              <a:t>删除光标所在字符，并进入输入模式</a:t>
            </a:r>
          </a:p>
          <a:p>
            <a:pPr eaLnBrk="1" hangingPunct="1">
              <a:lnSpc>
                <a:spcPct val="110000"/>
              </a:lnSpc>
            </a:pPr>
            <a:r>
              <a:rPr lang="en-US" altLang="zh-CN" b="1" i="1"/>
              <a:t>S</a:t>
            </a:r>
            <a:r>
              <a:rPr lang="en-US" altLang="zh-CN" sz="2400" b="1"/>
              <a:t> 	</a:t>
            </a:r>
            <a:r>
              <a:rPr lang="zh-CN" altLang="en-US" sz="2400" b="1"/>
              <a:t>删除光标所在的行，并进入输入模式</a:t>
            </a:r>
          </a:p>
        </p:txBody>
      </p:sp>
    </p:spTree>
    <p:extLst>
      <p:ext uri="{BB962C8B-B14F-4D97-AF65-F5344CB8AC3E}">
        <p14:creationId xmlns:p14="http://schemas.microsoft.com/office/powerpoint/2010/main" val="505617538"/>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pPr algn="ctr" eaLnBrk="1" hangingPunct="1"/>
            <a:r>
              <a:rPr lang="zh-CN" altLang="en-US" dirty="0"/>
              <a:t>指针基础</a:t>
            </a:r>
          </a:p>
        </p:txBody>
      </p:sp>
      <p:sp>
        <p:nvSpPr>
          <p:cNvPr id="336899" name="Rectangle 3"/>
          <p:cNvSpPr>
            <a:spLocks noGrp="1" noChangeArrowheads="1"/>
          </p:cNvSpPr>
          <p:nvPr>
            <p:ph idx="1"/>
          </p:nvPr>
        </p:nvSpPr>
        <p:spPr>
          <a:prstGeom prst="rect">
            <a:avLst/>
          </a:prstGeom>
        </p:spPr>
        <p:txBody>
          <a:bodyPr/>
          <a:lstStyle/>
          <a:p>
            <a:pPr lvl="1" eaLnBrk="1" hangingPunct="1"/>
            <a:r>
              <a:rPr lang="zh-CN" altLang="en-US"/>
              <a:t>注：</a:t>
            </a:r>
          </a:p>
          <a:p>
            <a:pPr lvl="2" eaLnBrk="1" hangingPunct="1"/>
            <a:r>
              <a:rPr lang="zh-CN" altLang="en-US" sz="2400"/>
              <a:t>引入指针要注意程序中的</a:t>
            </a:r>
            <a:r>
              <a:rPr lang="en-US" altLang="zh-CN" sz="2400"/>
              <a:t>px</a:t>
            </a:r>
            <a:r>
              <a:rPr lang="zh-CN" altLang="en-US" sz="2400"/>
              <a:t>、*</a:t>
            </a:r>
            <a:r>
              <a:rPr lang="en-US" altLang="zh-CN" sz="2400"/>
              <a:t>px </a:t>
            </a:r>
            <a:r>
              <a:rPr lang="zh-CN" altLang="en-US" sz="2400"/>
              <a:t>和 </a:t>
            </a:r>
            <a:r>
              <a:rPr lang="en-US" altLang="zh-CN" sz="2400"/>
              <a:t>&amp;px </a:t>
            </a:r>
            <a:r>
              <a:rPr lang="zh-CN" altLang="en-US" sz="2400"/>
              <a:t>三种表示方法的不同意义。设</a:t>
            </a:r>
            <a:r>
              <a:rPr lang="en-US" altLang="zh-CN" sz="2400"/>
              <a:t>px</a:t>
            </a:r>
            <a:r>
              <a:rPr lang="zh-CN" altLang="en-US" sz="2400"/>
              <a:t>为一个指针，则</a:t>
            </a:r>
          </a:p>
          <a:p>
            <a:pPr lvl="2" eaLnBrk="1" hangingPunct="1"/>
            <a:endParaRPr lang="zh-CN" altLang="en-US" sz="2400"/>
          </a:p>
          <a:p>
            <a:pPr lvl="2" eaLnBrk="1" hangingPunct="1"/>
            <a:r>
              <a:rPr lang="en-US" altLang="zh-CN" sz="2400"/>
              <a:t>px   </a:t>
            </a:r>
            <a:r>
              <a:rPr lang="en-US" altLang="zh-CN" sz="2400">
                <a:sym typeface="Arial" pitchFamily="34" charset="0"/>
              </a:rPr>
              <a:t>—</a:t>
            </a:r>
            <a:r>
              <a:rPr lang="en-US" altLang="zh-CN" sz="2400"/>
              <a:t> </a:t>
            </a:r>
            <a:r>
              <a:rPr lang="zh-CN" altLang="en-US" sz="2400"/>
              <a:t>指针变量， 它的内容是地址量。</a:t>
            </a:r>
          </a:p>
          <a:p>
            <a:pPr lvl="2" eaLnBrk="1" hangingPunct="1"/>
            <a:endParaRPr lang="zh-CN" altLang="en-US" sz="2400"/>
          </a:p>
          <a:p>
            <a:pPr lvl="2" eaLnBrk="1" hangingPunct="1"/>
            <a:r>
              <a:rPr lang="zh-CN" altLang="en-US" sz="2400"/>
              <a:t> *</a:t>
            </a:r>
            <a:r>
              <a:rPr lang="en-US" altLang="zh-CN" sz="2400"/>
              <a:t>px  </a:t>
            </a:r>
            <a:r>
              <a:rPr lang="en-US" altLang="zh-CN" sz="2400">
                <a:sym typeface="Arial" pitchFamily="34" charset="0"/>
              </a:rPr>
              <a:t>—</a:t>
            </a:r>
            <a:r>
              <a:rPr lang="en-US" altLang="zh-CN" sz="2400"/>
              <a:t> </a:t>
            </a:r>
            <a:r>
              <a:rPr lang="zh-CN" altLang="en-US" sz="2400"/>
              <a:t>指针所指向的对象， 它的内容是数据。</a:t>
            </a:r>
          </a:p>
          <a:p>
            <a:pPr lvl="2" eaLnBrk="1" hangingPunct="1"/>
            <a:endParaRPr lang="zh-CN" altLang="en-US" sz="2400"/>
          </a:p>
          <a:p>
            <a:pPr lvl="2" eaLnBrk="1" hangingPunct="1"/>
            <a:r>
              <a:rPr lang="zh-CN" altLang="en-US" sz="2400"/>
              <a:t> </a:t>
            </a:r>
            <a:r>
              <a:rPr lang="en-US" altLang="zh-CN" sz="2400"/>
              <a:t>&amp;px </a:t>
            </a:r>
            <a:r>
              <a:rPr lang="en-US" altLang="zh-CN" sz="2400">
                <a:sym typeface="Arial" pitchFamily="34" charset="0"/>
              </a:rPr>
              <a:t>—</a:t>
            </a:r>
            <a:r>
              <a:rPr lang="en-US" altLang="zh-CN" sz="2400"/>
              <a:t> </a:t>
            </a:r>
            <a:r>
              <a:rPr lang="zh-CN" altLang="en-US" sz="2400"/>
              <a:t>指针变量占用的存储区域的地址，是个常量。</a:t>
            </a:r>
            <a:endParaRPr lang="zh-CN" altLang="en-US"/>
          </a:p>
        </p:txBody>
      </p:sp>
    </p:spTree>
    <p:extLst>
      <p:ext uri="{BB962C8B-B14F-4D97-AF65-F5344CB8AC3E}">
        <p14:creationId xmlns:p14="http://schemas.microsoft.com/office/powerpoint/2010/main" val="16038946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lgn="ctr" eaLnBrk="1" hangingPunct="1"/>
            <a:r>
              <a:rPr lang="zh-CN" altLang="en-US" dirty="0"/>
              <a:t>指针基础</a:t>
            </a:r>
          </a:p>
        </p:txBody>
      </p:sp>
      <p:pic>
        <p:nvPicPr>
          <p:cNvPr id="3379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991543" y="1628800"/>
            <a:ext cx="8297817" cy="4032448"/>
          </a:xfrm>
          <a:prstGeom prst="rect">
            <a:avLst/>
          </a:prstGeom>
        </p:spPr>
      </p:pic>
    </p:spTree>
    <p:extLst>
      <p:ext uri="{BB962C8B-B14F-4D97-AF65-F5344CB8AC3E}">
        <p14:creationId xmlns:p14="http://schemas.microsoft.com/office/powerpoint/2010/main" val="1653558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algn="ctr" eaLnBrk="1" hangingPunct="1"/>
            <a:r>
              <a:rPr lang="zh-CN" altLang="en-US" dirty="0"/>
              <a:t>指针基础</a:t>
            </a:r>
          </a:p>
        </p:txBody>
      </p:sp>
      <p:sp>
        <p:nvSpPr>
          <p:cNvPr id="338947" name="Rectangle 3"/>
          <p:cNvSpPr>
            <a:spLocks noGrp="1" noChangeArrowheads="1"/>
          </p:cNvSpPr>
          <p:nvPr>
            <p:ph idx="1"/>
          </p:nvPr>
        </p:nvSpPr>
        <p:spPr>
          <a:prstGeom prst="rect">
            <a:avLst/>
          </a:prstGeom>
        </p:spPr>
        <p:txBody>
          <a:bodyPr/>
          <a:lstStyle/>
          <a:p>
            <a:pPr lvl="1" eaLnBrk="1" hangingPunct="1"/>
            <a:r>
              <a:rPr lang="zh-CN" altLang="en-US"/>
              <a:t>注：</a:t>
            </a:r>
          </a:p>
          <a:p>
            <a:pPr lvl="2" eaLnBrk="1" hangingPunct="1"/>
            <a:r>
              <a:rPr lang="zh-CN" altLang="en-US" sz="2400"/>
              <a:t>另外，在</a:t>
            </a:r>
            <a:r>
              <a:rPr lang="en-US" altLang="zh-CN" sz="2400"/>
              <a:t>C/C++</a:t>
            </a:r>
            <a:r>
              <a:rPr lang="zh-CN" altLang="en-US" sz="2400"/>
              <a:t>语言程序设计中还经常使用空指针的概念。</a:t>
            </a:r>
          </a:p>
          <a:p>
            <a:pPr lvl="2" eaLnBrk="1" hangingPunct="1"/>
            <a:endParaRPr lang="zh-CN" altLang="en-US" sz="2400"/>
          </a:p>
          <a:p>
            <a:pPr lvl="2" eaLnBrk="1" hangingPunct="1"/>
            <a:r>
              <a:rPr lang="zh-CN" altLang="en-US" sz="2400"/>
              <a:t>所谓空指针就是指针变量的内容为零的状态。</a:t>
            </a:r>
          </a:p>
          <a:p>
            <a:pPr lvl="2" eaLnBrk="1" hangingPunct="1"/>
            <a:endParaRPr lang="zh-CN" altLang="en-US" sz="2400"/>
          </a:p>
          <a:p>
            <a:pPr lvl="2" eaLnBrk="1" hangingPunct="1"/>
            <a:r>
              <a:rPr lang="zh-CN" altLang="en-US" sz="2400"/>
              <a:t>注意：空指针并不是指针存储器为空或没有的概念，而是指针存放着特定的值</a:t>
            </a:r>
            <a:r>
              <a:rPr lang="en-US" altLang="zh-CN" sz="2400">
                <a:sym typeface="Arial" pitchFamily="34" charset="0"/>
              </a:rPr>
              <a:t>—</a:t>
            </a:r>
            <a:r>
              <a:rPr lang="zh-CN" altLang="en-US" sz="2400"/>
              <a:t>零值。</a:t>
            </a:r>
            <a:endParaRPr lang="zh-CN" altLang="en-US"/>
          </a:p>
        </p:txBody>
      </p:sp>
    </p:spTree>
    <p:extLst>
      <p:ext uri="{BB962C8B-B14F-4D97-AF65-F5344CB8AC3E}">
        <p14:creationId xmlns:p14="http://schemas.microsoft.com/office/powerpoint/2010/main" val="41762942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lgn="ctr" eaLnBrk="1" hangingPunct="1"/>
            <a:r>
              <a:rPr lang="zh-CN" altLang="en-US" dirty="0"/>
              <a:t>指针基础</a:t>
            </a:r>
          </a:p>
        </p:txBody>
      </p:sp>
      <p:sp>
        <p:nvSpPr>
          <p:cNvPr id="339971" name="Rectangle 3"/>
          <p:cNvSpPr>
            <a:spLocks noGrp="1" noChangeArrowheads="1"/>
          </p:cNvSpPr>
          <p:nvPr>
            <p:ph idx="1"/>
          </p:nvPr>
        </p:nvSpPr>
        <p:spPr>
          <a:prstGeom prst="rect">
            <a:avLst/>
          </a:prstGeom>
        </p:spPr>
        <p:txBody>
          <a:bodyPr/>
          <a:lstStyle/>
          <a:p>
            <a:pPr eaLnBrk="1" hangingPunct="1"/>
            <a:r>
              <a:rPr lang="zh-CN" altLang="en-US" sz="2400"/>
              <a:t>指针变量的说明</a:t>
            </a:r>
          </a:p>
          <a:p>
            <a:pPr eaLnBrk="1" hangingPunct="1">
              <a:buFont typeface="Wingdings 3" pitchFamily="18" charset="2"/>
              <a:buNone/>
            </a:pPr>
            <a:r>
              <a:rPr lang="zh-CN" altLang="en-US" b="1"/>
              <a:t>	</a:t>
            </a:r>
            <a:r>
              <a:rPr lang="zh-CN" altLang="en-US" sz="2400"/>
              <a:t>	一般形式如下：</a:t>
            </a:r>
          </a:p>
          <a:p>
            <a:pPr eaLnBrk="1" hangingPunct="1">
              <a:buFont typeface="Wingdings 3" pitchFamily="18" charset="2"/>
              <a:buNone/>
            </a:pPr>
            <a:r>
              <a:rPr lang="zh-CN" altLang="en-US" sz="2400"/>
              <a:t>     </a:t>
            </a:r>
            <a:r>
              <a:rPr lang="en-US" altLang="zh-CN" sz="2000"/>
              <a:t>&lt;</a:t>
            </a:r>
            <a:r>
              <a:rPr lang="zh-CN" altLang="en-US" sz="2000"/>
              <a:t>数据类型</a:t>
            </a:r>
            <a:r>
              <a:rPr lang="en-US" altLang="zh-CN" sz="2000"/>
              <a:t>&gt;   *&lt;</a:t>
            </a:r>
            <a:r>
              <a:rPr lang="zh-CN" altLang="en-US" sz="2000"/>
              <a:t>指针变量名</a:t>
            </a:r>
            <a:r>
              <a:rPr lang="en-US" altLang="zh-CN" sz="2000"/>
              <a:t>&gt; ;</a:t>
            </a:r>
            <a:r>
              <a:rPr lang="en-US" altLang="zh-CN" sz="2400"/>
              <a:t> </a:t>
            </a:r>
            <a:endParaRPr lang="zh-CN" altLang="en-US" sz="2400"/>
          </a:p>
          <a:p>
            <a:pPr eaLnBrk="1" hangingPunct="1">
              <a:buFont typeface="Wingdings 3" pitchFamily="18" charset="2"/>
              <a:buNone/>
            </a:pPr>
            <a:r>
              <a:rPr lang="en-US" altLang="zh-CN" sz="2400"/>
              <a:t>      	</a:t>
            </a:r>
            <a:r>
              <a:rPr lang="zh-CN" altLang="en-US" sz="2400"/>
              <a:t>例如，</a:t>
            </a:r>
            <a:r>
              <a:rPr lang="en-US" altLang="zh-CN" sz="2400"/>
              <a:t>char  *pName ;</a:t>
            </a:r>
            <a:endParaRPr lang="zh-CN" altLang="en-US" sz="2400"/>
          </a:p>
          <a:p>
            <a:pPr eaLnBrk="1" hangingPunct="1">
              <a:buFont typeface="Wingdings 3" pitchFamily="18" charset="2"/>
              <a:buNone/>
            </a:pPr>
            <a:endParaRPr lang="zh-CN" altLang="en-US" sz="2400"/>
          </a:p>
          <a:p>
            <a:pPr lvl="1" eaLnBrk="1" hangingPunct="1"/>
            <a:r>
              <a:rPr lang="zh-CN" altLang="en-US">
                <a:latin typeface="幼圆" pitchFamily="49" charset="-122"/>
                <a:sym typeface="幼圆" pitchFamily="49" charset="-122"/>
              </a:rPr>
              <a:t>指针说明时指定的数据类型不是指针变量本身的数据类型，而是指针目标的数据类型。简称为指针的数据类型。</a:t>
            </a:r>
          </a:p>
          <a:p>
            <a:pPr lvl="1" eaLnBrk="1" hangingPunct="1"/>
            <a:r>
              <a:rPr lang="zh-CN" altLang="en-US">
                <a:latin typeface="幼圆" pitchFamily="49" charset="-122"/>
                <a:sym typeface="幼圆" pitchFamily="49" charset="-122"/>
              </a:rPr>
              <a:t> </a:t>
            </a:r>
          </a:p>
          <a:p>
            <a:pPr lvl="1" eaLnBrk="1" hangingPunct="1"/>
            <a:r>
              <a:rPr lang="zh-CN" altLang="en-US">
                <a:latin typeface="幼圆" pitchFamily="49" charset="-122"/>
                <a:sym typeface="幼圆" pitchFamily="49" charset="-122"/>
              </a:rPr>
              <a:t>具有相同数据类型的指针可以在一个说明语句中说明。</a:t>
            </a:r>
            <a:r>
              <a:rPr lang="zh-CN" altLang="en-US"/>
              <a:t> </a:t>
            </a:r>
            <a:endParaRPr lang="zh-CN" altLang="en-US" b="1">
              <a:solidFill>
                <a:schemeClr val="hlink"/>
              </a:solidFill>
            </a:endParaRPr>
          </a:p>
        </p:txBody>
      </p:sp>
    </p:spTree>
    <p:extLst>
      <p:ext uri="{BB962C8B-B14F-4D97-AF65-F5344CB8AC3E}">
        <p14:creationId xmlns:p14="http://schemas.microsoft.com/office/powerpoint/2010/main" val="19765080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algn="ctr" eaLnBrk="1" hangingPunct="1"/>
            <a:r>
              <a:rPr lang="zh-CN" altLang="en-US" dirty="0"/>
              <a:t>指针基础</a:t>
            </a:r>
          </a:p>
        </p:txBody>
      </p:sp>
      <p:sp>
        <p:nvSpPr>
          <p:cNvPr id="340995" name="Rectangle 3"/>
          <p:cNvSpPr>
            <a:spLocks noGrp="1" noChangeArrowheads="1"/>
          </p:cNvSpPr>
          <p:nvPr>
            <p:ph idx="1"/>
          </p:nvPr>
        </p:nvSpPr>
        <p:spPr>
          <a:prstGeom prst="rect">
            <a:avLst/>
          </a:prstGeom>
        </p:spPr>
        <p:txBody>
          <a:bodyPr/>
          <a:lstStyle/>
          <a:p>
            <a:pPr lvl="1" eaLnBrk="1" hangingPunct="1"/>
            <a:r>
              <a:rPr lang="zh-CN" altLang="en-US"/>
              <a:t>指针在说明的同时， 也可以被赋予初值，称为指针的初始化。</a:t>
            </a:r>
            <a:r>
              <a:rPr lang="zh-CN" altLang="en-US" sz="2800"/>
              <a:t> </a:t>
            </a:r>
          </a:p>
          <a:p>
            <a:pPr lvl="1" eaLnBrk="1" hangingPunct="1"/>
            <a:r>
              <a:rPr lang="zh-CN" altLang="en-US"/>
              <a:t>一般形式是：</a:t>
            </a:r>
          </a:p>
          <a:p>
            <a:pPr eaLnBrk="1" hangingPunct="1">
              <a:buFont typeface="Wingdings 3" pitchFamily="18" charset="2"/>
              <a:buNone/>
            </a:pPr>
            <a:r>
              <a:rPr lang="zh-CN" altLang="en-US" sz="3200" b="1"/>
              <a:t>  </a:t>
            </a:r>
            <a:r>
              <a:rPr lang="en-US" altLang="zh-CN" sz="2000" b="1">
                <a:latin typeface="宋体" pitchFamily="2" charset="-122"/>
                <a:sym typeface="宋体" pitchFamily="2" charset="-122"/>
              </a:rPr>
              <a:t>&lt;</a:t>
            </a:r>
            <a:r>
              <a:rPr lang="zh-CN" altLang="en-US" sz="2000" b="1">
                <a:latin typeface="宋体" pitchFamily="2" charset="-122"/>
                <a:sym typeface="宋体" pitchFamily="2" charset="-122"/>
              </a:rPr>
              <a:t>存储类型</a:t>
            </a:r>
            <a:r>
              <a:rPr lang="en-US" altLang="zh-CN" sz="2000" b="1">
                <a:latin typeface="宋体" pitchFamily="2" charset="-122"/>
                <a:sym typeface="宋体" pitchFamily="2" charset="-122"/>
              </a:rPr>
              <a:t>&gt;  &lt;</a:t>
            </a:r>
            <a:r>
              <a:rPr lang="zh-CN" altLang="en-US" sz="2000" b="1">
                <a:latin typeface="宋体" pitchFamily="2" charset="-122"/>
                <a:sym typeface="宋体" pitchFamily="2" charset="-122"/>
              </a:rPr>
              <a:t>数据类型</a:t>
            </a:r>
            <a:r>
              <a:rPr lang="en-US" altLang="zh-CN" sz="2000" b="1">
                <a:latin typeface="宋体" pitchFamily="2" charset="-122"/>
                <a:sym typeface="宋体" pitchFamily="2" charset="-122"/>
              </a:rPr>
              <a:t>&gt;  *&lt;</a:t>
            </a:r>
            <a:r>
              <a:rPr lang="zh-CN" altLang="en-US" sz="2000" b="1">
                <a:latin typeface="宋体" pitchFamily="2" charset="-122"/>
                <a:sym typeface="宋体" pitchFamily="2" charset="-122"/>
              </a:rPr>
              <a:t>指针变量名</a:t>
            </a:r>
            <a:r>
              <a:rPr lang="en-US" altLang="zh-CN" sz="2000" b="1">
                <a:latin typeface="宋体" pitchFamily="2" charset="-122"/>
                <a:sym typeface="宋体" pitchFamily="2" charset="-122"/>
              </a:rPr>
              <a:t>&gt; = &lt;</a:t>
            </a:r>
            <a:r>
              <a:rPr lang="zh-CN" altLang="en-US" sz="2000" b="1">
                <a:latin typeface="宋体" pitchFamily="2" charset="-122"/>
                <a:sym typeface="宋体" pitchFamily="2" charset="-122"/>
              </a:rPr>
              <a:t>地址量</a:t>
            </a:r>
            <a:r>
              <a:rPr lang="en-US" altLang="zh-CN" sz="2000" b="1">
                <a:latin typeface="宋体" pitchFamily="2" charset="-122"/>
                <a:sym typeface="宋体" pitchFamily="2" charset="-122"/>
              </a:rPr>
              <a:t>&gt; ;</a:t>
            </a:r>
            <a:r>
              <a:rPr lang="en-US" altLang="zh-CN" sz="2000">
                <a:latin typeface="宋体" pitchFamily="2" charset="-122"/>
                <a:sym typeface="宋体" pitchFamily="2" charset="-122"/>
              </a:rPr>
              <a:t> </a:t>
            </a:r>
            <a:endParaRPr lang="zh-CN" altLang="en-US" sz="2000">
              <a:latin typeface="宋体" pitchFamily="2" charset="-122"/>
              <a:sym typeface="宋体" pitchFamily="2" charset="-122"/>
            </a:endParaRPr>
          </a:p>
          <a:p>
            <a:pPr lvl="1" eaLnBrk="1" hangingPunct="1"/>
            <a:r>
              <a:rPr lang="zh-CN" altLang="en-US"/>
              <a:t>例如 ：</a:t>
            </a:r>
          </a:p>
          <a:p>
            <a:pPr eaLnBrk="1" hangingPunct="1">
              <a:buFont typeface="Wingdings 3" pitchFamily="18" charset="2"/>
              <a:buNone/>
            </a:pPr>
            <a:r>
              <a:rPr lang="zh-CN" altLang="en-US"/>
              <a:t>    		</a:t>
            </a:r>
            <a:r>
              <a:rPr lang="en-US" altLang="zh-CN" sz="2400"/>
              <a:t>int  a,  *pa = &amp;a ;</a:t>
            </a:r>
            <a:endParaRPr lang="zh-CN" altLang="en-US" sz="2400"/>
          </a:p>
          <a:p>
            <a:pPr eaLnBrk="1" hangingPunct="1">
              <a:buFont typeface="Wingdings 3" pitchFamily="18" charset="2"/>
              <a:buNone/>
            </a:pPr>
            <a:endParaRPr lang="zh-CN" altLang="en-US" sz="2400"/>
          </a:p>
          <a:p>
            <a:pPr lvl="1" eaLnBrk="1" hangingPunct="1"/>
            <a:r>
              <a:rPr lang="zh-CN" altLang="en-US">
                <a:latin typeface="幼圆" pitchFamily="49" charset="-122"/>
                <a:sym typeface="幼圆" pitchFamily="49" charset="-122"/>
              </a:rPr>
              <a:t>在上面语句中，把变量</a:t>
            </a:r>
            <a:r>
              <a:rPr lang="en-US" altLang="zh-CN">
                <a:latin typeface="幼圆" pitchFamily="49" charset="-122"/>
                <a:sym typeface="幼圆" pitchFamily="49" charset="-122"/>
              </a:rPr>
              <a:t>a</a:t>
            </a:r>
            <a:r>
              <a:rPr lang="zh-CN" altLang="en-US">
                <a:latin typeface="幼圆" pitchFamily="49" charset="-122"/>
                <a:sym typeface="幼圆" pitchFamily="49" charset="-122"/>
              </a:rPr>
              <a:t>的地址作为初值赋予了</a:t>
            </a:r>
            <a:r>
              <a:rPr lang="en-US" altLang="zh-CN">
                <a:latin typeface="幼圆" pitchFamily="49" charset="-122"/>
                <a:sym typeface="幼圆" pitchFamily="49" charset="-122"/>
              </a:rPr>
              <a:t>int</a:t>
            </a:r>
            <a:r>
              <a:rPr lang="zh-CN" altLang="en-US">
                <a:latin typeface="幼圆" pitchFamily="49" charset="-122"/>
                <a:sym typeface="幼圆" pitchFamily="49" charset="-122"/>
              </a:rPr>
              <a:t>型指针</a:t>
            </a:r>
            <a:r>
              <a:rPr lang="en-US" altLang="zh-CN">
                <a:latin typeface="幼圆" pitchFamily="49" charset="-122"/>
                <a:sym typeface="幼圆" pitchFamily="49" charset="-122"/>
              </a:rPr>
              <a:t>pa</a:t>
            </a:r>
            <a:r>
              <a:rPr lang="zh-CN" altLang="en-US">
                <a:latin typeface="幼圆" pitchFamily="49" charset="-122"/>
                <a:sym typeface="幼圆" pitchFamily="49" charset="-122"/>
              </a:rPr>
              <a:t>。</a:t>
            </a:r>
          </a:p>
          <a:p>
            <a:pPr eaLnBrk="1" hangingPunct="1"/>
            <a:endParaRPr lang="zh-CN" altLang="en-US"/>
          </a:p>
        </p:txBody>
      </p:sp>
    </p:spTree>
    <p:extLst>
      <p:ext uri="{BB962C8B-B14F-4D97-AF65-F5344CB8AC3E}">
        <p14:creationId xmlns:p14="http://schemas.microsoft.com/office/powerpoint/2010/main" val="5694244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01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A00F5B1-CFDA-422D-B27B-F7270915DF71}" type="slidenum">
              <a:rPr lang="zh-CN" altLang="en-US" sz="1400">
                <a:solidFill>
                  <a:schemeClr val="tx2"/>
                </a:solidFill>
                <a:sym typeface="Arial" pitchFamily="34" charset="0"/>
              </a:rPr>
              <a:pPr eaLnBrk="0" hangingPunct="0"/>
              <a:t>315</a:t>
            </a:fld>
            <a:endParaRPr lang="en-US" altLang="zh-CN" sz="1400">
              <a:solidFill>
                <a:schemeClr val="tx2"/>
              </a:solidFill>
              <a:sym typeface="Arial" pitchFamily="34" charset="0"/>
            </a:endParaRPr>
          </a:p>
        </p:txBody>
      </p:sp>
      <p:sp>
        <p:nvSpPr>
          <p:cNvPr id="342019" name="Rectangle 2"/>
          <p:cNvSpPr>
            <a:spLocks noGrp="1" noChangeArrowheads="1"/>
          </p:cNvSpPr>
          <p:nvPr>
            <p:ph type="title"/>
          </p:nvPr>
        </p:nvSpPr>
        <p:spPr/>
        <p:txBody>
          <a:bodyPr/>
          <a:lstStyle/>
          <a:p>
            <a:pPr algn="ctr" eaLnBrk="1" hangingPunct="1"/>
            <a:r>
              <a:rPr lang="zh-CN" altLang="en-US" dirty="0"/>
              <a:t>指针基础</a:t>
            </a:r>
          </a:p>
        </p:txBody>
      </p:sp>
      <p:sp>
        <p:nvSpPr>
          <p:cNvPr id="342020" name="Rectangle 3"/>
          <p:cNvSpPr>
            <a:spLocks noGrp="1" noChangeArrowheads="1"/>
          </p:cNvSpPr>
          <p:nvPr>
            <p:ph idx="1"/>
          </p:nvPr>
        </p:nvSpPr>
        <p:spPr>
          <a:prstGeom prst="rect">
            <a:avLst/>
          </a:prstGeom>
        </p:spPr>
        <p:txBody>
          <a:bodyPr/>
          <a:lstStyle/>
          <a:p>
            <a:pPr eaLnBrk="1" hangingPunct="1"/>
            <a:r>
              <a:rPr lang="zh-CN" altLang="en-US"/>
              <a:t>指针运算：</a:t>
            </a:r>
          </a:p>
          <a:p>
            <a:pPr eaLnBrk="1" hangingPunct="1"/>
            <a:endParaRPr lang="zh-CN" altLang="en-US"/>
          </a:p>
          <a:p>
            <a:pPr lvl="1" eaLnBrk="1" hangingPunct="1"/>
            <a:r>
              <a:rPr lang="zh-CN" altLang="en-US"/>
              <a:t>       指针运算是以指针变量所存放的值</a:t>
            </a:r>
            <a:r>
              <a:rPr lang="en-US" altLang="zh-CN"/>
              <a:t>(</a:t>
            </a:r>
            <a:r>
              <a:rPr lang="zh-CN" altLang="en-US"/>
              <a:t>地址量</a:t>
            </a:r>
            <a:r>
              <a:rPr lang="en-US" altLang="zh-CN"/>
              <a:t>)</a:t>
            </a:r>
            <a:r>
              <a:rPr lang="zh-CN" altLang="en-US"/>
              <a:t>作为运算量而进行的运算。因此，</a:t>
            </a:r>
            <a:r>
              <a:rPr lang="zh-CN" altLang="en-US" b="1"/>
              <a:t>指针运算的实质就是地址的计</a:t>
            </a:r>
          </a:p>
          <a:p>
            <a:pPr lvl="1" eaLnBrk="1" hangingPunct="1">
              <a:buFont typeface="Wingdings 3" pitchFamily="18" charset="2"/>
              <a:buNone/>
            </a:pPr>
            <a:r>
              <a:rPr lang="zh-CN" altLang="en-US" b="1"/>
              <a:t>   算。</a:t>
            </a:r>
          </a:p>
          <a:p>
            <a:pPr lvl="1" eaLnBrk="1" hangingPunct="1">
              <a:buFont typeface="Wingdings 3" pitchFamily="18" charset="2"/>
              <a:buNone/>
            </a:pPr>
            <a:r>
              <a:rPr lang="zh-CN" altLang="en-US"/>
              <a:t> </a:t>
            </a:r>
          </a:p>
          <a:p>
            <a:pPr lvl="1" eaLnBrk="1" hangingPunct="1"/>
            <a:r>
              <a:rPr lang="zh-CN" altLang="en-US"/>
              <a:t>       指针运算的种类是有限的，它只能进行算术运算、关系运算和赋值运算。</a:t>
            </a:r>
          </a:p>
        </p:txBody>
      </p:sp>
    </p:spTree>
    <p:extLst>
      <p:ext uri="{BB962C8B-B14F-4D97-AF65-F5344CB8AC3E}">
        <p14:creationId xmlns:p14="http://schemas.microsoft.com/office/powerpoint/2010/main" val="430956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algn="ctr" eaLnBrk="1" hangingPunct="1"/>
            <a:r>
              <a:rPr lang="zh-CN" altLang="en-US" dirty="0"/>
              <a:t>指针基础</a:t>
            </a:r>
          </a:p>
        </p:txBody>
      </p:sp>
      <p:sp>
        <p:nvSpPr>
          <p:cNvPr id="343043" name="Rectangle 3"/>
          <p:cNvSpPr>
            <a:spLocks noGrp="1" noChangeArrowheads="1"/>
          </p:cNvSpPr>
          <p:nvPr>
            <p:ph idx="1"/>
          </p:nvPr>
        </p:nvSpPr>
        <p:spPr>
          <a:prstGeom prst="rect">
            <a:avLst/>
          </a:prstGeom>
        </p:spPr>
        <p:txBody>
          <a:bodyPr/>
          <a:lstStyle/>
          <a:p>
            <a:pPr lvl="1" eaLnBrk="1" hangingPunct="1"/>
            <a:r>
              <a:rPr lang="zh-CN" altLang="en-US" dirty="0"/>
              <a:t>指针的算术运算见下表：</a:t>
            </a:r>
          </a:p>
        </p:txBody>
      </p:sp>
      <p:pic>
        <p:nvPicPr>
          <p:cNvPr id="343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754188"/>
            <a:ext cx="99187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677252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lgn="ctr" eaLnBrk="1" hangingPunct="1"/>
            <a:r>
              <a:rPr lang="zh-CN" altLang="en-US" dirty="0"/>
              <a:t>指针基础</a:t>
            </a:r>
          </a:p>
        </p:txBody>
      </p:sp>
      <p:sp>
        <p:nvSpPr>
          <p:cNvPr id="344067" name="Rectangle 3"/>
          <p:cNvSpPr>
            <a:spLocks noGrp="1" noChangeArrowheads="1"/>
          </p:cNvSpPr>
          <p:nvPr>
            <p:ph idx="1"/>
          </p:nvPr>
        </p:nvSpPr>
        <p:spPr>
          <a:prstGeom prst="rect">
            <a:avLst/>
          </a:prstGeom>
        </p:spPr>
        <p:txBody>
          <a:bodyPr/>
          <a:lstStyle/>
          <a:p>
            <a:pPr lvl="1" eaLnBrk="1" hangingPunct="1"/>
            <a:r>
              <a:rPr lang="zh-CN" altLang="en-US">
                <a:latin typeface="幼圆" pitchFamily="49" charset="-122"/>
                <a:sym typeface="幼圆" pitchFamily="49" charset="-122"/>
              </a:rPr>
              <a:t>指针加减一个</a:t>
            </a:r>
            <a:r>
              <a:rPr lang="en-US" altLang="zh-CN">
                <a:latin typeface="幼圆" pitchFamily="49" charset="-122"/>
                <a:sym typeface="幼圆" pitchFamily="49" charset="-122"/>
              </a:rPr>
              <a:t>n</a:t>
            </a:r>
            <a:r>
              <a:rPr lang="zh-CN" altLang="en-US">
                <a:latin typeface="幼圆" pitchFamily="49" charset="-122"/>
                <a:sym typeface="幼圆" pitchFamily="49" charset="-122"/>
              </a:rPr>
              <a:t>的运算</a:t>
            </a:r>
          </a:p>
          <a:p>
            <a:pPr eaLnBrk="1" hangingPunct="1">
              <a:buFont typeface="Wingdings 3" pitchFamily="18" charset="2"/>
              <a:buNone/>
            </a:pPr>
            <a:r>
              <a:rPr lang="zh-CN" altLang="en-US" sz="2000">
                <a:latin typeface="幼圆" pitchFamily="49" charset="-122"/>
                <a:ea typeface="幼圆" pitchFamily="49" charset="-122"/>
                <a:sym typeface="幼圆" pitchFamily="49" charset="-122"/>
              </a:rPr>
              <a:t>            </a:t>
            </a:r>
            <a:r>
              <a:rPr lang="en-US" altLang="zh-CN" sz="2000">
                <a:solidFill>
                  <a:schemeClr val="tx2"/>
                </a:solidFill>
                <a:latin typeface="幼圆" pitchFamily="49" charset="-122"/>
                <a:ea typeface="幼圆" pitchFamily="49" charset="-122"/>
                <a:sym typeface="幼圆" pitchFamily="49" charset="-122"/>
              </a:rPr>
              <a:t>px + n           px - n</a:t>
            </a:r>
            <a:endParaRPr lang="zh-CN" altLang="en-US" sz="2000">
              <a:solidFill>
                <a:schemeClr val="tx2"/>
              </a:solidFill>
              <a:latin typeface="幼圆" pitchFamily="49" charset="-122"/>
              <a:ea typeface="幼圆" pitchFamily="49" charset="-122"/>
              <a:sym typeface="幼圆" pitchFamily="49" charset="-122"/>
            </a:endParaRPr>
          </a:p>
          <a:p>
            <a:pPr eaLnBrk="1" hangingPunct="1">
              <a:buFont typeface="Wingdings 3" pitchFamily="18" charset="2"/>
              <a:buNone/>
            </a:pPr>
            <a:endParaRPr lang="zh-CN" altLang="en-US" sz="2000">
              <a:solidFill>
                <a:schemeClr val="tx2"/>
              </a:solidFill>
              <a:latin typeface="幼圆" pitchFamily="49" charset="-122"/>
              <a:ea typeface="幼圆" pitchFamily="49" charset="-122"/>
              <a:sym typeface="幼圆" pitchFamily="49" charset="-122"/>
            </a:endParaRPr>
          </a:p>
        </p:txBody>
      </p:sp>
      <p:pic>
        <p:nvPicPr>
          <p:cNvPr id="344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867" y="2349500"/>
            <a:ext cx="87376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7654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pPr algn="ctr" eaLnBrk="1" hangingPunct="1"/>
            <a:r>
              <a:rPr lang="zh-CN" altLang="en-US" dirty="0"/>
              <a:t>指针基础</a:t>
            </a:r>
          </a:p>
        </p:txBody>
      </p:sp>
      <p:sp>
        <p:nvSpPr>
          <p:cNvPr id="345091" name="Rectangle 3"/>
          <p:cNvSpPr>
            <a:spLocks noGrp="1" noChangeArrowheads="1"/>
          </p:cNvSpPr>
          <p:nvPr>
            <p:ph idx="1"/>
          </p:nvPr>
        </p:nvSpPr>
        <p:spPr>
          <a:prstGeom prst="rect">
            <a:avLst/>
          </a:prstGeom>
        </p:spPr>
        <p:txBody>
          <a:bodyPr/>
          <a:lstStyle/>
          <a:p>
            <a:pPr lvl="1" eaLnBrk="1" hangingPunct="1"/>
            <a:r>
              <a:rPr lang="zh-CN" altLang="en-US"/>
              <a:t>注意：</a:t>
            </a:r>
          </a:p>
          <a:p>
            <a:pPr lvl="2" eaLnBrk="1" hangingPunct="1"/>
            <a:r>
              <a:rPr lang="zh-CN" altLang="en-US" sz="2400">
                <a:solidFill>
                  <a:schemeClr val="tx2"/>
                </a:solidFill>
              </a:rPr>
              <a:t>不同数据类型的两个指针实行加减整数运算是无意义的。</a:t>
            </a:r>
          </a:p>
          <a:p>
            <a:pPr lvl="2" eaLnBrk="1" hangingPunct="1"/>
            <a:endParaRPr lang="zh-CN" altLang="en-US" sz="2400">
              <a:solidFill>
                <a:schemeClr val="tx2"/>
              </a:solidFill>
            </a:endParaRPr>
          </a:p>
          <a:p>
            <a:pPr lvl="2" eaLnBrk="1" hangingPunct="1"/>
            <a:r>
              <a:rPr lang="en-US" altLang="zh-CN" sz="2400">
                <a:solidFill>
                  <a:schemeClr val="tx2"/>
                </a:solidFill>
              </a:rPr>
              <a:t>px+n</a:t>
            </a:r>
            <a:r>
              <a:rPr lang="zh-CN" altLang="en-US" sz="2400">
                <a:solidFill>
                  <a:schemeClr val="tx2"/>
                </a:solidFill>
              </a:rPr>
              <a:t>表示的实际内存单元的地址量是：</a:t>
            </a:r>
          </a:p>
          <a:p>
            <a:pPr lvl="1" eaLnBrk="1" hangingPunct="1">
              <a:buFont typeface="Wingdings 3" pitchFamily="18" charset="2"/>
              <a:buNone/>
            </a:pPr>
            <a:r>
              <a:rPr lang="zh-CN" altLang="en-US"/>
              <a:t>            </a:t>
            </a:r>
            <a:r>
              <a:rPr lang="en-US" altLang="zh-CN"/>
              <a:t>(px) + sizeof(px</a:t>
            </a:r>
            <a:r>
              <a:rPr lang="zh-CN" altLang="en-US"/>
              <a:t>的类型</a:t>
            </a:r>
            <a:r>
              <a:rPr lang="en-US" altLang="zh-CN"/>
              <a:t>) * n</a:t>
            </a:r>
            <a:endParaRPr lang="zh-CN" altLang="en-US"/>
          </a:p>
          <a:p>
            <a:pPr lvl="1" eaLnBrk="1" hangingPunct="1">
              <a:buFont typeface="Wingdings 3" pitchFamily="18" charset="2"/>
              <a:buNone/>
            </a:pPr>
            <a:endParaRPr lang="zh-CN" altLang="en-US"/>
          </a:p>
          <a:p>
            <a:pPr lvl="2" eaLnBrk="1" hangingPunct="1"/>
            <a:r>
              <a:rPr lang="en-US" altLang="zh-CN" sz="2400">
                <a:solidFill>
                  <a:schemeClr val="tx2"/>
                </a:solidFill>
              </a:rPr>
              <a:t>px-n</a:t>
            </a:r>
            <a:r>
              <a:rPr lang="zh-CN" altLang="en-US" sz="2400">
                <a:solidFill>
                  <a:schemeClr val="tx2"/>
                </a:solidFill>
              </a:rPr>
              <a:t>表示的实际内存单元的地址量是：</a:t>
            </a:r>
          </a:p>
          <a:p>
            <a:pPr lvl="1" eaLnBrk="1" hangingPunct="1">
              <a:buFont typeface="Wingdings 3" pitchFamily="18" charset="2"/>
              <a:buNone/>
            </a:pPr>
            <a:r>
              <a:rPr lang="zh-CN" altLang="en-US"/>
              <a:t>            </a:t>
            </a:r>
            <a:r>
              <a:rPr lang="en-US" altLang="zh-CN"/>
              <a:t>(px) - sizeof(px</a:t>
            </a:r>
            <a:r>
              <a:rPr lang="zh-CN" altLang="en-US"/>
              <a:t>的类型</a:t>
            </a:r>
            <a:r>
              <a:rPr lang="en-US" altLang="zh-CN"/>
              <a:t>) * n</a:t>
            </a:r>
            <a:endParaRPr lang="zh-CN" altLang="en-US"/>
          </a:p>
        </p:txBody>
      </p:sp>
    </p:spTree>
    <p:extLst>
      <p:ext uri="{BB962C8B-B14F-4D97-AF65-F5344CB8AC3E}">
        <p14:creationId xmlns:p14="http://schemas.microsoft.com/office/powerpoint/2010/main" val="22484697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lgn="ctr" eaLnBrk="1" hangingPunct="1"/>
            <a:r>
              <a:rPr lang="zh-CN" altLang="en-US" dirty="0"/>
              <a:t>指针基础</a:t>
            </a:r>
          </a:p>
        </p:txBody>
      </p:sp>
      <p:sp>
        <p:nvSpPr>
          <p:cNvPr id="346115" name="Rectangle 3"/>
          <p:cNvSpPr>
            <a:spLocks noGrp="1" noChangeArrowheads="1"/>
          </p:cNvSpPr>
          <p:nvPr>
            <p:ph idx="1"/>
          </p:nvPr>
        </p:nvSpPr>
        <p:spPr>
          <a:prstGeom prst="rect">
            <a:avLst/>
          </a:prstGeom>
        </p:spPr>
        <p:txBody>
          <a:bodyPr/>
          <a:lstStyle/>
          <a:p>
            <a:pPr lvl="1" eaLnBrk="1" hangingPunct="1"/>
            <a:r>
              <a:rPr lang="zh-CN" altLang="en-US"/>
              <a:t>指针加一、减一运算</a:t>
            </a:r>
          </a:p>
          <a:p>
            <a:pPr eaLnBrk="1" hangingPunct="1">
              <a:buFont typeface="Wingdings 3" pitchFamily="18" charset="2"/>
              <a:buNone/>
            </a:pPr>
            <a:r>
              <a:rPr lang="zh-CN" altLang="en-US" b="1"/>
              <a:t>              </a:t>
            </a:r>
            <a:r>
              <a:rPr lang="en-US" altLang="zh-CN">
                <a:solidFill>
                  <a:schemeClr val="tx2"/>
                </a:solidFill>
              </a:rPr>
              <a:t>px++,  ++px,  px--,  --px</a:t>
            </a:r>
            <a:endParaRPr lang="zh-CN" altLang="en-US"/>
          </a:p>
        </p:txBody>
      </p:sp>
      <p:pic>
        <p:nvPicPr>
          <p:cNvPr id="346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2290763"/>
            <a:ext cx="921596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algn="ctr" eaLnBrk="1" hangingPunct="1"/>
            <a:r>
              <a:rPr lang="en-US" altLang="zh-CN" dirty="0"/>
              <a:t>vi--</a:t>
            </a:r>
            <a:r>
              <a:rPr lang="zh-CN" altLang="en-US" dirty="0"/>
              <a:t>退出命令</a:t>
            </a:r>
          </a:p>
        </p:txBody>
      </p:sp>
      <p:sp>
        <p:nvSpPr>
          <p:cNvPr id="46084" name="Rectangle 3"/>
          <p:cNvSpPr>
            <a:spLocks noGrp="1" noChangeArrowheads="1"/>
          </p:cNvSpPr>
          <p:nvPr>
            <p:ph idx="1"/>
          </p:nvPr>
        </p:nvSpPr>
        <p:spPr>
          <a:prstGeom prst="rect">
            <a:avLst/>
          </a:prstGeom>
        </p:spPr>
        <p:txBody>
          <a:bodyPr/>
          <a:lstStyle/>
          <a:p>
            <a:pPr eaLnBrk="1" hangingPunct="1">
              <a:lnSpc>
                <a:spcPct val="110000"/>
              </a:lnSpc>
            </a:pPr>
            <a:r>
              <a:rPr lang="en-US" altLang="zh-CN" sz="2400" b="1" dirty="0"/>
              <a:t>&lt;:q&gt;	</a:t>
            </a:r>
            <a:r>
              <a:rPr lang="zh-CN" altLang="en-US" sz="2400" b="1" dirty="0"/>
              <a:t>不保存退出</a:t>
            </a:r>
          </a:p>
          <a:p>
            <a:pPr eaLnBrk="1" hangingPunct="1">
              <a:lnSpc>
                <a:spcPct val="110000"/>
              </a:lnSpc>
            </a:pPr>
            <a:r>
              <a:rPr lang="en-US" altLang="zh-CN" sz="2400" b="1" dirty="0"/>
              <a:t>&lt;:q!&gt;	</a:t>
            </a:r>
            <a:r>
              <a:rPr lang="zh-CN" altLang="en-US" sz="2400" b="1" dirty="0"/>
              <a:t>不保存强制性退出</a:t>
            </a:r>
          </a:p>
          <a:p>
            <a:pPr eaLnBrk="1" hangingPunct="1">
              <a:lnSpc>
                <a:spcPct val="110000"/>
              </a:lnSpc>
            </a:pPr>
            <a:r>
              <a:rPr lang="en-US" altLang="zh-CN" sz="2400" b="1" dirty="0"/>
              <a:t>&lt;:w&gt;	</a:t>
            </a:r>
            <a:r>
              <a:rPr lang="zh-CN" altLang="en-US" sz="2400" b="1" dirty="0"/>
              <a:t>保存编辑</a:t>
            </a:r>
          </a:p>
          <a:p>
            <a:pPr eaLnBrk="1" hangingPunct="1">
              <a:lnSpc>
                <a:spcPct val="110000"/>
              </a:lnSpc>
            </a:pPr>
            <a:r>
              <a:rPr lang="en-US" altLang="zh-CN" sz="2400" b="1" dirty="0"/>
              <a:t>&lt;:w filename&gt;</a:t>
            </a:r>
            <a:r>
              <a:rPr lang="zh-CN" altLang="en-US" sz="2400" b="1" dirty="0"/>
              <a:t>存入文件</a:t>
            </a:r>
            <a:r>
              <a:rPr lang="en-US" altLang="zh-CN" sz="2400" b="1" dirty="0"/>
              <a:t>filename </a:t>
            </a:r>
            <a:r>
              <a:rPr lang="zh-CN" altLang="en-US" sz="2400" b="1" dirty="0"/>
              <a:t>中</a:t>
            </a:r>
          </a:p>
          <a:p>
            <a:pPr eaLnBrk="1" hangingPunct="1">
              <a:lnSpc>
                <a:spcPct val="110000"/>
              </a:lnSpc>
            </a:pPr>
            <a:r>
              <a:rPr lang="en-US" altLang="zh-CN" sz="2400" b="1" dirty="0"/>
              <a:t>&lt;:w! filename&gt;</a:t>
            </a:r>
            <a:r>
              <a:rPr lang="zh-CN" altLang="en-US" sz="2400" b="1" dirty="0"/>
              <a:t>强制性存入文件</a:t>
            </a:r>
            <a:r>
              <a:rPr lang="en-US" altLang="zh-CN" sz="2400" b="1" dirty="0"/>
              <a:t>filename </a:t>
            </a:r>
            <a:r>
              <a:rPr lang="zh-CN" altLang="en-US" sz="2400" b="1" dirty="0"/>
              <a:t>中</a:t>
            </a:r>
          </a:p>
          <a:p>
            <a:pPr eaLnBrk="1" hangingPunct="1">
              <a:lnSpc>
                <a:spcPct val="110000"/>
              </a:lnSpc>
            </a:pPr>
            <a:r>
              <a:rPr lang="en-US" altLang="zh-CN" sz="2400" b="1" dirty="0"/>
              <a:t>&lt;:</a:t>
            </a:r>
            <a:r>
              <a:rPr lang="en-US" altLang="zh-CN" sz="2400" b="1" dirty="0" err="1"/>
              <a:t>wq</a:t>
            </a:r>
            <a:r>
              <a:rPr lang="en-US" altLang="zh-CN" sz="2400" b="1" dirty="0"/>
              <a:t>&gt;(&lt;:x&gt;)</a:t>
            </a:r>
            <a:r>
              <a:rPr lang="zh-CN" altLang="en-US" sz="2400" b="1" dirty="0"/>
              <a:t>保存并退出</a:t>
            </a:r>
            <a:endParaRPr lang="zh-CN" altLang="en-US" dirty="0"/>
          </a:p>
        </p:txBody>
      </p:sp>
    </p:spTree>
    <p:extLst>
      <p:ext uri="{BB962C8B-B14F-4D97-AF65-F5344CB8AC3E}">
        <p14:creationId xmlns:p14="http://schemas.microsoft.com/office/powerpoint/2010/main" val="1051504731"/>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pPr algn="ctr" eaLnBrk="1" hangingPunct="1"/>
            <a:r>
              <a:rPr lang="zh-CN" altLang="en-US" dirty="0"/>
              <a:t>指针基础</a:t>
            </a:r>
          </a:p>
        </p:txBody>
      </p:sp>
      <p:sp>
        <p:nvSpPr>
          <p:cNvPr id="347139" name="Rectangle 3"/>
          <p:cNvSpPr>
            <a:spLocks noGrp="1" noChangeArrowheads="1"/>
          </p:cNvSpPr>
          <p:nvPr>
            <p:ph idx="1"/>
          </p:nvPr>
        </p:nvSpPr>
        <p:spPr>
          <a:prstGeom prst="rect">
            <a:avLst/>
          </a:prstGeom>
        </p:spPr>
        <p:txBody>
          <a:bodyPr/>
          <a:lstStyle/>
          <a:p>
            <a:pPr lvl="1" eaLnBrk="1" hangingPunct="1"/>
            <a:r>
              <a:rPr lang="en-US" altLang="zh-CN" sz="2800"/>
              <a:t> </a:t>
            </a:r>
            <a:r>
              <a:rPr lang="zh-CN" altLang="en-US" sz="2800"/>
              <a:t>两指针相减运算</a:t>
            </a:r>
          </a:p>
          <a:p>
            <a:pPr lvl="2" eaLnBrk="1" hangingPunct="1"/>
            <a:r>
              <a:rPr lang="en-US" altLang="zh-CN">
                <a:solidFill>
                  <a:schemeClr val="tx2"/>
                </a:solidFill>
              </a:rPr>
              <a:t>px-py </a:t>
            </a:r>
            <a:r>
              <a:rPr lang="zh-CN" altLang="en-US">
                <a:solidFill>
                  <a:schemeClr val="tx2"/>
                </a:solidFill>
              </a:rPr>
              <a:t>运算的结果是两指针指向的地址位置之间相隔数据的个数。因此，两指针相减不是两指针的值相减的结果，而是按下列公式计算出的结果：</a:t>
            </a:r>
            <a:r>
              <a:rPr lang="zh-CN" altLang="en-US" sz="2800">
                <a:solidFill>
                  <a:schemeClr val="tx2"/>
                </a:solidFill>
              </a:rPr>
              <a:t> </a:t>
            </a:r>
          </a:p>
          <a:p>
            <a:pPr lvl="2" eaLnBrk="1" hangingPunct="1">
              <a:buFont typeface="Wingdings 3" pitchFamily="18" charset="2"/>
              <a:buNone/>
            </a:pPr>
            <a:r>
              <a:rPr lang="zh-CN" altLang="en-US">
                <a:solidFill>
                  <a:schemeClr val="tx2"/>
                </a:solidFill>
              </a:rPr>
              <a:t>	                   </a:t>
            </a:r>
            <a:r>
              <a:rPr lang="en-US" altLang="zh-CN" u="sng">
                <a:solidFill>
                  <a:schemeClr val="tx2"/>
                </a:solidFill>
              </a:rPr>
              <a:t>(p) - (q)    </a:t>
            </a:r>
            <a:endParaRPr lang="en-US" altLang="zh-CN">
              <a:solidFill>
                <a:schemeClr val="tx2"/>
              </a:solidFill>
            </a:endParaRPr>
          </a:p>
          <a:p>
            <a:pPr lvl="1" eaLnBrk="1" hangingPunct="1">
              <a:buFont typeface="Wingdings 3" pitchFamily="18" charset="2"/>
              <a:buNone/>
            </a:pPr>
            <a:r>
              <a:rPr lang="en-US" altLang="zh-CN"/>
              <a:t>	                   </a:t>
            </a:r>
            <a:r>
              <a:rPr lang="zh-CN" altLang="en-US"/>
              <a:t>类型字节长度</a:t>
            </a:r>
            <a:endParaRPr lang="zh-CN" altLang="en-US" sz="3200"/>
          </a:p>
          <a:p>
            <a:pPr eaLnBrk="1" hangingPunct="1">
              <a:buFont typeface="Wingdings 3" pitchFamily="18" charset="2"/>
              <a:buNone/>
            </a:pPr>
            <a:endParaRPr lang="zh-CN" altLang="en-US">
              <a:solidFill>
                <a:schemeClr val="tx2"/>
              </a:solidFill>
            </a:endParaRPr>
          </a:p>
          <a:p>
            <a:pPr lvl="2" eaLnBrk="1" hangingPunct="1"/>
            <a:r>
              <a:rPr lang="zh-CN" altLang="en-US">
                <a:solidFill>
                  <a:schemeClr val="tx2"/>
                </a:solidFill>
              </a:rPr>
              <a:t>两指针相减的结果值不是</a:t>
            </a:r>
            <a:r>
              <a:rPr lang="zh-CN" altLang="en-US" b="1">
                <a:solidFill>
                  <a:schemeClr val="tx2"/>
                </a:solidFill>
              </a:rPr>
              <a:t>地址量</a:t>
            </a:r>
            <a:r>
              <a:rPr lang="zh-CN" altLang="en-US">
                <a:solidFill>
                  <a:schemeClr val="tx2"/>
                </a:solidFill>
              </a:rPr>
              <a:t>，而是一个</a:t>
            </a:r>
            <a:r>
              <a:rPr lang="zh-CN" altLang="en-US" b="1">
                <a:solidFill>
                  <a:schemeClr val="tx2"/>
                </a:solidFill>
              </a:rPr>
              <a:t>整数值</a:t>
            </a:r>
            <a:r>
              <a:rPr lang="zh-CN" altLang="en-US">
                <a:solidFill>
                  <a:schemeClr val="tx2"/>
                </a:solidFill>
              </a:rPr>
              <a:t>，表示</a:t>
            </a:r>
            <a:r>
              <a:rPr lang="zh-CN" altLang="en-US" b="1">
                <a:solidFill>
                  <a:schemeClr val="tx2"/>
                </a:solidFill>
              </a:rPr>
              <a:t>两指针之间相隔数据的个数</a:t>
            </a:r>
            <a:r>
              <a:rPr lang="zh-CN" altLang="en-US">
                <a:solidFill>
                  <a:schemeClr val="tx2"/>
                </a:solidFill>
              </a:rPr>
              <a:t>。</a:t>
            </a:r>
            <a:endParaRPr lang="zh-CN" altLang="en-US"/>
          </a:p>
        </p:txBody>
      </p:sp>
    </p:spTree>
    <p:extLst>
      <p:ext uri="{BB962C8B-B14F-4D97-AF65-F5344CB8AC3E}">
        <p14:creationId xmlns:p14="http://schemas.microsoft.com/office/powerpoint/2010/main" val="334111997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pPr algn="ctr" eaLnBrk="1" hangingPunct="1"/>
            <a:r>
              <a:rPr lang="zh-CN" altLang="en-US" dirty="0"/>
              <a:t>指针基础</a:t>
            </a:r>
          </a:p>
        </p:txBody>
      </p:sp>
      <p:pic>
        <p:nvPicPr>
          <p:cNvPr id="3481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919536" y="1628800"/>
            <a:ext cx="8059657" cy="3888432"/>
          </a:xfrm>
          <a:prstGeom prst="rect">
            <a:avLst/>
          </a:prstGeom>
        </p:spPr>
      </p:pic>
    </p:spTree>
    <p:extLst>
      <p:ext uri="{BB962C8B-B14F-4D97-AF65-F5344CB8AC3E}">
        <p14:creationId xmlns:p14="http://schemas.microsoft.com/office/powerpoint/2010/main" val="1170044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lgn="ctr" eaLnBrk="1" hangingPunct="1"/>
            <a:r>
              <a:rPr lang="zh-CN" altLang="en-US" dirty="0"/>
              <a:t>指针基础</a:t>
            </a:r>
          </a:p>
        </p:txBody>
      </p:sp>
      <p:sp>
        <p:nvSpPr>
          <p:cNvPr id="349187" name="Rectangle 3"/>
          <p:cNvSpPr>
            <a:spLocks noGrp="1" noChangeArrowheads="1"/>
          </p:cNvSpPr>
          <p:nvPr>
            <p:ph idx="1"/>
          </p:nvPr>
        </p:nvSpPr>
        <p:spPr>
          <a:prstGeom prst="rect">
            <a:avLst/>
          </a:prstGeom>
        </p:spPr>
        <p:txBody>
          <a:bodyPr/>
          <a:lstStyle/>
          <a:p>
            <a:pPr eaLnBrk="1" hangingPunct="1"/>
            <a:r>
              <a:rPr lang="zh-CN" altLang="en-US"/>
              <a:t>指针关系运算</a:t>
            </a:r>
          </a:p>
          <a:p>
            <a:pPr lvl="1" eaLnBrk="1" hangingPunct="1"/>
            <a:r>
              <a:rPr lang="zh-CN" altLang="en-US"/>
              <a:t>两指针之间的关系运算表示它们指向的地址位置之间的关系。指向地址大的指针大于指向地址小的指针。</a:t>
            </a:r>
          </a:p>
          <a:p>
            <a:pPr lvl="1" eaLnBrk="1" hangingPunct="1"/>
            <a:endParaRPr lang="zh-CN" altLang="en-US"/>
          </a:p>
          <a:p>
            <a:pPr lvl="1" eaLnBrk="1" hangingPunct="1"/>
            <a:r>
              <a:rPr lang="zh-CN" altLang="en-US"/>
              <a:t>具有不同数据类型的指针之间的关系运算没有意义，指向不同数据区域的数据的两指针之间，关系运算也没有意义。</a:t>
            </a:r>
          </a:p>
          <a:p>
            <a:pPr lvl="1" eaLnBrk="1" hangingPunct="1"/>
            <a:endParaRPr lang="zh-CN" altLang="en-US"/>
          </a:p>
          <a:p>
            <a:pPr lvl="1" eaLnBrk="1" hangingPunct="1"/>
            <a:r>
              <a:rPr lang="zh-CN" altLang="en-US"/>
              <a:t>指针与一般整数变量之间的关系运算没有意义。但可以和零进行等于或不等于的关系运算，判断指针是否为空。</a:t>
            </a:r>
          </a:p>
          <a:p>
            <a:pPr eaLnBrk="1" hangingPunct="1"/>
            <a:endParaRPr lang="zh-CN" altLang="en-US"/>
          </a:p>
        </p:txBody>
      </p:sp>
    </p:spTree>
    <p:extLst>
      <p:ext uri="{BB962C8B-B14F-4D97-AF65-F5344CB8AC3E}">
        <p14:creationId xmlns:p14="http://schemas.microsoft.com/office/powerpoint/2010/main" val="2216548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pPr algn="ctr" eaLnBrk="1" hangingPunct="1"/>
            <a:r>
              <a:rPr lang="zh-CN" altLang="en-US" dirty="0"/>
              <a:t>指针基础</a:t>
            </a:r>
          </a:p>
        </p:txBody>
      </p:sp>
      <p:sp>
        <p:nvSpPr>
          <p:cNvPr id="350211" name="Rectangle 3"/>
          <p:cNvSpPr>
            <a:spLocks noGrp="1" noChangeArrowheads="1"/>
          </p:cNvSpPr>
          <p:nvPr>
            <p:ph idx="1"/>
          </p:nvPr>
        </p:nvSpPr>
        <p:spPr>
          <a:prstGeom prst="rect">
            <a:avLst/>
          </a:prstGeom>
        </p:spPr>
        <p:txBody>
          <a:bodyPr/>
          <a:lstStyle/>
          <a:p>
            <a:pPr eaLnBrk="1" hangingPunct="1"/>
            <a:r>
              <a:rPr lang="zh-CN" altLang="en-US"/>
              <a:t>指针赋值运算 </a:t>
            </a:r>
          </a:p>
          <a:p>
            <a:pPr lvl="1" eaLnBrk="1" hangingPunct="1"/>
            <a:r>
              <a:rPr lang="zh-CN" altLang="en-US"/>
              <a:t>指针的赋值运算是通过赋值运算符向指针变量送一个地址值。向一个指针变量赋值时，送的值必须是地址常量或指针变量，不能是普通的整数</a:t>
            </a:r>
            <a:r>
              <a:rPr lang="en-US" altLang="zh-CN"/>
              <a:t>(</a:t>
            </a:r>
            <a:r>
              <a:rPr lang="zh-CN" altLang="en-US"/>
              <a:t>除了零值以外</a:t>
            </a:r>
            <a:r>
              <a:rPr lang="en-US" altLang="zh-CN"/>
              <a:t>)</a:t>
            </a:r>
            <a:r>
              <a:rPr lang="zh-CN" altLang="en-US"/>
              <a:t>。</a:t>
            </a:r>
          </a:p>
          <a:p>
            <a:pPr lvl="1" eaLnBrk="1" hangingPunct="1"/>
            <a:endParaRPr lang="zh-CN" altLang="en-US"/>
          </a:p>
          <a:p>
            <a:pPr lvl="1" eaLnBrk="1" hangingPunct="1"/>
            <a:r>
              <a:rPr lang="zh-CN" altLang="en-US"/>
              <a:t>指针赋值运算常见的有以下几种形式：</a:t>
            </a:r>
          </a:p>
          <a:p>
            <a:pPr lvl="2" eaLnBrk="1" hangingPunct="1"/>
            <a:r>
              <a:rPr lang="zh-CN" altLang="en-US">
                <a:solidFill>
                  <a:schemeClr val="tx2"/>
                </a:solidFill>
              </a:rPr>
              <a:t>把一个普通变量的地址赋给一个具有相同数据类型的指针 </a:t>
            </a:r>
          </a:p>
          <a:p>
            <a:pPr lvl="2" eaLnBrk="1" hangingPunct="1">
              <a:buFont typeface="Wingdings 3" pitchFamily="18" charset="2"/>
              <a:buNone/>
            </a:pPr>
            <a:r>
              <a:rPr lang="zh-CN" altLang="en-US">
                <a:solidFill>
                  <a:schemeClr val="tx2"/>
                </a:solidFill>
              </a:rPr>
              <a:t>例如：</a:t>
            </a:r>
          </a:p>
          <a:p>
            <a:pPr eaLnBrk="1" hangingPunct="1">
              <a:buFont typeface="Wingdings 3" pitchFamily="18" charset="2"/>
              <a:buNone/>
            </a:pPr>
            <a:r>
              <a:rPr lang="zh-CN" altLang="en-US" sz="2400">
                <a:solidFill>
                  <a:schemeClr val="tx2"/>
                </a:solidFill>
              </a:rPr>
              <a:t>         		 </a:t>
            </a:r>
            <a:r>
              <a:rPr lang="en-US" altLang="zh-CN" sz="2000">
                <a:solidFill>
                  <a:schemeClr val="tx2"/>
                </a:solidFill>
              </a:rPr>
              <a:t>double  x=15,  *px  ;</a:t>
            </a:r>
            <a:endParaRPr lang="zh-CN" altLang="en-US" sz="2000">
              <a:solidFill>
                <a:schemeClr val="tx2"/>
              </a:solidFill>
            </a:endParaRPr>
          </a:p>
          <a:p>
            <a:pPr eaLnBrk="1" hangingPunct="1">
              <a:buFont typeface="Wingdings 3" pitchFamily="18" charset="2"/>
              <a:buNone/>
            </a:pPr>
            <a:r>
              <a:rPr lang="en-US" altLang="zh-CN" sz="2000">
                <a:solidFill>
                  <a:schemeClr val="tx2"/>
                </a:solidFill>
              </a:rPr>
              <a:t>         		 px=&amp;x;</a:t>
            </a:r>
            <a:endParaRPr lang="zh-CN" altLang="en-US" sz="2000">
              <a:solidFill>
                <a:schemeClr val="tx2"/>
              </a:solidFill>
            </a:endParaRPr>
          </a:p>
          <a:p>
            <a:pPr eaLnBrk="1" hangingPunct="1">
              <a:buFont typeface="Wingdings 3" pitchFamily="18" charset="2"/>
              <a:buNone/>
            </a:pPr>
            <a:endParaRPr lang="zh-CN" altLang="en-US" sz="2000">
              <a:solidFill>
                <a:schemeClr val="tx2"/>
              </a:solidFill>
            </a:endParaRPr>
          </a:p>
        </p:txBody>
      </p:sp>
    </p:spTree>
    <p:extLst>
      <p:ext uri="{BB962C8B-B14F-4D97-AF65-F5344CB8AC3E}">
        <p14:creationId xmlns:p14="http://schemas.microsoft.com/office/powerpoint/2010/main" val="17412857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lgn="ctr" eaLnBrk="1" hangingPunct="1"/>
            <a:r>
              <a:rPr lang="zh-CN" altLang="en-US" dirty="0"/>
              <a:t>指针基础</a:t>
            </a:r>
          </a:p>
        </p:txBody>
      </p:sp>
      <p:sp>
        <p:nvSpPr>
          <p:cNvPr id="351235" name="Rectangle 3"/>
          <p:cNvSpPr>
            <a:spLocks noGrp="1" noChangeArrowheads="1"/>
          </p:cNvSpPr>
          <p:nvPr>
            <p:ph idx="1"/>
          </p:nvPr>
        </p:nvSpPr>
        <p:spPr>
          <a:prstGeom prst="rect">
            <a:avLst/>
          </a:prstGeom>
        </p:spPr>
        <p:txBody>
          <a:bodyPr/>
          <a:lstStyle/>
          <a:p>
            <a:pPr lvl="2" eaLnBrk="1" hangingPunct="1"/>
            <a:r>
              <a:rPr lang="zh-CN" altLang="en-US" sz="2400">
                <a:solidFill>
                  <a:schemeClr val="tx2"/>
                </a:solidFill>
              </a:rPr>
              <a:t>把一个已有值的指针变量赋给具有相同数据类型的另一个指针变量，例如，</a:t>
            </a:r>
          </a:p>
          <a:p>
            <a:pPr eaLnBrk="1" hangingPunct="1">
              <a:buFont typeface="Wingdings 3" pitchFamily="18" charset="2"/>
              <a:buNone/>
            </a:pPr>
            <a:r>
              <a:rPr lang="zh-CN" altLang="en-US" sz="2400">
                <a:solidFill>
                  <a:schemeClr val="tx2"/>
                </a:solidFill>
              </a:rPr>
              <a:t>               	</a:t>
            </a:r>
            <a:r>
              <a:rPr lang="en-US" altLang="zh-CN" sz="2400">
                <a:solidFill>
                  <a:schemeClr val="tx2"/>
                </a:solidFill>
              </a:rPr>
              <a:t>float  a , *px,  *py  ; </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px = &amp;a  ;</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py = px  ;</a:t>
            </a:r>
            <a:endParaRPr lang="zh-CN" altLang="en-US" sz="2400">
              <a:solidFill>
                <a:schemeClr val="tx2"/>
              </a:solidFill>
            </a:endParaRPr>
          </a:p>
          <a:p>
            <a:pPr eaLnBrk="1" hangingPunct="1">
              <a:buFont typeface="Wingdings 3" pitchFamily="18" charset="2"/>
              <a:buNone/>
            </a:pPr>
            <a:endParaRPr lang="zh-CN" altLang="en-US" sz="2400">
              <a:solidFill>
                <a:schemeClr val="tx2"/>
              </a:solidFill>
            </a:endParaRPr>
          </a:p>
          <a:p>
            <a:pPr lvl="2" eaLnBrk="1" hangingPunct="1"/>
            <a:r>
              <a:rPr lang="zh-CN" altLang="en-US" sz="2400">
                <a:solidFill>
                  <a:schemeClr val="tx2"/>
                </a:solidFill>
              </a:rPr>
              <a:t>把一个数组的地址赋给具有相同数据类型的指针。例如，</a:t>
            </a:r>
          </a:p>
          <a:p>
            <a:pPr eaLnBrk="1" hangingPunct="1">
              <a:buFont typeface="Wingdings 3" pitchFamily="18" charset="2"/>
              <a:buNone/>
            </a:pPr>
            <a:r>
              <a:rPr lang="zh-CN" altLang="en-US" sz="2400">
                <a:solidFill>
                  <a:schemeClr val="tx2"/>
                </a:solidFill>
              </a:rPr>
              <a:t>               	</a:t>
            </a:r>
            <a:r>
              <a:rPr lang="en-US" altLang="zh-CN" sz="2400">
                <a:solidFill>
                  <a:schemeClr val="tx2"/>
                </a:solidFill>
              </a:rPr>
              <a:t>int  a[20],  *pa;</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pa = a;   //</a:t>
            </a:r>
            <a:r>
              <a:rPr lang="zh-CN" altLang="en-US" sz="2400">
                <a:solidFill>
                  <a:schemeClr val="tx2"/>
                </a:solidFill>
              </a:rPr>
              <a:t>等价 </a:t>
            </a:r>
            <a:r>
              <a:rPr lang="en-US" altLang="zh-CN" sz="2400">
                <a:solidFill>
                  <a:schemeClr val="tx2"/>
                </a:solidFill>
              </a:rPr>
              <a:t>pa = &amp;a[0]</a:t>
            </a:r>
            <a:endParaRPr lang="zh-CN" altLang="en-US" sz="2400">
              <a:solidFill>
                <a:schemeClr val="tx2"/>
              </a:solidFill>
            </a:endParaRPr>
          </a:p>
          <a:p>
            <a:pPr eaLnBrk="1" hangingPunct="1">
              <a:buFont typeface="Wingdings 3" pitchFamily="18" charset="2"/>
              <a:buNone/>
            </a:pPr>
            <a:endParaRPr lang="zh-CN" altLang="en-US" sz="2400">
              <a:solidFill>
                <a:schemeClr val="tx2"/>
              </a:solidFill>
            </a:endParaRPr>
          </a:p>
        </p:txBody>
      </p:sp>
    </p:spTree>
    <p:extLst>
      <p:ext uri="{BB962C8B-B14F-4D97-AF65-F5344CB8AC3E}">
        <p14:creationId xmlns:p14="http://schemas.microsoft.com/office/powerpoint/2010/main" val="26935704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lgn="ctr" eaLnBrk="1" hangingPunct="1"/>
            <a:r>
              <a:rPr lang="zh-CN" altLang="en-US" dirty="0"/>
              <a:t>指针基础</a:t>
            </a:r>
          </a:p>
        </p:txBody>
      </p:sp>
      <p:sp>
        <p:nvSpPr>
          <p:cNvPr id="352259" name="Rectangle 3"/>
          <p:cNvSpPr>
            <a:spLocks noGrp="1" noChangeArrowheads="1"/>
          </p:cNvSpPr>
          <p:nvPr>
            <p:ph idx="1"/>
          </p:nvPr>
        </p:nvSpPr>
        <p:spPr>
          <a:prstGeom prst="rect">
            <a:avLst/>
          </a:prstGeom>
        </p:spPr>
        <p:txBody>
          <a:bodyPr/>
          <a:lstStyle/>
          <a:p>
            <a:pPr lvl="2" eaLnBrk="1" hangingPunct="1"/>
            <a:r>
              <a:rPr lang="zh-CN" altLang="en-US" sz="2400">
                <a:solidFill>
                  <a:schemeClr val="tx2"/>
                </a:solidFill>
              </a:rPr>
              <a:t>把零赋给一个指针。例如，</a:t>
            </a:r>
          </a:p>
          <a:p>
            <a:pPr eaLnBrk="1" hangingPunct="1">
              <a:buFont typeface="Wingdings 3" pitchFamily="18" charset="2"/>
              <a:buNone/>
            </a:pPr>
            <a:r>
              <a:rPr lang="zh-CN" altLang="en-US" sz="2400">
                <a:solidFill>
                  <a:schemeClr val="tx2"/>
                </a:solidFill>
              </a:rPr>
              <a:t>             </a:t>
            </a:r>
            <a:r>
              <a:rPr lang="en-US" altLang="zh-CN" sz="2400">
                <a:solidFill>
                  <a:schemeClr val="tx2"/>
                </a:solidFill>
              </a:rPr>
              <a:t>int  *pa;</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pa = NULL;     //</a:t>
            </a:r>
            <a:r>
              <a:rPr lang="zh-CN" altLang="en-US" sz="2400">
                <a:solidFill>
                  <a:schemeClr val="tx2"/>
                </a:solidFill>
              </a:rPr>
              <a:t>表示指针不指向任何对象</a:t>
            </a:r>
          </a:p>
          <a:p>
            <a:pPr eaLnBrk="1" hangingPunct="1">
              <a:buFont typeface="Wingdings 3" pitchFamily="18" charset="2"/>
              <a:buNone/>
            </a:pPr>
            <a:endParaRPr lang="zh-CN" altLang="en-US" sz="2400">
              <a:solidFill>
                <a:schemeClr val="tx2"/>
              </a:solidFill>
            </a:endParaRPr>
          </a:p>
          <a:p>
            <a:pPr lvl="2" eaLnBrk="1" hangingPunct="1"/>
            <a:r>
              <a:rPr lang="zh-CN" altLang="en-US" sz="2400">
                <a:solidFill>
                  <a:schemeClr val="tx2"/>
                </a:solidFill>
              </a:rPr>
              <a:t>把表达式的值赋给一个具有相同数据类型的指针变量：</a:t>
            </a:r>
          </a:p>
          <a:p>
            <a:pPr eaLnBrk="1" hangingPunct="1">
              <a:buFont typeface="Wingdings 3" pitchFamily="18" charset="2"/>
              <a:buNone/>
            </a:pPr>
            <a:r>
              <a:rPr lang="zh-CN" altLang="en-US" sz="2400">
                <a:solidFill>
                  <a:schemeClr val="tx2"/>
                </a:solidFill>
              </a:rPr>
              <a:t>              </a:t>
            </a:r>
            <a:r>
              <a:rPr lang="en-US" altLang="zh-CN" sz="2400">
                <a:solidFill>
                  <a:schemeClr val="tx2"/>
                </a:solidFill>
              </a:rPr>
              <a:t>int  n = 2;</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double  a[20],  *px,  *py ; </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px = a ;</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py = px + n ;</a:t>
            </a:r>
            <a:endParaRPr lang="zh-CN" altLang="en-US" sz="2400">
              <a:solidFill>
                <a:schemeClr val="tx2"/>
              </a:solidFill>
            </a:endParaRPr>
          </a:p>
          <a:p>
            <a:pPr eaLnBrk="1" hangingPunct="1">
              <a:buFont typeface="Wingdings 3" pitchFamily="18" charset="2"/>
              <a:buNone/>
            </a:pPr>
            <a:endParaRPr lang="zh-CN" altLang="en-US" sz="2400">
              <a:solidFill>
                <a:schemeClr val="tx2"/>
              </a:solidFill>
            </a:endParaRPr>
          </a:p>
        </p:txBody>
      </p:sp>
    </p:spTree>
    <p:extLst>
      <p:ext uri="{BB962C8B-B14F-4D97-AF65-F5344CB8AC3E}">
        <p14:creationId xmlns:p14="http://schemas.microsoft.com/office/powerpoint/2010/main" val="13566688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zh-CN" altLang="en-US" dirty="0"/>
              <a:t>指针和数组</a:t>
            </a:r>
          </a:p>
        </p:txBody>
      </p:sp>
    </p:spTree>
    <p:extLst>
      <p:ext uri="{BB962C8B-B14F-4D97-AF65-F5344CB8AC3E}">
        <p14:creationId xmlns:p14="http://schemas.microsoft.com/office/powerpoint/2010/main" val="23582564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7"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4308" name="Rectangle 3"/>
          <p:cNvSpPr>
            <a:spLocks noGrp="1" noChangeArrowheads="1"/>
          </p:cNvSpPr>
          <p:nvPr>
            <p:ph idx="1"/>
          </p:nvPr>
        </p:nvSpPr>
        <p:spPr>
          <a:prstGeom prst="rect">
            <a:avLst/>
          </a:prstGeom>
        </p:spPr>
        <p:txBody>
          <a:bodyPr/>
          <a:lstStyle/>
          <a:p>
            <a:pPr eaLnBrk="1" hangingPunct="1">
              <a:buFont typeface="Wingdings 3" pitchFamily="18" charset="2"/>
              <a:buNone/>
            </a:pPr>
            <a:endParaRPr lang="zh-CN" altLang="en-US" b="1">
              <a:solidFill>
                <a:schemeClr val="tx2"/>
              </a:solidFill>
            </a:endParaRPr>
          </a:p>
          <a:p>
            <a:pPr lvl="1" eaLnBrk="1" hangingPunct="1"/>
            <a:r>
              <a:rPr lang="en-US" altLang="zh-CN"/>
              <a:t> </a:t>
            </a:r>
            <a:r>
              <a:rPr lang="zh-CN" altLang="en-US"/>
              <a:t>在</a:t>
            </a:r>
            <a:r>
              <a:rPr lang="en-US" altLang="zh-CN"/>
              <a:t>C</a:t>
            </a:r>
            <a:r>
              <a:rPr lang="zh-CN" altLang="en-US"/>
              <a:t>语言中，数组的指针是指数组在内存中的起始地址，即第一个数组元素的地址。</a:t>
            </a:r>
          </a:p>
          <a:p>
            <a:pPr lvl="1" eaLnBrk="1" hangingPunct="1">
              <a:buFont typeface="Wingdings 3" pitchFamily="18" charset="2"/>
              <a:buNone/>
            </a:pPr>
            <a:r>
              <a:rPr lang="zh-CN" altLang="en-US" sz="2800"/>
              <a:t> </a:t>
            </a:r>
          </a:p>
          <a:p>
            <a:pPr lvl="1" eaLnBrk="1" hangingPunct="1"/>
            <a:r>
              <a:rPr lang="zh-CN" altLang="en-US"/>
              <a:t>一维数组的数组名代表一维数组的指针（起始地址）。</a:t>
            </a:r>
            <a:r>
              <a:rPr lang="zh-CN" altLang="en-US" b="1"/>
              <a:t> </a:t>
            </a:r>
          </a:p>
          <a:p>
            <a:pPr eaLnBrk="1" hangingPunct="1">
              <a:buFont typeface="Wingdings 3" pitchFamily="18" charset="2"/>
              <a:buNone/>
            </a:pPr>
            <a:r>
              <a:rPr lang="zh-CN" altLang="en-US" b="1">
                <a:solidFill>
                  <a:schemeClr val="tx2"/>
                </a:solidFill>
              </a:rPr>
              <a:t>   	   </a:t>
            </a:r>
            <a:r>
              <a:rPr lang="zh-CN" altLang="en-US" sz="2400">
                <a:solidFill>
                  <a:schemeClr val="tx2"/>
                </a:solidFill>
              </a:rPr>
              <a:t>例如</a:t>
            </a:r>
          </a:p>
          <a:p>
            <a:pPr eaLnBrk="1" hangingPunct="1">
              <a:buFont typeface="Wingdings 3" pitchFamily="18" charset="2"/>
              <a:buNone/>
            </a:pPr>
            <a:r>
              <a:rPr lang="zh-CN" altLang="en-US" sz="2400">
                <a:solidFill>
                  <a:schemeClr val="tx2"/>
                </a:solidFill>
              </a:rPr>
              <a:t>        </a:t>
            </a:r>
            <a:r>
              <a:rPr lang="en-US" altLang="zh-CN" sz="2400">
                <a:solidFill>
                  <a:schemeClr val="tx2"/>
                </a:solidFill>
              </a:rPr>
              <a:t>double   a[8];</a:t>
            </a:r>
            <a:endParaRPr lang="zh-CN" altLang="en-US" sz="2400">
              <a:solidFill>
                <a:schemeClr val="tx2"/>
              </a:solidFill>
            </a:endParaRPr>
          </a:p>
          <a:p>
            <a:pPr eaLnBrk="1" hangingPunct="1">
              <a:buFont typeface="Wingdings 3" pitchFamily="18" charset="2"/>
              <a:buNone/>
            </a:pPr>
            <a:endParaRPr lang="zh-CN" altLang="en-US" sz="2400">
              <a:solidFill>
                <a:schemeClr val="tx2"/>
              </a:solidFill>
            </a:endParaRPr>
          </a:p>
          <a:p>
            <a:pPr eaLnBrk="1" hangingPunct="1">
              <a:buFont typeface="Wingdings 3" pitchFamily="18" charset="2"/>
              <a:buNone/>
            </a:pPr>
            <a:r>
              <a:rPr lang="en-US" altLang="zh-CN" sz="2400">
                <a:solidFill>
                  <a:schemeClr val="tx2"/>
                </a:solidFill>
              </a:rPr>
              <a:t>        </a:t>
            </a:r>
            <a:r>
              <a:rPr lang="zh-CN" altLang="en-US" sz="2400">
                <a:solidFill>
                  <a:schemeClr val="tx2"/>
                </a:solidFill>
              </a:rPr>
              <a:t>这里，数组名</a:t>
            </a:r>
            <a:r>
              <a:rPr lang="en-US" altLang="zh-CN" sz="2400">
                <a:solidFill>
                  <a:schemeClr val="tx2"/>
                </a:solidFill>
              </a:rPr>
              <a:t>a</a:t>
            </a:r>
            <a:r>
              <a:rPr lang="zh-CN" altLang="en-US" sz="2400">
                <a:solidFill>
                  <a:schemeClr val="tx2"/>
                </a:solidFill>
              </a:rPr>
              <a:t>代表数组</a:t>
            </a:r>
            <a:r>
              <a:rPr lang="en-US" altLang="zh-CN" sz="2400">
                <a:solidFill>
                  <a:schemeClr val="tx2"/>
                </a:solidFill>
              </a:rPr>
              <a:t>a</a:t>
            </a:r>
            <a:r>
              <a:rPr lang="zh-CN" altLang="en-US" sz="2400">
                <a:solidFill>
                  <a:schemeClr val="tx2"/>
                </a:solidFill>
              </a:rPr>
              <a:t>的起始地址。</a:t>
            </a:r>
            <a:endParaRPr lang="zh-CN" altLang="en-US"/>
          </a:p>
        </p:txBody>
      </p:sp>
    </p:spTree>
    <p:extLst>
      <p:ext uri="{BB962C8B-B14F-4D97-AF65-F5344CB8AC3E}">
        <p14:creationId xmlns:p14="http://schemas.microsoft.com/office/powerpoint/2010/main" val="31405639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5331" name="Rectangle 3"/>
          <p:cNvSpPr>
            <a:spLocks noGrp="1" noChangeArrowheads="1"/>
          </p:cNvSpPr>
          <p:nvPr>
            <p:ph idx="1"/>
          </p:nvPr>
        </p:nvSpPr>
        <p:spPr>
          <a:prstGeom prst="rect">
            <a:avLst/>
          </a:prstGeom>
        </p:spPr>
        <p:txBody>
          <a:bodyPr/>
          <a:lstStyle/>
          <a:p>
            <a:pPr eaLnBrk="1" hangingPunct="1">
              <a:buFont typeface="Wingdings 3" pitchFamily="18" charset="2"/>
              <a:buNone/>
            </a:pPr>
            <a:endParaRPr lang="zh-CN" altLang="en-US"/>
          </a:p>
          <a:p>
            <a:pPr lvl="1" eaLnBrk="1" hangingPunct="1"/>
            <a:r>
              <a:rPr lang="zh-CN" altLang="en-US"/>
              <a:t>设指针变量</a:t>
            </a:r>
            <a:r>
              <a:rPr lang="en-US" altLang="zh-CN"/>
              <a:t>px</a:t>
            </a:r>
            <a:r>
              <a:rPr lang="zh-CN" altLang="en-US"/>
              <a:t>的值等于数组</a:t>
            </a:r>
            <a:r>
              <a:rPr lang="en-US" altLang="zh-CN"/>
              <a:t>a</a:t>
            </a:r>
            <a:r>
              <a:rPr lang="zh-CN" altLang="en-US"/>
              <a:t>的地址（即指针变量</a:t>
            </a:r>
            <a:r>
              <a:rPr lang="en-US" altLang="zh-CN"/>
              <a:t>px</a:t>
            </a:r>
            <a:r>
              <a:rPr lang="zh-CN" altLang="en-US"/>
              <a:t>指向数组</a:t>
            </a:r>
            <a:r>
              <a:rPr lang="en-US" altLang="zh-CN"/>
              <a:t>a</a:t>
            </a:r>
            <a:r>
              <a:rPr lang="zh-CN" altLang="en-US"/>
              <a:t>的第一个元素），则　：</a:t>
            </a:r>
          </a:p>
          <a:p>
            <a:pPr lvl="1" eaLnBrk="1" hangingPunct="1">
              <a:buFont typeface="Wingdings 3" pitchFamily="18" charset="2"/>
              <a:buNone/>
            </a:pPr>
            <a:r>
              <a:rPr lang="zh-CN" altLang="en-US"/>
              <a:t>	</a:t>
            </a:r>
            <a:r>
              <a:rPr lang="en-US" altLang="zh-CN"/>
              <a:t>a[i] </a:t>
            </a:r>
            <a:r>
              <a:rPr lang="zh-CN" altLang="en-US"/>
              <a:t>、*</a:t>
            </a:r>
            <a:r>
              <a:rPr lang="en-US" altLang="zh-CN"/>
              <a:t>(px+i)</a:t>
            </a:r>
            <a:r>
              <a:rPr lang="zh-CN" altLang="en-US"/>
              <a:t>、*</a:t>
            </a:r>
            <a:r>
              <a:rPr lang="en-US" altLang="zh-CN"/>
              <a:t>(a+i) </a:t>
            </a:r>
            <a:r>
              <a:rPr lang="zh-CN" altLang="en-US"/>
              <a:t>和</a:t>
            </a:r>
            <a:r>
              <a:rPr lang="en-US" altLang="zh-CN"/>
              <a:t>px[i]</a:t>
            </a:r>
            <a:r>
              <a:rPr lang="zh-CN" altLang="en-US"/>
              <a:t>具有完全相同的功能：访问数组第</a:t>
            </a:r>
            <a:r>
              <a:rPr lang="en-US" altLang="zh-CN"/>
              <a:t>i+1</a:t>
            </a:r>
            <a:r>
              <a:rPr lang="zh-CN" altLang="en-US"/>
              <a:t>个数组元素。</a:t>
            </a:r>
          </a:p>
          <a:p>
            <a:pPr lvl="1" eaLnBrk="1" hangingPunct="1">
              <a:buFont typeface="Wingdings 3" pitchFamily="18" charset="2"/>
              <a:buNone/>
            </a:pPr>
            <a:endParaRPr lang="zh-CN" altLang="en-US"/>
          </a:p>
          <a:p>
            <a:pPr lvl="1" eaLnBrk="1" hangingPunct="1"/>
            <a:r>
              <a:rPr lang="zh-CN" altLang="en-US"/>
              <a:t>注意：指针变量和数组在访问数组中元素时，一定条件下其具有相同的形式，因为指针变量和数组名都是地址量。但指针变量和数组的指针（或叫数组名）在本质上不同，指针变量是</a:t>
            </a:r>
            <a:r>
              <a:rPr lang="zh-CN" altLang="en-US" b="1"/>
              <a:t>地址变量</a:t>
            </a:r>
            <a:r>
              <a:rPr lang="zh-CN" altLang="en-US"/>
              <a:t>，而数组的指针是</a:t>
            </a:r>
            <a:r>
              <a:rPr lang="zh-CN" altLang="en-US" b="1"/>
              <a:t>地址常量</a:t>
            </a:r>
            <a:endParaRPr lang="zh-CN" altLang="en-US"/>
          </a:p>
        </p:txBody>
      </p:sp>
    </p:spTree>
    <p:extLst>
      <p:ext uri="{BB962C8B-B14F-4D97-AF65-F5344CB8AC3E}">
        <p14:creationId xmlns:p14="http://schemas.microsoft.com/office/powerpoint/2010/main" val="6463280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6355" name="Rectangle 3"/>
          <p:cNvSpPr>
            <a:spLocks noGrp="1" noChangeArrowheads="1"/>
          </p:cNvSpPr>
          <p:nvPr>
            <p:ph idx="1"/>
          </p:nvPr>
        </p:nvSpPr>
        <p:spPr>
          <a:prstGeom prst="rect">
            <a:avLst/>
          </a:prstGeom>
        </p:spPr>
        <p:txBody>
          <a:bodyPr/>
          <a:lstStyle/>
          <a:p>
            <a:pPr eaLnBrk="1" hangingPunct="1"/>
            <a:r>
              <a:rPr lang="zh-CN" altLang="en-US" dirty="0"/>
              <a:t>字符指针与字符串</a:t>
            </a:r>
          </a:p>
          <a:p>
            <a:pPr eaLnBrk="1" hangingPunct="1"/>
            <a:endParaRPr lang="zh-CN" altLang="en-US" dirty="0"/>
          </a:p>
          <a:p>
            <a:pPr lvl="1" eaLnBrk="1" hangingPunct="1"/>
            <a:r>
              <a:rPr lang="en-US" altLang="zh-CN" dirty="0"/>
              <a:t>C</a:t>
            </a:r>
            <a:r>
              <a:rPr lang="zh-CN" altLang="en-US" dirty="0"/>
              <a:t>语言通过使用</a:t>
            </a:r>
            <a:r>
              <a:rPr lang="en-US" altLang="zh-CN" dirty="0"/>
              <a:t>char</a:t>
            </a:r>
            <a:r>
              <a:rPr lang="zh-CN" altLang="en-US" dirty="0"/>
              <a:t>数据类型的数组来处理字符串。</a:t>
            </a:r>
          </a:p>
          <a:p>
            <a:pPr lvl="1" eaLnBrk="1" hangingPunct="1"/>
            <a:endParaRPr lang="zh-CN" altLang="en-US" dirty="0"/>
          </a:p>
          <a:p>
            <a:pPr lvl="1" eaLnBrk="1" hangingPunct="1"/>
            <a:r>
              <a:rPr lang="zh-CN" altLang="en-US" dirty="0"/>
              <a:t>在字符数组中，每个数组元素都是</a:t>
            </a:r>
            <a:r>
              <a:rPr lang="en-US" altLang="zh-CN" dirty="0"/>
              <a:t>char</a:t>
            </a:r>
            <a:r>
              <a:rPr lang="zh-CN" altLang="en-US" dirty="0"/>
              <a:t>数据类型的变量。通常，我们把指向</a:t>
            </a:r>
            <a:r>
              <a:rPr lang="en-US" altLang="zh-CN" dirty="0"/>
              <a:t>char</a:t>
            </a:r>
            <a:r>
              <a:rPr lang="zh-CN" altLang="en-US" dirty="0"/>
              <a:t>数据类型的指针变量称为</a:t>
            </a:r>
            <a:r>
              <a:rPr lang="zh-CN" altLang="en-US" b="1" dirty="0"/>
              <a:t>字符指针变量</a:t>
            </a:r>
            <a:r>
              <a:rPr lang="zh-CN" altLang="en-US" dirty="0"/>
              <a:t>。</a:t>
            </a:r>
          </a:p>
          <a:p>
            <a:pPr lvl="1" eaLnBrk="1" hangingPunct="1"/>
            <a:endParaRPr lang="zh-CN" altLang="en-US" dirty="0"/>
          </a:p>
          <a:p>
            <a:pPr lvl="1" eaLnBrk="1" hangingPunct="1"/>
            <a:r>
              <a:rPr lang="zh-CN" altLang="en-US" dirty="0"/>
              <a:t> 字符指针变量与字符数组有着密切关系，它也可以被用来处理字符串。</a:t>
            </a:r>
          </a:p>
          <a:p>
            <a:pPr eaLnBrk="1" hangingPunct="1"/>
            <a:endParaRPr lang="zh-CN" altLang="en-US" dirty="0"/>
          </a:p>
        </p:txBody>
      </p:sp>
    </p:spTree>
    <p:extLst>
      <p:ext uri="{BB962C8B-B14F-4D97-AF65-F5344CB8AC3E}">
        <p14:creationId xmlns:p14="http://schemas.microsoft.com/office/powerpoint/2010/main" val="204059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algn="ctr" eaLnBrk="1" hangingPunct="1"/>
            <a:r>
              <a:rPr lang="en-US" altLang="zh-CN" dirty="0"/>
              <a:t>vi--</a:t>
            </a:r>
            <a:r>
              <a:rPr lang="zh-CN" altLang="en-US" dirty="0"/>
              <a:t>光标移动命令</a:t>
            </a:r>
          </a:p>
        </p:txBody>
      </p:sp>
      <p:sp>
        <p:nvSpPr>
          <p:cNvPr id="47108" name="Rectangle 3"/>
          <p:cNvSpPr>
            <a:spLocks noGrp="1" noChangeArrowheads="1"/>
          </p:cNvSpPr>
          <p:nvPr>
            <p:ph idx="1"/>
          </p:nvPr>
        </p:nvSpPr>
        <p:spPr>
          <a:prstGeom prst="rect">
            <a:avLst/>
          </a:prstGeom>
        </p:spPr>
        <p:txBody>
          <a:bodyPr/>
          <a:lstStyle/>
          <a:p>
            <a:pPr eaLnBrk="1" hangingPunct="1">
              <a:lnSpc>
                <a:spcPct val="110000"/>
              </a:lnSpc>
            </a:pPr>
            <a:r>
              <a:rPr lang="en-US" altLang="zh-CN" sz="2400" b="1" dirty="0"/>
              <a:t>&lt;b&gt;	</a:t>
            </a:r>
            <a:r>
              <a:rPr lang="zh-CN" altLang="en-US" sz="2400" b="1" dirty="0"/>
              <a:t>移动到当前单词的开始</a:t>
            </a:r>
          </a:p>
          <a:p>
            <a:pPr eaLnBrk="1" hangingPunct="1">
              <a:lnSpc>
                <a:spcPct val="110000"/>
              </a:lnSpc>
            </a:pPr>
            <a:r>
              <a:rPr lang="en-US" altLang="zh-CN" sz="2400" b="1" dirty="0"/>
              <a:t>&lt;e&gt;  </a:t>
            </a:r>
            <a:r>
              <a:rPr lang="zh-CN" altLang="en-US" sz="2400" b="1" dirty="0"/>
              <a:t>移动到当前单词的结尾</a:t>
            </a:r>
          </a:p>
          <a:p>
            <a:pPr eaLnBrk="1" hangingPunct="1">
              <a:lnSpc>
                <a:spcPct val="110000"/>
              </a:lnSpc>
            </a:pPr>
            <a:r>
              <a:rPr lang="en-US" altLang="zh-CN" sz="2400" b="1" dirty="0"/>
              <a:t>&lt;w&gt;</a:t>
            </a:r>
            <a:r>
              <a:rPr lang="zh-CN" altLang="en-US" sz="2400" b="1" dirty="0"/>
              <a:t>移动到下一个单词</a:t>
            </a:r>
          </a:p>
          <a:p>
            <a:pPr eaLnBrk="1" hangingPunct="1">
              <a:lnSpc>
                <a:spcPct val="110000"/>
              </a:lnSpc>
            </a:pPr>
            <a:r>
              <a:rPr lang="en-US" altLang="zh-CN" sz="2400" b="1" dirty="0"/>
              <a:t>&lt;h&gt;	</a:t>
            </a:r>
            <a:r>
              <a:rPr lang="zh-CN" altLang="en-US" sz="2400" b="1" dirty="0"/>
              <a:t>向前移动一个字符</a:t>
            </a:r>
          </a:p>
          <a:p>
            <a:pPr eaLnBrk="1" hangingPunct="1">
              <a:lnSpc>
                <a:spcPct val="110000"/>
              </a:lnSpc>
            </a:pPr>
            <a:r>
              <a:rPr lang="en-US" altLang="zh-CN" sz="2400" b="1" dirty="0"/>
              <a:t>&lt;j&gt;	 </a:t>
            </a:r>
            <a:r>
              <a:rPr lang="zh-CN" altLang="en-US" sz="2400" b="1" dirty="0"/>
              <a:t>向上移动一行</a:t>
            </a:r>
          </a:p>
          <a:p>
            <a:pPr eaLnBrk="1" hangingPunct="1">
              <a:lnSpc>
                <a:spcPct val="110000"/>
              </a:lnSpc>
            </a:pPr>
            <a:r>
              <a:rPr lang="en-US" altLang="zh-CN" sz="2400" b="1" dirty="0"/>
              <a:t>&lt;k&gt;	</a:t>
            </a:r>
            <a:r>
              <a:rPr lang="zh-CN" altLang="en-US" sz="2400" b="1" dirty="0"/>
              <a:t>向下移动一行</a:t>
            </a:r>
          </a:p>
          <a:p>
            <a:pPr eaLnBrk="1" hangingPunct="1">
              <a:lnSpc>
                <a:spcPct val="110000"/>
              </a:lnSpc>
            </a:pPr>
            <a:r>
              <a:rPr lang="en-US" altLang="zh-CN" sz="2400" b="1" dirty="0"/>
              <a:t>&lt;l&gt;	 </a:t>
            </a:r>
            <a:r>
              <a:rPr lang="zh-CN" altLang="en-US" sz="2400" b="1" dirty="0"/>
              <a:t>向后移动一个字符</a:t>
            </a:r>
            <a:endParaRPr lang="zh-CN" altLang="en-US" dirty="0"/>
          </a:p>
        </p:txBody>
      </p:sp>
    </p:spTree>
    <p:extLst>
      <p:ext uri="{BB962C8B-B14F-4D97-AF65-F5344CB8AC3E}">
        <p14:creationId xmlns:p14="http://schemas.microsoft.com/office/powerpoint/2010/main" val="3115263837"/>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7379" name="Rectangle 3"/>
          <p:cNvSpPr>
            <a:spLocks noGrp="1" noChangeArrowheads="1"/>
          </p:cNvSpPr>
          <p:nvPr>
            <p:ph idx="1"/>
          </p:nvPr>
        </p:nvSpPr>
        <p:spPr>
          <a:prstGeom prst="rect">
            <a:avLst/>
          </a:prstGeom>
        </p:spPr>
        <p:txBody>
          <a:bodyPr/>
          <a:lstStyle/>
          <a:p>
            <a:pPr eaLnBrk="1" hangingPunct="1">
              <a:lnSpc>
                <a:spcPct val="90000"/>
              </a:lnSpc>
            </a:pPr>
            <a:r>
              <a:rPr lang="zh-CN" altLang="en-US" dirty="0"/>
              <a:t>字符指针与字符串</a:t>
            </a:r>
          </a:p>
          <a:p>
            <a:pPr eaLnBrk="1" hangingPunct="1">
              <a:lnSpc>
                <a:spcPct val="90000"/>
              </a:lnSpc>
            </a:pPr>
            <a:endParaRPr lang="zh-CN" altLang="en-US" b="1" dirty="0"/>
          </a:p>
          <a:p>
            <a:pPr lvl="1" eaLnBrk="1" hangingPunct="1">
              <a:lnSpc>
                <a:spcPct val="90000"/>
              </a:lnSpc>
            </a:pPr>
            <a:r>
              <a:rPr lang="zh-CN" altLang="en-US" dirty="0"/>
              <a:t>        初始化字符指针是把内存中字符串的首地址赋予指针，并不是把该字符串复制到指针中。 </a:t>
            </a:r>
          </a:p>
          <a:p>
            <a:pPr lvl="1" eaLnBrk="1" hangingPunct="1">
              <a:lnSpc>
                <a:spcPct val="90000"/>
              </a:lnSpc>
              <a:buFont typeface="Wingdings 3" pitchFamily="18" charset="2"/>
              <a:buNone/>
            </a:pPr>
            <a:r>
              <a:rPr lang="zh-CN" altLang="en-US" dirty="0"/>
              <a:t>    </a:t>
            </a:r>
            <a:r>
              <a:rPr lang="en-US" altLang="zh-CN" dirty="0"/>
              <a:t>char  str[] = </a:t>
            </a:r>
            <a:r>
              <a:rPr lang="en-US" altLang="zh-CN" dirty="0">
                <a:sym typeface="Arial" pitchFamily="34" charset="0"/>
              </a:rPr>
              <a:t>“</a:t>
            </a:r>
            <a:r>
              <a:rPr lang="en-US" altLang="zh-CN" dirty="0"/>
              <a:t>Hello World</a:t>
            </a:r>
            <a:r>
              <a:rPr lang="en-US" altLang="zh-CN" dirty="0">
                <a:sym typeface="Arial" pitchFamily="34" charset="0"/>
              </a:rPr>
              <a:t>”</a:t>
            </a:r>
            <a:r>
              <a:rPr lang="en-US" altLang="zh-CN" dirty="0"/>
              <a:t>;</a:t>
            </a:r>
            <a:endParaRPr lang="zh-CN" altLang="en-US" dirty="0"/>
          </a:p>
          <a:p>
            <a:pPr lvl="1" eaLnBrk="1" hangingPunct="1">
              <a:lnSpc>
                <a:spcPct val="90000"/>
              </a:lnSpc>
              <a:buFont typeface="Wingdings 3" pitchFamily="18" charset="2"/>
              <a:buNone/>
            </a:pPr>
            <a:r>
              <a:rPr lang="en-US" altLang="zh-CN" dirty="0"/>
              <a:t>    char  *p = str;</a:t>
            </a:r>
            <a:endParaRPr lang="zh-CN" altLang="en-US" dirty="0"/>
          </a:p>
          <a:p>
            <a:pPr eaLnBrk="1" hangingPunct="1">
              <a:lnSpc>
                <a:spcPct val="90000"/>
              </a:lnSpc>
            </a:pPr>
            <a:endParaRPr lang="zh-CN" altLang="en-US" sz="2000" dirty="0"/>
          </a:p>
          <a:p>
            <a:pPr lvl="1" eaLnBrk="1" hangingPunct="1">
              <a:lnSpc>
                <a:spcPct val="90000"/>
              </a:lnSpc>
            </a:pPr>
            <a:r>
              <a:rPr lang="en-US" altLang="zh-CN" dirty="0"/>
              <a:t>        </a:t>
            </a:r>
            <a:r>
              <a:rPr lang="zh-CN" altLang="en-US" dirty="0"/>
              <a:t>在</a:t>
            </a:r>
            <a:r>
              <a:rPr lang="en-US" altLang="zh-CN" dirty="0"/>
              <a:t>C</a:t>
            </a:r>
            <a:r>
              <a:rPr lang="zh-CN" altLang="en-US" dirty="0"/>
              <a:t>编程中，当一个字符指针指向一个字符串常量时，不能修改指针指向的对象的值。</a:t>
            </a:r>
          </a:p>
          <a:p>
            <a:pPr lvl="1" eaLnBrk="1" hangingPunct="1">
              <a:lnSpc>
                <a:spcPct val="90000"/>
              </a:lnSpc>
              <a:buFont typeface="Wingdings 3" pitchFamily="18" charset="2"/>
              <a:buNone/>
            </a:pPr>
            <a:r>
              <a:rPr lang="zh-CN" altLang="en-US" dirty="0"/>
              <a:t>    </a:t>
            </a:r>
            <a:r>
              <a:rPr lang="en-US" altLang="zh-CN" dirty="0"/>
              <a:t>char  *p = </a:t>
            </a:r>
            <a:r>
              <a:rPr lang="en-US" altLang="zh-CN" dirty="0">
                <a:sym typeface="Arial" pitchFamily="34" charset="0"/>
              </a:rPr>
              <a:t>“</a:t>
            </a:r>
            <a:r>
              <a:rPr lang="en-US" altLang="zh-CN" dirty="0"/>
              <a:t>Hello World</a:t>
            </a:r>
            <a:r>
              <a:rPr lang="en-US" altLang="zh-CN" dirty="0">
                <a:sym typeface="Arial" pitchFamily="34" charset="0"/>
              </a:rPr>
              <a:t>”</a:t>
            </a:r>
            <a:r>
              <a:rPr lang="en-US" altLang="zh-CN" dirty="0"/>
              <a:t>; </a:t>
            </a:r>
            <a:endParaRPr lang="zh-CN" altLang="en-US" dirty="0"/>
          </a:p>
          <a:p>
            <a:pPr lvl="1" eaLnBrk="1" hangingPunct="1">
              <a:lnSpc>
                <a:spcPct val="90000"/>
              </a:lnSpc>
              <a:buFont typeface="Wingdings 3" pitchFamily="18" charset="2"/>
              <a:buNone/>
            </a:pPr>
            <a:endParaRPr lang="zh-CN" altLang="en-US" dirty="0"/>
          </a:p>
          <a:p>
            <a:pPr lvl="1" eaLnBrk="1" hangingPunct="1">
              <a:lnSpc>
                <a:spcPct val="90000"/>
              </a:lnSpc>
              <a:buFont typeface="Wingdings 3" pitchFamily="18" charset="2"/>
              <a:buNone/>
            </a:pPr>
            <a:r>
              <a:rPr lang="en-US" altLang="zh-CN" dirty="0"/>
              <a:t>	*p = </a:t>
            </a:r>
            <a:r>
              <a:rPr lang="en-US" altLang="zh-CN" dirty="0">
                <a:sym typeface="Arial" pitchFamily="34" charset="0"/>
              </a:rPr>
              <a:t>‘</a:t>
            </a:r>
            <a:r>
              <a:rPr lang="en-US" altLang="zh-CN" dirty="0"/>
              <a:t>h</a:t>
            </a:r>
            <a:r>
              <a:rPr lang="en-US" altLang="zh-CN" dirty="0">
                <a:sym typeface="Arial" pitchFamily="34" charset="0"/>
              </a:rPr>
              <a:t>’</a:t>
            </a:r>
            <a:r>
              <a:rPr lang="en-US" altLang="zh-CN" dirty="0"/>
              <a:t>;    //  </a:t>
            </a:r>
            <a:r>
              <a:rPr lang="zh-CN" altLang="en-US" dirty="0"/>
              <a:t>错误， 不能修改常量</a:t>
            </a:r>
          </a:p>
          <a:p>
            <a:pPr eaLnBrk="1" hangingPunct="1">
              <a:lnSpc>
                <a:spcPct val="90000"/>
              </a:lnSpc>
            </a:pPr>
            <a:endParaRPr lang="zh-CN" altLang="en-US" sz="2000" dirty="0"/>
          </a:p>
        </p:txBody>
      </p:sp>
    </p:spTree>
    <p:extLst>
      <p:ext uri="{BB962C8B-B14F-4D97-AF65-F5344CB8AC3E}">
        <p14:creationId xmlns:p14="http://schemas.microsoft.com/office/powerpoint/2010/main" val="26138049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8403" name="Rectangle 3"/>
          <p:cNvSpPr>
            <a:spLocks noGrp="1" noChangeArrowheads="1"/>
          </p:cNvSpPr>
          <p:nvPr>
            <p:ph idx="1"/>
          </p:nvPr>
        </p:nvSpPr>
        <p:spPr>
          <a:prstGeom prst="rect">
            <a:avLst/>
          </a:prstGeom>
        </p:spPr>
        <p:txBody>
          <a:bodyPr/>
          <a:lstStyle/>
          <a:p>
            <a:pPr eaLnBrk="1" hangingPunct="1"/>
            <a:r>
              <a:rPr lang="zh-CN" altLang="en-US"/>
              <a:t>指针数组</a:t>
            </a:r>
          </a:p>
          <a:p>
            <a:pPr eaLnBrk="1" hangingPunct="1"/>
            <a:endParaRPr lang="zh-CN" altLang="en-US" sz="3200" b="1"/>
          </a:p>
          <a:p>
            <a:pPr lvl="1" eaLnBrk="1" hangingPunct="1"/>
            <a:r>
              <a:rPr lang="zh-CN" altLang="en-US"/>
              <a:t>指针数组是指由若干个具有相同存储类型和数据类型的指针变量构成的集合。</a:t>
            </a:r>
          </a:p>
          <a:p>
            <a:pPr lvl="1" eaLnBrk="1" hangingPunct="1"/>
            <a:endParaRPr lang="zh-CN" altLang="en-US"/>
          </a:p>
          <a:p>
            <a:pPr lvl="1" eaLnBrk="1" hangingPunct="1"/>
            <a:r>
              <a:rPr lang="zh-CN" altLang="en-US"/>
              <a:t>指针变量数组的一般说明形式：</a:t>
            </a:r>
            <a:r>
              <a:rPr lang="zh-CN" altLang="en-US" sz="2800"/>
              <a:t> </a:t>
            </a:r>
          </a:p>
          <a:p>
            <a:pPr eaLnBrk="1" hangingPunct="1">
              <a:buFont typeface="Wingdings 3" pitchFamily="18" charset="2"/>
              <a:buNone/>
            </a:pPr>
            <a:r>
              <a:rPr lang="zh-CN" altLang="en-US" sz="2400" b="1"/>
              <a:t>        </a:t>
            </a:r>
            <a:r>
              <a:rPr lang="en-US" altLang="zh-CN" sz="1800" b="1">
                <a:solidFill>
                  <a:schemeClr val="tx2"/>
                </a:solidFill>
              </a:rPr>
              <a:t>&lt;</a:t>
            </a:r>
            <a:r>
              <a:rPr lang="zh-CN" altLang="en-US" sz="1800" b="1">
                <a:solidFill>
                  <a:schemeClr val="tx2"/>
                </a:solidFill>
              </a:rPr>
              <a:t>存储类型</a:t>
            </a:r>
            <a:r>
              <a:rPr lang="en-US" altLang="zh-CN" sz="1800" b="1">
                <a:solidFill>
                  <a:schemeClr val="tx2"/>
                </a:solidFill>
              </a:rPr>
              <a:t>&gt;  &lt;</a:t>
            </a:r>
            <a:r>
              <a:rPr lang="zh-CN" altLang="en-US" sz="1800" b="1">
                <a:solidFill>
                  <a:schemeClr val="tx2"/>
                </a:solidFill>
              </a:rPr>
              <a:t>数据类型</a:t>
            </a:r>
            <a:r>
              <a:rPr lang="en-US" altLang="zh-CN" sz="1800" b="1">
                <a:solidFill>
                  <a:schemeClr val="tx2"/>
                </a:solidFill>
              </a:rPr>
              <a:t>&gt;  *&lt;</a:t>
            </a:r>
            <a:r>
              <a:rPr lang="zh-CN" altLang="en-US" sz="1800" b="1">
                <a:solidFill>
                  <a:schemeClr val="tx2"/>
                </a:solidFill>
              </a:rPr>
              <a:t>指针变量数组名</a:t>
            </a:r>
            <a:r>
              <a:rPr lang="en-US" altLang="zh-CN" sz="1800" b="1">
                <a:solidFill>
                  <a:schemeClr val="tx2"/>
                </a:solidFill>
              </a:rPr>
              <a:t>&gt;[&lt;</a:t>
            </a:r>
            <a:r>
              <a:rPr lang="zh-CN" altLang="en-US" sz="1800" b="1">
                <a:solidFill>
                  <a:schemeClr val="tx2"/>
                </a:solidFill>
              </a:rPr>
              <a:t>大小</a:t>
            </a:r>
            <a:r>
              <a:rPr lang="en-US" altLang="zh-CN" sz="1800" b="1">
                <a:solidFill>
                  <a:schemeClr val="tx2"/>
                </a:solidFill>
              </a:rPr>
              <a:t>&gt;]</a:t>
            </a:r>
            <a:r>
              <a:rPr lang="zh-CN" altLang="en-US" sz="1800" b="1">
                <a:solidFill>
                  <a:schemeClr val="tx2"/>
                </a:solidFill>
              </a:rPr>
              <a:t>；</a:t>
            </a:r>
            <a:r>
              <a:rPr lang="zh-CN" altLang="en-US" sz="2400">
                <a:solidFill>
                  <a:schemeClr val="tx2"/>
                </a:solidFill>
              </a:rPr>
              <a:t> </a:t>
            </a:r>
          </a:p>
          <a:p>
            <a:pPr eaLnBrk="1" hangingPunct="1">
              <a:buFont typeface="Wingdings 3" pitchFamily="18" charset="2"/>
              <a:buNone/>
            </a:pPr>
            <a:endParaRPr lang="zh-CN" altLang="en-US" sz="2400">
              <a:solidFill>
                <a:schemeClr val="tx2"/>
              </a:solidFill>
            </a:endParaRPr>
          </a:p>
          <a:p>
            <a:pPr lvl="1" eaLnBrk="1" hangingPunct="1"/>
            <a:r>
              <a:rPr lang="zh-CN" altLang="en-US"/>
              <a:t>指针数组名表示该指针数组的首地址，即指针数组名为数组的指针。</a:t>
            </a:r>
            <a:r>
              <a:rPr lang="zh-CN" altLang="en-US" sz="2800"/>
              <a:t> </a:t>
            </a:r>
          </a:p>
          <a:p>
            <a:pPr eaLnBrk="1" hangingPunct="1"/>
            <a:endParaRPr lang="zh-CN" altLang="en-US"/>
          </a:p>
        </p:txBody>
      </p:sp>
    </p:spTree>
    <p:extLst>
      <p:ext uri="{BB962C8B-B14F-4D97-AF65-F5344CB8AC3E}">
        <p14:creationId xmlns:p14="http://schemas.microsoft.com/office/powerpoint/2010/main" val="81769132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sp>
        <p:nvSpPr>
          <p:cNvPr id="359427" name="Rectangle 3"/>
          <p:cNvSpPr>
            <a:spLocks noGrp="1" noChangeArrowheads="1"/>
          </p:cNvSpPr>
          <p:nvPr>
            <p:ph idx="1"/>
          </p:nvPr>
        </p:nvSpPr>
        <p:spPr>
          <a:prstGeom prst="rect">
            <a:avLst/>
          </a:prstGeom>
        </p:spPr>
        <p:txBody>
          <a:bodyPr/>
          <a:lstStyle/>
          <a:p>
            <a:pPr lvl="1" eaLnBrk="1" hangingPunct="1"/>
            <a:r>
              <a:rPr lang="zh-CN" altLang="en-US"/>
              <a:t>声明一个指针数组：</a:t>
            </a:r>
          </a:p>
          <a:p>
            <a:pPr eaLnBrk="1" hangingPunct="1">
              <a:buFont typeface="Wingdings 3" pitchFamily="18" charset="2"/>
              <a:buNone/>
            </a:pPr>
            <a:r>
              <a:rPr lang="zh-CN" altLang="en-US"/>
              <a:t>    	</a:t>
            </a:r>
            <a:r>
              <a:rPr lang="en-US" altLang="zh-CN" sz="2000">
                <a:solidFill>
                  <a:schemeClr val="tx2"/>
                </a:solidFill>
              </a:rPr>
              <a:t>double  *pa[2] </a:t>
            </a:r>
            <a:r>
              <a:rPr lang="zh-CN" altLang="en-US" sz="2000">
                <a:solidFill>
                  <a:schemeClr val="tx2"/>
                </a:solidFill>
              </a:rPr>
              <a:t>，</a:t>
            </a:r>
            <a:r>
              <a:rPr lang="en-US" altLang="zh-CN" sz="2000">
                <a:solidFill>
                  <a:schemeClr val="tx2"/>
                </a:solidFill>
              </a:rPr>
              <a:t>a[2][3];</a:t>
            </a:r>
            <a:endParaRPr lang="zh-CN" altLang="en-US" sz="2000">
              <a:solidFill>
                <a:schemeClr val="tx2"/>
              </a:solidFill>
            </a:endParaRPr>
          </a:p>
          <a:p>
            <a:pPr eaLnBrk="1" hangingPunct="1">
              <a:buFont typeface="Wingdings 3" pitchFamily="18" charset="2"/>
              <a:buNone/>
            </a:pPr>
            <a:r>
              <a:rPr lang="en-US" altLang="zh-CN" sz="2000">
                <a:solidFill>
                  <a:schemeClr val="tx2"/>
                </a:solidFill>
              </a:rPr>
              <a:t>          	</a:t>
            </a:r>
            <a:r>
              <a:rPr lang="zh-CN" altLang="en-US" sz="2000">
                <a:solidFill>
                  <a:schemeClr val="tx2"/>
                </a:solidFill>
              </a:rPr>
              <a:t>把一维数组</a:t>
            </a:r>
            <a:r>
              <a:rPr lang="en-US" altLang="zh-CN" sz="2000">
                <a:solidFill>
                  <a:schemeClr val="tx2"/>
                </a:solidFill>
              </a:rPr>
              <a:t>a[0]</a:t>
            </a:r>
            <a:r>
              <a:rPr lang="zh-CN" altLang="en-US" sz="2000">
                <a:solidFill>
                  <a:schemeClr val="tx2"/>
                </a:solidFill>
              </a:rPr>
              <a:t>和</a:t>
            </a:r>
            <a:r>
              <a:rPr lang="en-US" altLang="zh-CN" sz="2000">
                <a:solidFill>
                  <a:schemeClr val="tx2"/>
                </a:solidFill>
              </a:rPr>
              <a:t>a[1]</a:t>
            </a:r>
            <a:r>
              <a:rPr lang="zh-CN" altLang="en-US" sz="2000">
                <a:solidFill>
                  <a:schemeClr val="tx2"/>
                </a:solidFill>
              </a:rPr>
              <a:t>的首地址分别赋予指针变量数组的数组元数</a:t>
            </a:r>
            <a:r>
              <a:rPr lang="en-US" altLang="zh-CN" sz="2000">
                <a:solidFill>
                  <a:schemeClr val="tx2"/>
                </a:solidFill>
              </a:rPr>
              <a:t>pa[0]</a:t>
            </a:r>
            <a:r>
              <a:rPr lang="zh-CN" altLang="en-US" sz="2000">
                <a:solidFill>
                  <a:schemeClr val="tx2"/>
                </a:solidFill>
              </a:rPr>
              <a:t>和</a:t>
            </a:r>
            <a:r>
              <a:rPr lang="en-US" altLang="zh-CN" sz="2000">
                <a:solidFill>
                  <a:schemeClr val="tx2"/>
                </a:solidFill>
              </a:rPr>
              <a:t>pa[1]</a:t>
            </a:r>
            <a:r>
              <a:rPr lang="zh-CN" altLang="en-US" sz="2000">
                <a:solidFill>
                  <a:schemeClr val="tx2"/>
                </a:solidFill>
              </a:rPr>
              <a:t>：</a:t>
            </a:r>
          </a:p>
          <a:p>
            <a:pPr eaLnBrk="1" hangingPunct="1">
              <a:buFont typeface="Wingdings 3" pitchFamily="18" charset="2"/>
              <a:buNone/>
            </a:pPr>
            <a:r>
              <a:rPr lang="zh-CN" altLang="en-US" sz="2000">
                <a:solidFill>
                  <a:schemeClr val="tx2"/>
                </a:solidFill>
              </a:rPr>
              <a:t>     	</a:t>
            </a:r>
            <a:r>
              <a:rPr lang="en-US" altLang="zh-CN" sz="2000">
                <a:solidFill>
                  <a:schemeClr val="tx2"/>
                </a:solidFill>
              </a:rPr>
              <a:t>pa[0]=a[0] ;       // </a:t>
            </a:r>
            <a:r>
              <a:rPr lang="zh-CN" altLang="en-US" sz="2000">
                <a:solidFill>
                  <a:schemeClr val="tx2"/>
                </a:solidFill>
              </a:rPr>
              <a:t>等价</a:t>
            </a:r>
            <a:r>
              <a:rPr lang="en-US" altLang="zh-CN" sz="2000">
                <a:solidFill>
                  <a:schemeClr val="tx2"/>
                </a:solidFill>
              </a:rPr>
              <a:t>pa[0] = &amp;a[0][0];</a:t>
            </a:r>
            <a:endParaRPr lang="zh-CN" altLang="en-US" sz="2000">
              <a:solidFill>
                <a:schemeClr val="tx2"/>
              </a:solidFill>
            </a:endParaRPr>
          </a:p>
          <a:p>
            <a:pPr eaLnBrk="1" hangingPunct="1">
              <a:buFont typeface="Wingdings 3" pitchFamily="18" charset="2"/>
              <a:buNone/>
            </a:pPr>
            <a:r>
              <a:rPr lang="en-US" altLang="zh-CN" sz="2000">
                <a:solidFill>
                  <a:schemeClr val="tx2"/>
                </a:solidFill>
              </a:rPr>
              <a:t>    		pa[1]=a[1];        // </a:t>
            </a:r>
            <a:r>
              <a:rPr lang="zh-CN" altLang="en-US" sz="2000">
                <a:solidFill>
                  <a:schemeClr val="tx2"/>
                </a:solidFill>
              </a:rPr>
              <a:t>等价</a:t>
            </a:r>
            <a:r>
              <a:rPr lang="en-US" altLang="zh-CN" sz="2000">
                <a:solidFill>
                  <a:schemeClr val="tx2"/>
                </a:solidFill>
              </a:rPr>
              <a:t>pa[1] = &amp;a[1][0];</a:t>
            </a:r>
            <a:endParaRPr lang="zh-CN" altLang="en-US" sz="2000">
              <a:solidFill>
                <a:schemeClr val="tx2"/>
              </a:solidFill>
            </a:endParaRPr>
          </a:p>
          <a:p>
            <a:pPr eaLnBrk="1" hangingPunct="1">
              <a:buFont typeface="Wingdings 3" pitchFamily="18" charset="2"/>
              <a:buNone/>
            </a:pPr>
            <a:endParaRPr lang="zh-CN" altLang="en-US" sz="2000">
              <a:solidFill>
                <a:schemeClr val="tx2"/>
              </a:solidFill>
            </a:endParaRPr>
          </a:p>
          <a:p>
            <a:pPr eaLnBrk="1" hangingPunct="1">
              <a:buFont typeface="Wingdings 3" pitchFamily="18" charset="2"/>
              <a:buNone/>
            </a:pPr>
            <a:r>
              <a:rPr lang="en-US" altLang="zh-CN" sz="2000">
                <a:solidFill>
                  <a:schemeClr val="tx2"/>
                </a:solidFill>
              </a:rPr>
              <a:t>       	</a:t>
            </a:r>
            <a:r>
              <a:rPr lang="zh-CN" altLang="en-US" sz="2000">
                <a:solidFill>
                  <a:schemeClr val="tx2"/>
                </a:solidFill>
              </a:rPr>
              <a:t>此时</a:t>
            </a:r>
            <a:r>
              <a:rPr lang="en-US" altLang="zh-CN" sz="2000">
                <a:solidFill>
                  <a:schemeClr val="tx2"/>
                </a:solidFill>
              </a:rPr>
              <a:t>pa[0]</a:t>
            </a:r>
            <a:r>
              <a:rPr lang="zh-CN" altLang="en-US" sz="2000">
                <a:solidFill>
                  <a:schemeClr val="tx2"/>
                </a:solidFill>
              </a:rPr>
              <a:t>指向了一维数组</a:t>
            </a:r>
            <a:r>
              <a:rPr lang="en-US" altLang="zh-CN" sz="2000">
                <a:solidFill>
                  <a:schemeClr val="tx2"/>
                </a:solidFill>
              </a:rPr>
              <a:t>a[0]</a:t>
            </a:r>
            <a:r>
              <a:rPr lang="zh-CN" altLang="en-US" sz="2000">
                <a:solidFill>
                  <a:schemeClr val="tx2"/>
                </a:solidFill>
              </a:rPr>
              <a:t>的第一个元素</a:t>
            </a:r>
            <a:r>
              <a:rPr lang="en-US" altLang="zh-CN" sz="2000">
                <a:solidFill>
                  <a:schemeClr val="tx2"/>
                </a:solidFill>
              </a:rPr>
              <a:t>a[0][0], </a:t>
            </a:r>
            <a:r>
              <a:rPr lang="zh-CN" altLang="en-US" sz="2000">
                <a:solidFill>
                  <a:schemeClr val="tx2"/>
                </a:solidFill>
              </a:rPr>
              <a:t>而</a:t>
            </a:r>
            <a:r>
              <a:rPr lang="en-US" altLang="zh-CN" sz="2000">
                <a:solidFill>
                  <a:schemeClr val="tx2"/>
                </a:solidFill>
              </a:rPr>
              <a:t>pa[1]</a:t>
            </a:r>
            <a:r>
              <a:rPr lang="zh-CN" altLang="en-US" sz="2000">
                <a:solidFill>
                  <a:schemeClr val="tx2"/>
                </a:solidFill>
              </a:rPr>
              <a:t>指向了一维数组</a:t>
            </a:r>
            <a:r>
              <a:rPr lang="en-US" altLang="zh-CN" sz="2000">
                <a:solidFill>
                  <a:schemeClr val="tx2"/>
                </a:solidFill>
              </a:rPr>
              <a:t>a[1]</a:t>
            </a:r>
            <a:r>
              <a:rPr lang="zh-CN" altLang="en-US" sz="2000">
                <a:solidFill>
                  <a:schemeClr val="tx2"/>
                </a:solidFill>
              </a:rPr>
              <a:t>的第一个元素</a:t>
            </a:r>
            <a:r>
              <a:rPr lang="en-US" altLang="zh-CN" sz="2000">
                <a:solidFill>
                  <a:schemeClr val="tx2"/>
                </a:solidFill>
              </a:rPr>
              <a:t>a[1][0]</a:t>
            </a:r>
            <a:r>
              <a:rPr lang="zh-CN" altLang="en-US" sz="2000">
                <a:solidFill>
                  <a:schemeClr val="tx2"/>
                </a:solidFill>
              </a:rPr>
              <a:t>。</a:t>
            </a:r>
          </a:p>
          <a:p>
            <a:pPr eaLnBrk="1" hangingPunct="1"/>
            <a:endParaRPr lang="zh-CN" altLang="en-US">
              <a:solidFill>
                <a:schemeClr val="tx2"/>
              </a:solidFill>
            </a:endParaRPr>
          </a:p>
        </p:txBody>
      </p:sp>
    </p:spTree>
    <p:extLst>
      <p:ext uri="{BB962C8B-B14F-4D97-AF65-F5344CB8AC3E}">
        <p14:creationId xmlns:p14="http://schemas.microsoft.com/office/powerpoint/2010/main" val="282514259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pPr algn="ctr" eaLnBrk="1" hangingPunct="1"/>
            <a:r>
              <a:rPr lang="zh-CN" altLang="en-US" dirty="0">
                <a:solidFill>
                  <a:schemeClr val="tx1"/>
                </a:solidFill>
              </a:rPr>
              <a:t>指针和数组</a:t>
            </a:r>
            <a:endParaRPr lang="zh-CN" altLang="en-US" dirty="0"/>
          </a:p>
        </p:txBody>
      </p:sp>
      <p:pic>
        <p:nvPicPr>
          <p:cNvPr id="3604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639616" y="1484784"/>
            <a:ext cx="7405617" cy="4015687"/>
          </a:xfrm>
          <a:prstGeom prst="rect">
            <a:avLst/>
          </a:prstGeom>
        </p:spPr>
      </p:pic>
    </p:spTree>
    <p:extLst>
      <p:ext uri="{BB962C8B-B14F-4D97-AF65-F5344CB8AC3E}">
        <p14:creationId xmlns:p14="http://schemas.microsoft.com/office/powerpoint/2010/main" val="37124333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zh-CN" altLang="en-US" dirty="0"/>
              <a:t>多级指针</a:t>
            </a:r>
          </a:p>
        </p:txBody>
      </p:sp>
    </p:spTree>
    <p:extLst>
      <p:ext uri="{BB962C8B-B14F-4D97-AF65-F5344CB8AC3E}">
        <p14:creationId xmlns:p14="http://schemas.microsoft.com/office/powerpoint/2010/main" val="389158154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49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42BD9C2-A394-4476-B2AC-01FB17F121B0}" type="slidenum">
              <a:rPr lang="zh-CN" altLang="en-US" sz="1400">
                <a:solidFill>
                  <a:schemeClr val="tx2"/>
                </a:solidFill>
                <a:sym typeface="Arial" pitchFamily="34" charset="0"/>
              </a:rPr>
              <a:pPr eaLnBrk="0" hangingPunct="0"/>
              <a:t>335</a:t>
            </a:fld>
            <a:endParaRPr lang="en-US" altLang="zh-CN" sz="1400">
              <a:solidFill>
                <a:schemeClr val="tx2"/>
              </a:solidFill>
              <a:sym typeface="Arial" pitchFamily="34" charset="0"/>
            </a:endParaRPr>
          </a:p>
        </p:txBody>
      </p:sp>
      <p:sp>
        <p:nvSpPr>
          <p:cNvPr id="362499" name="Rectangle 2"/>
          <p:cNvSpPr>
            <a:spLocks noGrp="1" noChangeArrowheads="1"/>
          </p:cNvSpPr>
          <p:nvPr>
            <p:ph type="title"/>
          </p:nvPr>
        </p:nvSpPr>
        <p:spPr/>
        <p:txBody>
          <a:bodyPr/>
          <a:lstStyle/>
          <a:p>
            <a:pPr algn="ctr" eaLnBrk="1" hangingPunct="1"/>
            <a:r>
              <a:rPr lang="zh-CN" altLang="en-US" dirty="0">
                <a:solidFill>
                  <a:schemeClr val="tx1"/>
                </a:solidFill>
              </a:rPr>
              <a:t>指针</a:t>
            </a:r>
            <a:endParaRPr lang="zh-CN" altLang="en-US" dirty="0"/>
          </a:p>
        </p:txBody>
      </p:sp>
      <p:sp>
        <p:nvSpPr>
          <p:cNvPr id="362500" name="Rectangle 3"/>
          <p:cNvSpPr>
            <a:spLocks noGrp="1" noChangeArrowheads="1"/>
          </p:cNvSpPr>
          <p:nvPr>
            <p:ph idx="1"/>
          </p:nvPr>
        </p:nvSpPr>
        <p:spPr>
          <a:prstGeom prst="rect">
            <a:avLst/>
          </a:prstGeom>
        </p:spPr>
        <p:txBody>
          <a:bodyPr/>
          <a:lstStyle/>
          <a:p>
            <a:pPr eaLnBrk="1" hangingPunct="1"/>
            <a:r>
              <a:rPr lang="zh-CN" altLang="en-US"/>
              <a:t>多级指针</a:t>
            </a:r>
          </a:p>
          <a:p>
            <a:pPr eaLnBrk="1" hangingPunct="1"/>
            <a:endParaRPr lang="zh-CN" altLang="en-US" b="1"/>
          </a:p>
          <a:p>
            <a:pPr lvl="1" eaLnBrk="1" hangingPunct="1"/>
            <a:r>
              <a:rPr lang="zh-CN" altLang="en-US"/>
              <a:t>我们把一个指向指针变量的指针变量，称为多级指针变量。对于指向处理数据的指针变量称为一级指针变量，简称一级指针。而把指向一级指针变量的指针变量称为二级指针变量，简称二级指针。</a:t>
            </a:r>
          </a:p>
          <a:p>
            <a:pPr lvl="1" eaLnBrk="1" hangingPunct="1"/>
            <a:endParaRPr lang="zh-CN" altLang="en-US"/>
          </a:p>
          <a:p>
            <a:pPr lvl="1" eaLnBrk="1" hangingPunct="1"/>
            <a:r>
              <a:rPr lang="zh-CN" altLang="en-US"/>
              <a:t>二级指针变量的说明形式如下：</a:t>
            </a:r>
          </a:p>
          <a:p>
            <a:pPr eaLnBrk="1" hangingPunct="1">
              <a:buFont typeface="Wingdings 3" pitchFamily="18" charset="2"/>
              <a:buNone/>
            </a:pPr>
            <a:r>
              <a:rPr lang="zh-CN" altLang="en-US" b="1"/>
              <a:t>     </a:t>
            </a:r>
            <a:r>
              <a:rPr lang="en-US" altLang="zh-CN" sz="2000" b="1">
                <a:solidFill>
                  <a:schemeClr val="tx2"/>
                </a:solidFill>
              </a:rPr>
              <a:t>&lt;</a:t>
            </a:r>
            <a:r>
              <a:rPr lang="zh-CN" altLang="en-US" sz="2000" b="1">
                <a:solidFill>
                  <a:schemeClr val="tx2"/>
                </a:solidFill>
              </a:rPr>
              <a:t>存储类型</a:t>
            </a:r>
            <a:r>
              <a:rPr lang="en-US" altLang="zh-CN" sz="2000" b="1">
                <a:solidFill>
                  <a:schemeClr val="tx2"/>
                </a:solidFill>
              </a:rPr>
              <a:t>&gt;  &lt;</a:t>
            </a:r>
            <a:r>
              <a:rPr lang="zh-CN" altLang="en-US" sz="2000" b="1">
                <a:solidFill>
                  <a:schemeClr val="tx2"/>
                </a:solidFill>
              </a:rPr>
              <a:t>数据类型</a:t>
            </a:r>
            <a:r>
              <a:rPr lang="en-US" altLang="zh-CN" sz="2000" b="1">
                <a:solidFill>
                  <a:schemeClr val="tx2"/>
                </a:solidFill>
              </a:rPr>
              <a:t>&gt;  ** &lt;</a:t>
            </a:r>
            <a:r>
              <a:rPr lang="zh-CN" altLang="en-US" sz="2000" b="1">
                <a:solidFill>
                  <a:schemeClr val="tx2"/>
                </a:solidFill>
              </a:rPr>
              <a:t>指针名</a:t>
            </a:r>
            <a:r>
              <a:rPr lang="en-US" altLang="zh-CN" sz="2000" b="1">
                <a:solidFill>
                  <a:schemeClr val="tx2"/>
                </a:solidFill>
              </a:rPr>
              <a:t>&gt; </a:t>
            </a:r>
            <a:r>
              <a:rPr lang="zh-CN" altLang="en-US" sz="2000" b="1">
                <a:solidFill>
                  <a:schemeClr val="tx2"/>
                </a:solidFill>
              </a:rPr>
              <a:t>；</a:t>
            </a:r>
            <a:r>
              <a:rPr lang="zh-CN" altLang="en-US" sz="2000">
                <a:solidFill>
                  <a:schemeClr val="tx2"/>
                </a:solidFill>
              </a:rPr>
              <a:t> </a:t>
            </a:r>
          </a:p>
          <a:p>
            <a:pPr eaLnBrk="1" hangingPunct="1"/>
            <a:endParaRPr lang="zh-CN" altLang="en-US" sz="2000">
              <a:solidFill>
                <a:schemeClr val="tx2"/>
              </a:solidFill>
            </a:endParaRPr>
          </a:p>
        </p:txBody>
      </p:sp>
    </p:spTree>
    <p:extLst>
      <p:ext uri="{BB962C8B-B14F-4D97-AF65-F5344CB8AC3E}">
        <p14:creationId xmlns:p14="http://schemas.microsoft.com/office/powerpoint/2010/main" val="7119217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algn="ctr" eaLnBrk="1" hangingPunct="1"/>
            <a:r>
              <a:rPr lang="zh-CN" altLang="en-US" dirty="0">
                <a:solidFill>
                  <a:schemeClr val="tx1"/>
                </a:solidFill>
              </a:rPr>
              <a:t>多级指针</a:t>
            </a:r>
            <a:endParaRPr lang="zh-CN" altLang="en-US" dirty="0"/>
          </a:p>
        </p:txBody>
      </p:sp>
      <p:sp>
        <p:nvSpPr>
          <p:cNvPr id="363523" name="Rectangle 3"/>
          <p:cNvSpPr>
            <a:spLocks noGrp="1" noChangeArrowheads="1"/>
          </p:cNvSpPr>
          <p:nvPr>
            <p:ph idx="1"/>
          </p:nvPr>
        </p:nvSpPr>
        <p:spPr>
          <a:prstGeom prst="rect">
            <a:avLst/>
          </a:prstGeom>
        </p:spPr>
        <p:txBody>
          <a:bodyPr/>
          <a:lstStyle/>
          <a:p>
            <a:pPr eaLnBrk="1" hangingPunct="1"/>
            <a:endParaRPr lang="zh-CN" altLang="en-US"/>
          </a:p>
          <a:p>
            <a:pPr lvl="1" eaLnBrk="1" hangingPunct="1"/>
            <a:r>
              <a:rPr lang="zh-CN" altLang="en-US"/>
              <a:t>在</a:t>
            </a:r>
            <a:r>
              <a:rPr lang="en-US" altLang="zh-CN"/>
              <a:t>C</a:t>
            </a:r>
            <a:r>
              <a:rPr lang="zh-CN" altLang="en-US"/>
              <a:t>语言中，一维数组的数据可以使用相应的一个指针进行处理。此概念也可以扩展到一维指针数组，即一维指针数组也可以用另外一个指针来处理。</a:t>
            </a:r>
          </a:p>
          <a:p>
            <a:pPr lvl="1" eaLnBrk="1" hangingPunct="1"/>
            <a:endParaRPr lang="zh-CN" altLang="en-US"/>
          </a:p>
          <a:p>
            <a:pPr lvl="1" eaLnBrk="1" hangingPunct="1"/>
            <a:r>
              <a:rPr lang="zh-CN" altLang="en-US"/>
              <a:t>例如，一维字符指针数组</a:t>
            </a:r>
            <a:r>
              <a:rPr lang="en-US" altLang="zh-CN"/>
              <a:t>ps[5]</a:t>
            </a:r>
            <a:r>
              <a:rPr lang="zh-CN" altLang="en-US"/>
              <a:t>，</a:t>
            </a:r>
          </a:p>
          <a:p>
            <a:pPr eaLnBrk="1" hangingPunct="1">
              <a:buFont typeface="Wingdings 3" pitchFamily="18" charset="2"/>
              <a:buNone/>
            </a:pPr>
            <a:r>
              <a:rPr lang="zh-CN" altLang="en-US" sz="3200"/>
              <a:t>    		</a:t>
            </a:r>
            <a:r>
              <a:rPr lang="en-US" altLang="zh-CN" sz="2000">
                <a:solidFill>
                  <a:schemeClr val="tx2"/>
                </a:solidFill>
              </a:rPr>
              <a:t>char *ps[5]= {  "Beijing city",</a:t>
            </a:r>
            <a:endParaRPr lang="zh-CN" altLang="en-US" sz="2000">
              <a:solidFill>
                <a:schemeClr val="tx2"/>
              </a:solidFill>
            </a:endParaRPr>
          </a:p>
          <a:p>
            <a:pPr eaLnBrk="1" hangingPunct="1">
              <a:buFont typeface="Wingdings 3" pitchFamily="18" charset="2"/>
              <a:buNone/>
            </a:pPr>
            <a:r>
              <a:rPr lang="en-US" altLang="zh-CN" sz="2000">
                <a:solidFill>
                  <a:schemeClr val="tx2"/>
                </a:solidFill>
              </a:rPr>
              <a:t>                               		</a:t>
            </a:r>
            <a:r>
              <a:rPr lang="en-US" altLang="zh-CN" sz="2000">
                <a:solidFill>
                  <a:schemeClr val="tx2"/>
                </a:solidFill>
                <a:sym typeface="Arial" pitchFamily="34" charset="0"/>
              </a:rPr>
              <a:t>……</a:t>
            </a:r>
            <a:endParaRPr lang="en-US" altLang="zh-CN" sz="2000">
              <a:solidFill>
                <a:schemeClr val="tx2"/>
              </a:solidFill>
            </a:endParaRPr>
          </a:p>
          <a:p>
            <a:pPr eaLnBrk="1" hangingPunct="1">
              <a:buFont typeface="Wingdings 3" pitchFamily="18" charset="2"/>
              <a:buNone/>
            </a:pPr>
            <a:r>
              <a:rPr lang="en-US" altLang="zh-CN" sz="2000">
                <a:solidFill>
                  <a:schemeClr val="tx2"/>
                </a:solidFill>
              </a:rPr>
              <a:t>                            		           "London city"  } ;</a:t>
            </a:r>
            <a:r>
              <a:rPr lang="en-US" altLang="zh-CN">
                <a:solidFill>
                  <a:schemeClr val="tx2"/>
                </a:solidFill>
              </a:rPr>
              <a:t> </a:t>
            </a:r>
            <a:endParaRPr lang="zh-CN" altLang="en-US">
              <a:solidFill>
                <a:schemeClr val="tx2"/>
              </a:solidFill>
            </a:endParaRPr>
          </a:p>
          <a:p>
            <a:pPr eaLnBrk="1" hangingPunct="1"/>
            <a:endParaRPr lang="zh-CN" altLang="en-US">
              <a:solidFill>
                <a:schemeClr val="tx2"/>
              </a:solidFill>
            </a:endParaRPr>
          </a:p>
        </p:txBody>
      </p:sp>
    </p:spTree>
    <p:extLst>
      <p:ext uri="{BB962C8B-B14F-4D97-AF65-F5344CB8AC3E}">
        <p14:creationId xmlns:p14="http://schemas.microsoft.com/office/powerpoint/2010/main" val="33725817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lgn="ctr" eaLnBrk="1" hangingPunct="1"/>
            <a:r>
              <a:rPr lang="zh-CN" altLang="en-US" dirty="0">
                <a:solidFill>
                  <a:schemeClr val="tx1"/>
                </a:solidFill>
              </a:rPr>
              <a:t>多级指针</a:t>
            </a:r>
            <a:endParaRPr lang="zh-CN" altLang="en-US" dirty="0"/>
          </a:p>
        </p:txBody>
      </p:sp>
      <p:sp>
        <p:nvSpPr>
          <p:cNvPr id="364547" name="Rectangle 3"/>
          <p:cNvSpPr>
            <a:spLocks noGrp="1" noChangeArrowheads="1"/>
          </p:cNvSpPr>
          <p:nvPr>
            <p:ph idx="1"/>
          </p:nvPr>
        </p:nvSpPr>
        <p:spPr>
          <a:prstGeom prst="rect">
            <a:avLst/>
          </a:prstGeom>
        </p:spPr>
        <p:txBody>
          <a:bodyPr/>
          <a:lstStyle/>
          <a:p>
            <a:pPr lvl="1" eaLnBrk="1" hangingPunct="1"/>
            <a:r>
              <a:rPr lang="zh-CN" altLang="en-US"/>
              <a:t>定义另一个指针变量</a:t>
            </a:r>
            <a:r>
              <a:rPr lang="en-US" altLang="zh-CN"/>
              <a:t>pps</a:t>
            </a:r>
            <a:r>
              <a:rPr lang="zh-CN" altLang="en-US"/>
              <a:t>，并且把指针数组的首地址赋予指针</a:t>
            </a:r>
            <a:r>
              <a:rPr lang="en-US" altLang="zh-CN"/>
              <a:t>pps</a:t>
            </a:r>
            <a:endParaRPr lang="zh-CN" altLang="en-US"/>
          </a:p>
          <a:p>
            <a:pPr eaLnBrk="1" hangingPunct="1">
              <a:buFont typeface="Wingdings 3" pitchFamily="18" charset="2"/>
              <a:buNone/>
            </a:pPr>
            <a:r>
              <a:rPr lang="en-US" altLang="zh-CN" sz="2000">
                <a:solidFill>
                  <a:schemeClr val="tx2"/>
                </a:solidFill>
              </a:rPr>
              <a:t>                      char **pps = ps ;        </a:t>
            </a:r>
            <a:endParaRPr lang="zh-CN" altLang="en-US" sz="2000">
              <a:solidFill>
                <a:schemeClr val="tx2"/>
              </a:solidFill>
            </a:endParaRPr>
          </a:p>
          <a:p>
            <a:pPr eaLnBrk="1" hangingPunct="1"/>
            <a:endParaRPr lang="zh-CN" altLang="en-US" sz="2000">
              <a:solidFill>
                <a:schemeClr val="tx2"/>
              </a:solidFill>
            </a:endParaRPr>
          </a:p>
        </p:txBody>
      </p:sp>
      <p:pic>
        <p:nvPicPr>
          <p:cNvPr id="364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180122"/>
            <a:ext cx="9505951"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20480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4</a:t>
            </a:r>
            <a:endParaRPr lang="zh-CN" altLang="en-US" dirty="0"/>
          </a:p>
        </p:txBody>
      </p:sp>
      <p:sp>
        <p:nvSpPr>
          <p:cNvPr id="4" name="标题 3"/>
          <p:cNvSpPr>
            <a:spLocks noGrp="1"/>
          </p:cNvSpPr>
          <p:nvPr>
            <p:ph type="title"/>
          </p:nvPr>
        </p:nvSpPr>
        <p:spPr/>
        <p:txBody>
          <a:bodyPr/>
          <a:lstStyle/>
          <a:p>
            <a:r>
              <a:rPr lang="en-US" altLang="zh-CN" dirty="0" err="1"/>
              <a:t>const</a:t>
            </a:r>
            <a:r>
              <a:rPr lang="en-US" altLang="zh-CN" dirty="0"/>
              <a:t>/void</a:t>
            </a:r>
            <a:r>
              <a:rPr lang="zh-CN" altLang="en-US" dirty="0"/>
              <a:t>指针</a:t>
            </a:r>
          </a:p>
        </p:txBody>
      </p:sp>
    </p:spTree>
    <p:extLst>
      <p:ext uri="{BB962C8B-B14F-4D97-AF65-F5344CB8AC3E}">
        <p14:creationId xmlns:p14="http://schemas.microsoft.com/office/powerpoint/2010/main" val="31209005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4"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2AE9B56-D719-4F23-AD0C-92696849269F}" type="slidenum">
              <a:rPr lang="zh-CN" altLang="en-US" sz="1400">
                <a:solidFill>
                  <a:schemeClr val="tx2"/>
                </a:solidFill>
                <a:sym typeface="Arial" pitchFamily="34" charset="0"/>
              </a:rPr>
              <a:pPr eaLnBrk="0" hangingPunct="0"/>
              <a:t>339</a:t>
            </a:fld>
            <a:endParaRPr lang="en-US" altLang="zh-CN" sz="1400">
              <a:solidFill>
                <a:schemeClr val="tx2"/>
              </a:solidFill>
              <a:sym typeface="Arial" pitchFamily="34" charset="0"/>
            </a:endParaRPr>
          </a:p>
        </p:txBody>
      </p:sp>
      <p:sp>
        <p:nvSpPr>
          <p:cNvPr id="366595" name="Rectangle 2"/>
          <p:cNvSpPr>
            <a:spLocks noGrp="1" noChangeArrowheads="1"/>
          </p:cNvSpPr>
          <p:nvPr>
            <p:ph type="title"/>
          </p:nvPr>
        </p:nvSpPr>
        <p:spPr/>
        <p:txBody>
          <a:bodyPr/>
          <a:lstStyle/>
          <a:p>
            <a:pPr algn="ctr" eaLnBrk="1" hangingPunct="1"/>
            <a:r>
              <a:rPr lang="en-US" altLang="zh-CN" dirty="0">
                <a:solidFill>
                  <a:schemeClr val="tx1"/>
                </a:solidFill>
              </a:rPr>
              <a:t>const/void</a:t>
            </a:r>
            <a:r>
              <a:rPr lang="zh-CN" altLang="en-US" dirty="0">
                <a:solidFill>
                  <a:schemeClr val="tx1"/>
                </a:solidFill>
              </a:rPr>
              <a:t>指针</a:t>
            </a:r>
            <a:endParaRPr lang="zh-CN" altLang="en-US" dirty="0"/>
          </a:p>
        </p:txBody>
      </p:sp>
      <p:sp>
        <p:nvSpPr>
          <p:cNvPr id="366596" name="Rectangle 3"/>
          <p:cNvSpPr>
            <a:spLocks noGrp="1" noChangeArrowheads="1"/>
          </p:cNvSpPr>
          <p:nvPr>
            <p:ph idx="1"/>
          </p:nvPr>
        </p:nvSpPr>
        <p:spPr>
          <a:prstGeom prst="rect">
            <a:avLst/>
          </a:prstGeom>
        </p:spPr>
        <p:txBody>
          <a:bodyPr/>
          <a:lstStyle/>
          <a:p>
            <a:pPr eaLnBrk="1" hangingPunct="1"/>
            <a:r>
              <a:rPr lang="en-US" altLang="zh-CN" sz="2400">
                <a:solidFill>
                  <a:schemeClr val="tx2"/>
                </a:solidFill>
                <a:latin typeface="宋体" pitchFamily="2" charset="-122"/>
                <a:sym typeface="宋体" pitchFamily="2" charset="-122"/>
              </a:rPr>
              <a:t>const</a:t>
            </a:r>
            <a:r>
              <a:rPr lang="zh-CN" altLang="en-US" sz="2400">
                <a:solidFill>
                  <a:schemeClr val="tx2"/>
                </a:solidFill>
                <a:latin typeface="宋体" pitchFamily="2" charset="-122"/>
                <a:sym typeface="宋体" pitchFamily="2" charset="-122"/>
              </a:rPr>
              <a:t>常用来修饰指针变量，有以下三种用法</a:t>
            </a:r>
            <a:r>
              <a:rPr lang="zh-CN" altLang="en-US" sz="2400">
                <a:solidFill>
                  <a:schemeClr val="tx2"/>
                </a:solidFill>
                <a:ea typeface="华文楷体" pitchFamily="2" charset="-122"/>
              </a:rPr>
              <a:t>：</a:t>
            </a:r>
          </a:p>
          <a:p>
            <a:pPr eaLnBrk="1" hangingPunct="1">
              <a:buFont typeface="Wingdings 3" pitchFamily="18" charset="2"/>
              <a:buNone/>
            </a:pPr>
            <a:endParaRPr lang="zh-CN" altLang="en-US" sz="2400" b="1">
              <a:latin typeface="隶书" pitchFamily="49" charset="-122"/>
              <a:sym typeface="隶书" pitchFamily="49" charset="-122"/>
            </a:endParaRPr>
          </a:p>
          <a:p>
            <a:pPr lvl="1" eaLnBrk="1" hangingPunct="1"/>
            <a:r>
              <a:rPr lang="zh-CN" altLang="en-US"/>
              <a:t>常量化的指针的对象</a:t>
            </a:r>
          </a:p>
          <a:p>
            <a:pPr eaLnBrk="1" hangingPunct="1">
              <a:buFont typeface="Wingdings 3" pitchFamily="18" charset="2"/>
              <a:buNone/>
            </a:pPr>
            <a:r>
              <a:rPr lang="zh-CN" altLang="en-US">
                <a:solidFill>
                  <a:schemeClr val="tx2"/>
                </a:solidFill>
              </a:rPr>
              <a:t>    </a:t>
            </a:r>
            <a:r>
              <a:rPr lang="zh-CN" altLang="en-US" sz="2000">
                <a:solidFill>
                  <a:schemeClr val="tx2"/>
                </a:solidFill>
              </a:rPr>
              <a:t>	</a:t>
            </a:r>
            <a:endParaRPr lang="zh-CN" altLang="en-US" sz="3200"/>
          </a:p>
          <a:p>
            <a:pPr lvl="2" eaLnBrk="1" hangingPunct="1">
              <a:buFont typeface="Wingdings 3" pitchFamily="18" charset="2"/>
              <a:buNone/>
            </a:pPr>
            <a:endParaRPr lang="zh-CN" altLang="en-US" sz="1600">
              <a:solidFill>
                <a:schemeClr val="tx2"/>
              </a:solidFill>
            </a:endParaRPr>
          </a:p>
          <a:p>
            <a:pPr eaLnBrk="1" hangingPunct="1">
              <a:buFont typeface="Wingdings 3" pitchFamily="18" charset="2"/>
              <a:buNone/>
            </a:pPr>
            <a:r>
              <a:rPr lang="zh-CN" altLang="en-US" sz="2000">
                <a:solidFill>
                  <a:schemeClr val="tx2"/>
                </a:solidFill>
              </a:rPr>
              <a:t>         </a:t>
            </a:r>
            <a:r>
              <a:rPr lang="en-US" altLang="zh-CN" sz="2400">
                <a:solidFill>
                  <a:schemeClr val="tx2"/>
                </a:solidFill>
              </a:rPr>
              <a:t>const  &lt;</a:t>
            </a:r>
            <a:r>
              <a:rPr lang="zh-CN" altLang="en-US" sz="2400">
                <a:solidFill>
                  <a:schemeClr val="tx2"/>
                </a:solidFill>
              </a:rPr>
              <a:t>数据类型</a:t>
            </a:r>
            <a:r>
              <a:rPr lang="en-US" altLang="zh-CN" sz="2400">
                <a:solidFill>
                  <a:schemeClr val="tx2"/>
                </a:solidFill>
              </a:rPr>
              <a:t>&gt; *&lt;</a:t>
            </a:r>
            <a:r>
              <a:rPr lang="zh-CN" altLang="en-US" sz="2400">
                <a:solidFill>
                  <a:schemeClr val="tx2"/>
                </a:solidFill>
              </a:rPr>
              <a:t>指针变量名称</a:t>
            </a:r>
            <a:r>
              <a:rPr lang="en-US" altLang="zh-CN" sz="2400">
                <a:solidFill>
                  <a:schemeClr val="tx2"/>
                </a:solidFill>
              </a:rPr>
              <a:t>&gt;;</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a:t>
            </a:r>
            <a:endParaRPr lang="zh-CN" altLang="en-US" sz="2400">
              <a:solidFill>
                <a:schemeClr val="tx2"/>
              </a:solidFill>
            </a:endParaRPr>
          </a:p>
          <a:p>
            <a:pPr eaLnBrk="1" hangingPunct="1">
              <a:buFont typeface="Wingdings 3" pitchFamily="18" charset="2"/>
              <a:buNone/>
            </a:pPr>
            <a:r>
              <a:rPr lang="en-US" altLang="zh-CN" sz="2400">
                <a:solidFill>
                  <a:schemeClr val="tx2"/>
                </a:solidFill>
              </a:rPr>
              <a:t>       </a:t>
            </a:r>
            <a:r>
              <a:rPr lang="zh-CN" altLang="en-US" sz="2400">
                <a:solidFill>
                  <a:schemeClr val="tx2"/>
                </a:solidFill>
              </a:rPr>
              <a:t>常量化指针目标是限制通过指针改变其对象的值</a:t>
            </a:r>
            <a:r>
              <a:rPr lang="zh-CN" altLang="en-US" sz="2400">
                <a:solidFill>
                  <a:schemeClr val="tx2"/>
                </a:solidFill>
                <a:ea typeface="华文楷体" pitchFamily="2" charset="-122"/>
              </a:rPr>
              <a:t>。</a:t>
            </a:r>
            <a:r>
              <a:rPr lang="zh-CN" altLang="en-US"/>
              <a:t>  </a:t>
            </a:r>
          </a:p>
        </p:txBody>
      </p:sp>
    </p:spTree>
    <p:extLst>
      <p:ext uri="{BB962C8B-B14F-4D97-AF65-F5344CB8AC3E}">
        <p14:creationId xmlns:p14="http://schemas.microsoft.com/office/powerpoint/2010/main" val="3766698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algn="ctr" eaLnBrk="1" hangingPunct="1"/>
            <a:r>
              <a:rPr lang="en-US" altLang="zh-CN" dirty="0"/>
              <a:t>vi--</a:t>
            </a:r>
            <a:r>
              <a:rPr lang="zh-CN" altLang="en-US" dirty="0"/>
              <a:t>改变与替换操作命令</a:t>
            </a:r>
          </a:p>
        </p:txBody>
      </p:sp>
      <p:sp>
        <p:nvSpPr>
          <p:cNvPr id="48133" name="Rectangle 3"/>
          <p:cNvSpPr>
            <a:spLocks noGrp="1"/>
          </p:cNvSpPr>
          <p:nvPr>
            <p:ph idx="1"/>
          </p:nvPr>
        </p:nvSpPr>
        <p:spPr>
          <a:prstGeom prst="rect">
            <a:avLst/>
          </a:prstGeom>
          <a:ln>
            <a:miter/>
          </a:ln>
        </p:spPr>
        <p:txBody>
          <a:bodyPr/>
          <a:lstStyle/>
          <a:p>
            <a:pPr marL="1905" indent="-274955" eaLnBrk="1" hangingPunct="1">
              <a:buFont typeface="Wingdings 3" pitchFamily="18" charset="2"/>
              <a:buNone/>
              <a:defRPr/>
            </a:pPr>
            <a:endParaRPr lang="zh-CN" altLang="en-US" sz="2400" b="1" noProof="1"/>
          </a:p>
          <a:p>
            <a:pPr marL="1905" indent="-1905" eaLnBrk="1" hangingPunct="1">
              <a:defRPr/>
            </a:pPr>
            <a:r>
              <a:rPr lang="en-US" altLang="x-none" sz="2400" b="1" noProof="1"/>
              <a:t>&lt;cw&gt;	</a:t>
            </a:r>
            <a:r>
              <a:rPr lang="zh-CN" altLang="en-US" sz="2400" b="1" noProof="1"/>
              <a:t>删除光标所在的后一单词进入插入模式</a:t>
            </a:r>
          </a:p>
          <a:p>
            <a:pPr marL="1905" indent="-1905" eaLnBrk="1" hangingPunct="1">
              <a:defRPr/>
            </a:pPr>
            <a:r>
              <a:rPr lang="en-US" altLang="x-none" sz="2400" b="1" noProof="1"/>
              <a:t>&lt;ce&gt;	</a:t>
            </a:r>
            <a:r>
              <a:rPr lang="zh-CN" altLang="en-US" sz="2400" b="1" noProof="1"/>
              <a:t>同</a:t>
            </a:r>
            <a:r>
              <a:rPr lang="en-US" altLang="x-none" sz="2400" b="1" noProof="1"/>
              <a:t>&lt;cw&gt;</a:t>
            </a:r>
            <a:endParaRPr lang="zh-CN" altLang="en-US" sz="2400" b="1" noProof="1"/>
          </a:p>
          <a:p>
            <a:pPr marL="1905" indent="-1905" eaLnBrk="1" hangingPunct="1">
              <a:defRPr/>
            </a:pPr>
            <a:r>
              <a:rPr lang="en-US" altLang="x-none" sz="2400" b="1" noProof="1"/>
              <a:t>&lt;cb&gt;	</a:t>
            </a:r>
            <a:r>
              <a:rPr lang="zh-CN" altLang="en-US" sz="2400" b="1" noProof="1"/>
              <a:t>删除光标所在的前一单词进入插入模式</a:t>
            </a:r>
          </a:p>
          <a:p>
            <a:pPr marL="1905" indent="-1905" eaLnBrk="1" hangingPunct="1">
              <a:defRPr/>
            </a:pPr>
            <a:r>
              <a:rPr lang="en-US" altLang="x-none" sz="2400" b="1" noProof="1"/>
              <a:t>&lt;c$&gt;	</a:t>
            </a:r>
            <a:r>
              <a:rPr lang="zh-CN" altLang="en-US" sz="2400" b="1" noProof="1"/>
              <a:t>删除自光标位置至行尾的所有字符，进入插入模式</a:t>
            </a:r>
          </a:p>
          <a:p>
            <a:pPr marL="1905" indent="-1905" eaLnBrk="1" hangingPunct="1">
              <a:defRPr/>
            </a:pPr>
            <a:r>
              <a:rPr lang="zh-CN" altLang="en-US" sz="2400" b="1" noProof="1"/>
              <a:t>&lt;c0&gt;	删除自光标位置至行尾的所有字符，进入插入模式</a:t>
            </a:r>
          </a:p>
          <a:p>
            <a:pPr marL="1905" indent="-1905" eaLnBrk="1" hangingPunct="1">
              <a:defRPr/>
            </a:pPr>
            <a:r>
              <a:rPr lang="en-US" altLang="x-none" sz="2400" b="1" noProof="1"/>
              <a:t>&lt;C&gt;	</a:t>
            </a:r>
            <a:r>
              <a:rPr lang="zh-CN" altLang="en-US" sz="2400" b="1" noProof="1"/>
              <a:t>同</a:t>
            </a:r>
            <a:r>
              <a:rPr lang="en-US" altLang="x-none" sz="2400" b="1" noProof="1"/>
              <a:t>&lt;c$&gt;</a:t>
            </a:r>
            <a:endParaRPr lang="zh-CN" altLang="en-US" sz="2400" b="1" noProof="1"/>
          </a:p>
          <a:p>
            <a:pPr marL="1905" indent="-1905" eaLnBrk="1" hangingPunct="1">
              <a:defRPr/>
            </a:pPr>
            <a:r>
              <a:rPr lang="en-US" altLang="x-none" sz="2400" b="1" noProof="1"/>
              <a:t>&lt;cc&gt;	</a:t>
            </a:r>
            <a:r>
              <a:rPr lang="zh-CN" altLang="en-US" sz="2400" b="1" noProof="1"/>
              <a:t>删除当前行进入插入模式</a:t>
            </a:r>
            <a:endParaRPr lang="zh-CN" altLang="en-US" noProof="1"/>
          </a:p>
        </p:txBody>
      </p:sp>
    </p:spTree>
    <p:extLst>
      <p:ext uri="{BB962C8B-B14F-4D97-AF65-F5344CB8AC3E}">
        <p14:creationId xmlns:p14="http://schemas.microsoft.com/office/powerpoint/2010/main" val="385947875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algn="ctr" eaLnBrk="1" hangingPunct="1"/>
            <a:r>
              <a:rPr lang="en-US" altLang="zh-CN" dirty="0">
                <a:solidFill>
                  <a:schemeClr val="tx1"/>
                </a:solidFill>
              </a:rPr>
              <a:t>const/void</a:t>
            </a:r>
            <a:r>
              <a:rPr lang="zh-CN" altLang="en-US" dirty="0">
                <a:solidFill>
                  <a:schemeClr val="tx1"/>
                </a:solidFill>
              </a:rPr>
              <a:t>指针</a:t>
            </a:r>
            <a:endParaRPr lang="zh-CN" altLang="en-US" dirty="0"/>
          </a:p>
        </p:txBody>
      </p:sp>
      <p:sp>
        <p:nvSpPr>
          <p:cNvPr id="367619" name="Rectangle 3"/>
          <p:cNvSpPr>
            <a:spLocks noGrp="1" noChangeArrowheads="1"/>
          </p:cNvSpPr>
          <p:nvPr>
            <p:ph idx="1"/>
          </p:nvPr>
        </p:nvSpPr>
        <p:spPr>
          <a:prstGeom prst="rect">
            <a:avLst/>
          </a:prstGeom>
        </p:spPr>
        <p:txBody>
          <a:bodyPr/>
          <a:lstStyle/>
          <a:p>
            <a:pPr lvl="1" eaLnBrk="1" hangingPunct="1"/>
            <a:r>
              <a:rPr lang="zh-CN" altLang="en-US"/>
              <a:t>常量化指针变量 </a:t>
            </a:r>
          </a:p>
          <a:p>
            <a:pPr lvl="1" eaLnBrk="1" hangingPunct="1"/>
            <a:endParaRPr lang="zh-CN" altLang="en-US"/>
          </a:p>
          <a:p>
            <a:pPr lvl="2" eaLnBrk="1" hangingPunct="1"/>
            <a:endParaRPr lang="zh-CN" altLang="en-US" sz="1600"/>
          </a:p>
          <a:p>
            <a:pPr eaLnBrk="1" hangingPunct="1">
              <a:buFont typeface="Wingdings 3" pitchFamily="18" charset="2"/>
              <a:buNone/>
            </a:pPr>
            <a:r>
              <a:rPr lang="zh-CN" altLang="en-US" sz="2000" b="1"/>
              <a:t>     </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数据类型</a:t>
            </a:r>
            <a:r>
              <a:rPr lang="en-US" altLang="zh-CN" sz="2400">
                <a:solidFill>
                  <a:schemeClr val="tx2"/>
                </a:solidFill>
                <a:latin typeface="宋体" pitchFamily="2" charset="-122"/>
                <a:sym typeface="宋体" pitchFamily="2" charset="-122"/>
              </a:rPr>
              <a:t>&gt; *const &lt;</a:t>
            </a:r>
            <a:r>
              <a:rPr lang="zh-CN" altLang="en-US" sz="2400">
                <a:solidFill>
                  <a:schemeClr val="tx2"/>
                </a:solidFill>
                <a:latin typeface="宋体" pitchFamily="2" charset="-122"/>
                <a:sym typeface="宋体" pitchFamily="2" charset="-122"/>
              </a:rPr>
              <a:t>指针变量名称</a:t>
            </a:r>
            <a:r>
              <a:rPr lang="en-US" altLang="zh-CN" sz="2400">
                <a:solidFill>
                  <a:schemeClr val="tx2"/>
                </a:solidFill>
                <a:latin typeface="宋体" pitchFamily="2" charset="-122"/>
                <a:sym typeface="宋体" pitchFamily="2" charset="-122"/>
              </a:rPr>
              <a:t>&gt;= &lt;</a:t>
            </a:r>
            <a:r>
              <a:rPr lang="zh-CN" altLang="en-US" sz="2400">
                <a:solidFill>
                  <a:schemeClr val="tx2"/>
                </a:solidFill>
                <a:latin typeface="宋体" pitchFamily="2" charset="-122"/>
                <a:sym typeface="宋体" pitchFamily="2" charset="-122"/>
              </a:rPr>
              <a:t>指针运算表达式</a:t>
            </a:r>
            <a:r>
              <a:rPr lang="en-US" altLang="zh-CN" sz="2400">
                <a:solidFill>
                  <a:schemeClr val="tx2"/>
                </a:solidFill>
                <a:latin typeface="宋体" pitchFamily="2" charset="-122"/>
                <a:sym typeface="宋体" pitchFamily="2" charset="-122"/>
              </a:rPr>
              <a:t>&gt;;</a:t>
            </a:r>
            <a:endParaRPr lang="zh-CN" altLang="en-US" sz="2400">
              <a:solidFill>
                <a:schemeClr val="tx2"/>
              </a:solidFill>
              <a:latin typeface="宋体" pitchFamily="2" charset="-122"/>
              <a:sym typeface="宋体" pitchFamily="2" charset="-122"/>
            </a:endParaRPr>
          </a:p>
          <a:p>
            <a:pPr eaLnBrk="1" hangingPunct="1">
              <a:buFont typeface="Wingdings 3" pitchFamily="18" charset="2"/>
              <a:buNone/>
            </a:pPr>
            <a:endParaRPr lang="zh-CN" altLang="en-US" sz="2400" b="1">
              <a:solidFill>
                <a:schemeClr val="tx2"/>
              </a:solidFill>
            </a:endParaRPr>
          </a:p>
          <a:p>
            <a:pPr lvl="2" eaLnBrk="1" hangingPunct="1">
              <a:buFont typeface="Wingdings 3" pitchFamily="18" charset="2"/>
              <a:buNone/>
            </a:pPr>
            <a:r>
              <a:rPr lang="zh-CN" altLang="en-US" sz="2400">
                <a:solidFill>
                  <a:schemeClr val="tx2"/>
                </a:solidFill>
                <a:latin typeface="宋体" pitchFamily="2" charset="-122"/>
                <a:sym typeface="宋体" pitchFamily="2" charset="-122"/>
              </a:rPr>
              <a:t>常量化指针变量，使得</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指针变量</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的值不能修改（即只</a:t>
            </a:r>
          </a:p>
          <a:p>
            <a:pPr lvl="2" eaLnBrk="1" hangingPunct="1">
              <a:buFont typeface="Wingdings 3" pitchFamily="18" charset="2"/>
              <a:buNone/>
            </a:pPr>
            <a:r>
              <a:rPr lang="zh-CN" altLang="en-US" sz="2400">
                <a:solidFill>
                  <a:schemeClr val="tx2"/>
                </a:solidFill>
                <a:latin typeface="宋体" pitchFamily="2" charset="-122"/>
                <a:sym typeface="宋体" pitchFamily="2" charset="-122"/>
              </a:rPr>
              <a:t>能指向同一个对象）。但可以通过 * </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指针变量名称</a:t>
            </a:r>
            <a:r>
              <a:rPr lang="en-US" altLang="zh-CN" sz="2400">
                <a:solidFill>
                  <a:schemeClr val="tx2"/>
                </a:solidFill>
                <a:latin typeface="宋体" pitchFamily="2" charset="-122"/>
                <a:sym typeface="宋体" pitchFamily="2" charset="-122"/>
              </a:rPr>
              <a:t>&gt; </a:t>
            </a:r>
            <a:endParaRPr lang="zh-CN" altLang="en-US" sz="2400">
              <a:solidFill>
                <a:schemeClr val="tx2"/>
              </a:solidFill>
              <a:latin typeface="宋体" pitchFamily="2" charset="-122"/>
              <a:sym typeface="宋体" pitchFamily="2" charset="-122"/>
            </a:endParaRPr>
          </a:p>
          <a:p>
            <a:pPr lvl="2" eaLnBrk="1" hangingPunct="1">
              <a:buFont typeface="Wingdings 3" pitchFamily="18" charset="2"/>
              <a:buNone/>
            </a:pPr>
            <a:r>
              <a:rPr lang="zh-CN" altLang="en-US" sz="2400">
                <a:solidFill>
                  <a:schemeClr val="tx2"/>
                </a:solidFill>
                <a:latin typeface="宋体" pitchFamily="2" charset="-122"/>
                <a:sym typeface="宋体" pitchFamily="2" charset="-122"/>
              </a:rPr>
              <a:t>修改指针所指向的对象的值</a:t>
            </a:r>
            <a:r>
              <a:rPr lang="zh-CN" altLang="en-US" sz="2400">
                <a:solidFill>
                  <a:schemeClr val="tx2"/>
                </a:solidFill>
              </a:rPr>
              <a:t>。 </a:t>
            </a:r>
            <a:r>
              <a:rPr lang="zh-CN" altLang="en-US" sz="1800">
                <a:solidFill>
                  <a:schemeClr val="tx2"/>
                </a:solidFill>
              </a:rPr>
              <a:t> </a:t>
            </a:r>
          </a:p>
          <a:p>
            <a:pPr eaLnBrk="1" hangingPunct="1">
              <a:buFont typeface="Wingdings 3" pitchFamily="18" charset="2"/>
              <a:buNone/>
            </a:pPr>
            <a:endParaRPr lang="zh-CN" altLang="en-US">
              <a:solidFill>
                <a:schemeClr val="tx2"/>
              </a:solidFill>
            </a:endParaRPr>
          </a:p>
        </p:txBody>
      </p:sp>
    </p:spTree>
    <p:extLst>
      <p:ext uri="{BB962C8B-B14F-4D97-AF65-F5344CB8AC3E}">
        <p14:creationId xmlns:p14="http://schemas.microsoft.com/office/powerpoint/2010/main" val="6919366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pPr algn="ctr" eaLnBrk="1" hangingPunct="1"/>
            <a:r>
              <a:rPr lang="en-US" altLang="zh-CN" dirty="0">
                <a:solidFill>
                  <a:schemeClr val="tx1"/>
                </a:solidFill>
              </a:rPr>
              <a:t>const/void</a:t>
            </a:r>
            <a:r>
              <a:rPr lang="zh-CN" altLang="en-US" dirty="0">
                <a:solidFill>
                  <a:schemeClr val="tx1"/>
                </a:solidFill>
              </a:rPr>
              <a:t>指针</a:t>
            </a:r>
            <a:endParaRPr lang="zh-CN" altLang="en-US" dirty="0"/>
          </a:p>
        </p:txBody>
      </p:sp>
      <p:sp>
        <p:nvSpPr>
          <p:cNvPr id="368643" name="Rectangle 3"/>
          <p:cNvSpPr>
            <a:spLocks noGrp="1" noChangeArrowheads="1"/>
          </p:cNvSpPr>
          <p:nvPr>
            <p:ph idx="1"/>
          </p:nvPr>
        </p:nvSpPr>
        <p:spPr>
          <a:prstGeom prst="rect">
            <a:avLst/>
          </a:prstGeom>
        </p:spPr>
        <p:txBody>
          <a:bodyPr/>
          <a:lstStyle/>
          <a:p>
            <a:pPr lvl="1" eaLnBrk="1" hangingPunct="1"/>
            <a:r>
              <a:rPr lang="zh-CN" altLang="en-US"/>
              <a:t>常量化指针变量及其对象</a:t>
            </a:r>
          </a:p>
          <a:p>
            <a:pPr lvl="1" eaLnBrk="1" hangingPunct="1">
              <a:buFont typeface="Wingdings 3" pitchFamily="18" charset="2"/>
              <a:buNone/>
            </a:pPr>
            <a:r>
              <a:rPr lang="en-US" altLang="zh-CN" b="1">
                <a:latin typeface="宋体" pitchFamily="2" charset="-122"/>
                <a:sym typeface="宋体" pitchFamily="2" charset="-122"/>
              </a:rPr>
              <a:t>const&lt;</a:t>
            </a:r>
            <a:r>
              <a:rPr lang="zh-CN" altLang="en-US" b="1">
                <a:latin typeface="宋体" pitchFamily="2" charset="-122"/>
                <a:sym typeface="宋体" pitchFamily="2" charset="-122"/>
              </a:rPr>
              <a:t>数据类型</a:t>
            </a:r>
            <a:r>
              <a:rPr lang="en-US" altLang="zh-CN" b="1">
                <a:latin typeface="宋体" pitchFamily="2" charset="-122"/>
                <a:sym typeface="宋体" pitchFamily="2" charset="-122"/>
              </a:rPr>
              <a:t>&gt; * const &lt;</a:t>
            </a:r>
            <a:r>
              <a:rPr lang="zh-CN" altLang="en-US" b="1">
                <a:latin typeface="宋体" pitchFamily="2" charset="-122"/>
                <a:sym typeface="宋体" pitchFamily="2" charset="-122"/>
              </a:rPr>
              <a:t>指针变量名</a:t>
            </a:r>
            <a:r>
              <a:rPr lang="en-US" altLang="zh-CN" b="1">
                <a:latin typeface="宋体" pitchFamily="2" charset="-122"/>
                <a:sym typeface="宋体" pitchFamily="2" charset="-122"/>
              </a:rPr>
              <a:t>&gt; = &lt;</a:t>
            </a:r>
            <a:r>
              <a:rPr lang="zh-CN" altLang="en-US" b="1">
                <a:latin typeface="宋体" pitchFamily="2" charset="-122"/>
                <a:sym typeface="宋体" pitchFamily="2" charset="-122"/>
              </a:rPr>
              <a:t>指针运算表达式</a:t>
            </a:r>
            <a:r>
              <a:rPr lang="en-US" altLang="zh-CN" b="1">
                <a:latin typeface="宋体" pitchFamily="2" charset="-122"/>
                <a:sym typeface="宋体" pitchFamily="2" charset="-122"/>
              </a:rPr>
              <a:t>&gt;  ; </a:t>
            </a:r>
            <a:endParaRPr lang="zh-CN" altLang="en-US" b="1">
              <a:latin typeface="宋体" pitchFamily="2" charset="-122"/>
              <a:sym typeface="宋体" pitchFamily="2" charset="-122"/>
            </a:endParaRPr>
          </a:p>
          <a:p>
            <a:pPr lvl="2" eaLnBrk="1" hangingPunct="1">
              <a:buFont typeface="Wingdings 3" pitchFamily="18" charset="2"/>
              <a:buNone/>
            </a:pPr>
            <a:r>
              <a:rPr lang="en-US" altLang="zh-CN" sz="2400" b="1">
                <a:solidFill>
                  <a:schemeClr val="tx2"/>
                </a:solidFill>
                <a:latin typeface="宋体" pitchFamily="2" charset="-122"/>
                <a:sym typeface="宋体" pitchFamily="2" charset="-122"/>
              </a:rPr>
              <a:t> </a:t>
            </a:r>
            <a:r>
              <a:rPr lang="zh-CN" altLang="en-US" sz="2400">
                <a:solidFill>
                  <a:schemeClr val="tx2"/>
                </a:solidFill>
                <a:latin typeface="宋体" pitchFamily="2" charset="-122"/>
                <a:sym typeface="宋体" pitchFamily="2" charset="-122"/>
              </a:rPr>
              <a:t>常量化指针变量及其对象，使得既不可以修改</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指针变</a:t>
            </a:r>
          </a:p>
          <a:p>
            <a:pPr lvl="2" eaLnBrk="1" hangingPunct="1">
              <a:buFont typeface="Wingdings 3" pitchFamily="18" charset="2"/>
              <a:buNone/>
            </a:pPr>
            <a:r>
              <a:rPr lang="zh-CN" altLang="en-US" sz="2400">
                <a:solidFill>
                  <a:schemeClr val="tx2"/>
                </a:solidFill>
                <a:latin typeface="宋体" pitchFamily="2" charset="-122"/>
                <a:sym typeface="宋体" pitchFamily="2" charset="-122"/>
              </a:rPr>
              <a:t>量</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的值，也不可以通过*</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指针变量名称</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修改指针所指</a:t>
            </a:r>
          </a:p>
          <a:p>
            <a:pPr lvl="2" eaLnBrk="1" hangingPunct="1">
              <a:buFont typeface="Wingdings 3" pitchFamily="18" charset="2"/>
              <a:buNone/>
            </a:pPr>
            <a:r>
              <a:rPr lang="zh-CN" altLang="en-US" sz="2400">
                <a:solidFill>
                  <a:schemeClr val="tx2"/>
                </a:solidFill>
                <a:latin typeface="宋体" pitchFamily="2" charset="-122"/>
                <a:sym typeface="宋体" pitchFamily="2" charset="-122"/>
              </a:rPr>
              <a:t>向对象的值</a:t>
            </a:r>
            <a:r>
              <a:rPr lang="zh-CN" altLang="en-US" sz="2400" b="1">
                <a:solidFill>
                  <a:schemeClr val="tx2"/>
                </a:solidFill>
                <a:latin typeface="宋体" pitchFamily="2" charset="-122"/>
                <a:sym typeface="宋体" pitchFamily="2" charset="-122"/>
              </a:rPr>
              <a:t>。</a:t>
            </a:r>
            <a:endParaRPr lang="zh-CN" altLang="en-US"/>
          </a:p>
        </p:txBody>
      </p:sp>
    </p:spTree>
    <p:extLst>
      <p:ext uri="{BB962C8B-B14F-4D97-AF65-F5344CB8AC3E}">
        <p14:creationId xmlns:p14="http://schemas.microsoft.com/office/powerpoint/2010/main" val="18545254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pPr algn="ctr" eaLnBrk="1" hangingPunct="1"/>
            <a:r>
              <a:rPr lang="en-US" altLang="zh-CN" dirty="0">
                <a:solidFill>
                  <a:schemeClr val="tx1"/>
                </a:solidFill>
              </a:rPr>
              <a:t>const/void</a:t>
            </a:r>
            <a:r>
              <a:rPr lang="zh-CN" altLang="en-US" dirty="0">
                <a:solidFill>
                  <a:schemeClr val="tx1"/>
                </a:solidFill>
              </a:rPr>
              <a:t>指针</a:t>
            </a:r>
            <a:endParaRPr lang="zh-CN" altLang="en-US" dirty="0"/>
          </a:p>
        </p:txBody>
      </p:sp>
      <p:sp>
        <p:nvSpPr>
          <p:cNvPr id="369667" name="Rectangle 3"/>
          <p:cNvSpPr>
            <a:spLocks noGrp="1" noChangeArrowheads="1"/>
          </p:cNvSpPr>
          <p:nvPr>
            <p:ph idx="1"/>
          </p:nvPr>
        </p:nvSpPr>
        <p:spPr>
          <a:prstGeom prst="rect">
            <a:avLst/>
          </a:prstGeom>
        </p:spPr>
        <p:txBody>
          <a:bodyPr/>
          <a:lstStyle/>
          <a:p>
            <a:pPr eaLnBrk="1" hangingPunct="1"/>
            <a:r>
              <a:rPr lang="en-US" altLang="zh-CN"/>
              <a:t>void</a:t>
            </a:r>
            <a:r>
              <a:rPr lang="zh-CN" altLang="en-US"/>
              <a:t>型指针</a:t>
            </a:r>
          </a:p>
          <a:p>
            <a:pPr lvl="1" eaLnBrk="1" hangingPunct="1"/>
            <a:r>
              <a:rPr lang="en-US" altLang="zh-CN"/>
              <a:t>void</a:t>
            </a:r>
            <a:r>
              <a:rPr lang="zh-CN" altLang="en-US"/>
              <a:t>型的指针变量是一种指向不确定数据类型的指针变量。它可以通过强制类型转换让该变量指向任何数据类型的对象。</a:t>
            </a:r>
          </a:p>
          <a:p>
            <a:pPr lvl="1" eaLnBrk="1" hangingPunct="1"/>
            <a:endParaRPr lang="zh-CN" altLang="en-US"/>
          </a:p>
          <a:p>
            <a:pPr lvl="1" eaLnBrk="1" hangingPunct="1"/>
            <a:r>
              <a:rPr lang="zh-CN" altLang="en-US"/>
              <a:t>一般形式为：</a:t>
            </a:r>
            <a:r>
              <a:rPr lang="zh-CN" altLang="en-US" sz="2800"/>
              <a:t> </a:t>
            </a:r>
            <a:endParaRPr lang="zh-CN" altLang="en-US" sz="2800" b="1"/>
          </a:p>
          <a:p>
            <a:pPr eaLnBrk="1" hangingPunct="1">
              <a:buFont typeface="Wingdings 3" pitchFamily="18" charset="2"/>
              <a:buNone/>
            </a:pPr>
            <a:r>
              <a:rPr lang="zh-CN" altLang="en-US" sz="2400" b="1"/>
              <a:t>    		</a:t>
            </a:r>
            <a:r>
              <a:rPr lang="en-US" altLang="zh-CN" sz="2400" b="1">
                <a:solidFill>
                  <a:schemeClr val="tx2"/>
                </a:solidFill>
                <a:latin typeface="宋体" pitchFamily="2" charset="-122"/>
                <a:sym typeface="宋体" pitchFamily="2" charset="-122"/>
              </a:rPr>
              <a:t>void   *&lt;</a:t>
            </a:r>
            <a:r>
              <a:rPr lang="zh-CN" altLang="en-US" sz="2400" b="1">
                <a:solidFill>
                  <a:schemeClr val="tx2"/>
                </a:solidFill>
                <a:latin typeface="宋体" pitchFamily="2" charset="-122"/>
                <a:sym typeface="宋体" pitchFamily="2" charset="-122"/>
              </a:rPr>
              <a:t>指针变量名</a:t>
            </a:r>
            <a:r>
              <a:rPr lang="en-US" altLang="zh-CN" sz="2400" b="1">
                <a:solidFill>
                  <a:schemeClr val="tx2"/>
                </a:solidFill>
                <a:latin typeface="宋体" pitchFamily="2" charset="-122"/>
                <a:sym typeface="宋体" pitchFamily="2" charset="-122"/>
              </a:rPr>
              <a:t>&gt; ;</a:t>
            </a:r>
            <a:endParaRPr lang="zh-CN" altLang="en-US" sz="2400" b="1">
              <a:solidFill>
                <a:schemeClr val="tx2"/>
              </a:solidFill>
              <a:latin typeface="宋体" pitchFamily="2" charset="-122"/>
              <a:sym typeface="宋体" pitchFamily="2" charset="-122"/>
            </a:endParaRPr>
          </a:p>
          <a:p>
            <a:pPr lvl="1" eaLnBrk="1" hangingPunct="1"/>
            <a:endParaRPr lang="zh-CN" altLang="en-US">
              <a:latin typeface="宋体" pitchFamily="2" charset="-122"/>
              <a:sym typeface="宋体" pitchFamily="2" charset="-122"/>
            </a:endParaRPr>
          </a:p>
        </p:txBody>
      </p:sp>
    </p:spTree>
    <p:extLst>
      <p:ext uri="{BB962C8B-B14F-4D97-AF65-F5344CB8AC3E}">
        <p14:creationId xmlns:p14="http://schemas.microsoft.com/office/powerpoint/2010/main" val="22929970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sz="half" idx="13"/>
          </p:nvPr>
        </p:nvSpPr>
        <p:spPr/>
        <p:txBody>
          <a:bodyPr/>
          <a:lstStyle/>
          <a:p>
            <a:r>
              <a:rPr lang="zh-CN" altLang="en-US" dirty="0"/>
              <a:t>函数</a:t>
            </a:r>
          </a:p>
        </p:txBody>
      </p:sp>
      <p:sp>
        <p:nvSpPr>
          <p:cNvPr id="9" name="文本占位符 8"/>
          <p:cNvSpPr>
            <a:spLocks noGrp="1"/>
          </p:cNvSpPr>
          <p:nvPr>
            <p:ph type="body" sz="quarter" idx="20"/>
          </p:nvPr>
        </p:nvSpPr>
        <p:spPr/>
        <p:txBody>
          <a:bodyPr/>
          <a:lstStyle/>
          <a:p>
            <a:endParaRPr lang="zh-CN" altLang="en-US"/>
          </a:p>
        </p:txBody>
      </p:sp>
      <p:sp>
        <p:nvSpPr>
          <p:cNvPr id="6" name="文本占位符 5"/>
          <p:cNvSpPr>
            <a:spLocks noGrp="1"/>
          </p:cNvSpPr>
          <p:nvPr>
            <p:ph type="body" sz="quarter" idx="14"/>
          </p:nvPr>
        </p:nvSpPr>
        <p:spPr/>
        <p:txBody>
          <a:bodyPr/>
          <a:lstStyle/>
          <a:p>
            <a:r>
              <a:rPr lang="zh-CN" altLang="en-US" dirty="0"/>
              <a:t>递归函数</a:t>
            </a:r>
          </a:p>
          <a:p>
            <a:endParaRPr lang="zh-CN" altLang="en-US" dirty="0"/>
          </a:p>
        </p:txBody>
      </p:sp>
      <p:sp>
        <p:nvSpPr>
          <p:cNvPr id="7" name="文本占位符 6"/>
          <p:cNvSpPr>
            <a:spLocks noGrp="1"/>
          </p:cNvSpPr>
          <p:nvPr>
            <p:ph type="body" sz="quarter" idx="15"/>
          </p:nvPr>
        </p:nvSpPr>
        <p:spPr/>
        <p:txBody>
          <a:bodyPr/>
          <a:lstStyle/>
          <a:p>
            <a:r>
              <a:rPr lang="zh-CN" altLang="en-US" dirty="0"/>
              <a:t>指针函数和函数指针</a:t>
            </a:r>
          </a:p>
        </p:txBody>
      </p:sp>
      <p:sp>
        <p:nvSpPr>
          <p:cNvPr id="8" name="文本占位符 7"/>
          <p:cNvSpPr>
            <a:spLocks noGrp="1"/>
          </p:cNvSpPr>
          <p:nvPr>
            <p:ph type="body" sz="quarter" idx="16"/>
          </p:nvPr>
        </p:nvSpPr>
        <p:spPr/>
        <p:txBody>
          <a:bodyPr/>
          <a:lstStyle/>
          <a:p>
            <a:r>
              <a:rPr lang="zh-CN" altLang="en-US" dirty="0"/>
              <a:t>函数传参</a:t>
            </a:r>
          </a:p>
        </p:txBody>
      </p:sp>
      <p:sp>
        <p:nvSpPr>
          <p:cNvPr id="10" name="文本占位符 9"/>
          <p:cNvSpPr>
            <a:spLocks noGrp="1"/>
          </p:cNvSpPr>
          <p:nvPr>
            <p:ph type="body" sz="quarter" idx="21"/>
          </p:nvPr>
        </p:nvSpPr>
        <p:spPr/>
        <p:txBody>
          <a:bodyPr/>
          <a:lstStyle/>
          <a:p>
            <a:r>
              <a:rPr lang="zh-CN" altLang="en-US" dirty="0"/>
              <a:t>函数定义、声明和调用</a:t>
            </a:r>
          </a:p>
        </p:txBody>
      </p:sp>
    </p:spTree>
    <p:extLst>
      <p:ext uri="{BB962C8B-B14F-4D97-AF65-F5344CB8AC3E}">
        <p14:creationId xmlns:p14="http://schemas.microsoft.com/office/powerpoint/2010/main" val="10550601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zh-CN" altLang="en-US" dirty="0"/>
              <a:t>函数定义、声明和调用</a:t>
            </a:r>
            <a:br>
              <a:rPr lang="zh-CN" altLang="en-US" dirty="0"/>
            </a:br>
            <a:endParaRPr lang="zh-CN" altLang="en-US" dirty="0"/>
          </a:p>
        </p:txBody>
      </p:sp>
    </p:spTree>
    <p:extLst>
      <p:ext uri="{BB962C8B-B14F-4D97-AF65-F5344CB8AC3E}">
        <p14:creationId xmlns:p14="http://schemas.microsoft.com/office/powerpoint/2010/main" val="86186415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1715" name="Rectangle 2"/>
          <p:cNvSpPr>
            <a:spLocks noGrp="1" noChangeArrowheads="1"/>
          </p:cNvSpPr>
          <p:nvPr>
            <p:ph type="title"/>
          </p:nvPr>
        </p:nvSpPr>
        <p:spPr/>
        <p:txBody>
          <a:bodyPr/>
          <a:lstStyle/>
          <a:p>
            <a:pPr algn="ctr" eaLnBrk="1" hangingPunct="1"/>
            <a:r>
              <a:rPr lang="zh-CN" altLang="en-US" dirty="0"/>
              <a:t>函数定义、声明和调用</a:t>
            </a:r>
          </a:p>
        </p:txBody>
      </p:sp>
      <p:sp>
        <p:nvSpPr>
          <p:cNvPr id="371716" name="Rectangle 3"/>
          <p:cNvSpPr>
            <a:spLocks noGrp="1" noChangeArrowheads="1"/>
          </p:cNvSpPr>
          <p:nvPr>
            <p:ph idx="1"/>
          </p:nvPr>
        </p:nvSpPr>
        <p:spPr>
          <a:prstGeom prst="rect">
            <a:avLst/>
          </a:prstGeom>
        </p:spPr>
        <p:txBody>
          <a:bodyPr/>
          <a:lstStyle/>
          <a:p>
            <a:pPr eaLnBrk="1" hangingPunct="1"/>
            <a:r>
              <a:rPr lang="zh-CN" altLang="en-US"/>
              <a:t>函数</a:t>
            </a:r>
          </a:p>
          <a:p>
            <a:pPr lvl="1" eaLnBrk="1" hangingPunct="1"/>
            <a:r>
              <a:rPr lang="zh-CN" altLang="en-US"/>
              <a:t>函数是一个完成特定功能的代码模块，其程序代码独立，通常要求有返回值，也可以是空值。</a:t>
            </a:r>
          </a:p>
          <a:p>
            <a:pPr lvl="1" eaLnBrk="1" hangingPunct="1"/>
            <a:endParaRPr lang="zh-CN" altLang="en-US"/>
          </a:p>
          <a:p>
            <a:pPr lvl="1" eaLnBrk="1" hangingPunct="1"/>
            <a:r>
              <a:rPr lang="zh-CN" altLang="en-US"/>
              <a:t>一般形式如下</a:t>
            </a:r>
            <a:r>
              <a:rPr lang="en-US" altLang="zh-CN" sz="3200"/>
              <a:t>:</a:t>
            </a:r>
            <a:endParaRPr lang="zh-CN" altLang="en-US" sz="3200"/>
          </a:p>
          <a:p>
            <a:pPr lvl="1" eaLnBrk="1" hangingPunct="1">
              <a:buFont typeface="Wingdings 3" pitchFamily="18" charset="2"/>
              <a:buNone/>
            </a:pPr>
            <a:r>
              <a:rPr lang="en-US" altLang="zh-CN"/>
              <a:t>	&lt;</a:t>
            </a:r>
            <a:r>
              <a:rPr lang="zh-CN" altLang="en-US"/>
              <a:t>数据类型</a:t>
            </a:r>
            <a:r>
              <a:rPr lang="en-US" altLang="zh-CN"/>
              <a:t>&gt;  &lt;</a:t>
            </a:r>
            <a:r>
              <a:rPr lang="zh-CN" altLang="en-US"/>
              <a:t>函数名称</a:t>
            </a:r>
            <a:r>
              <a:rPr lang="en-US" altLang="zh-CN"/>
              <a:t>&gt;( &lt;</a:t>
            </a:r>
            <a:r>
              <a:rPr lang="zh-CN" altLang="en-US"/>
              <a:t>形式参数说明</a:t>
            </a:r>
            <a:r>
              <a:rPr lang="en-US" altLang="zh-CN"/>
              <a:t>&gt; )</a:t>
            </a:r>
            <a:endParaRPr lang="zh-CN" altLang="en-US"/>
          </a:p>
          <a:p>
            <a:pPr lvl="1" eaLnBrk="1" hangingPunct="1">
              <a:buFont typeface="Wingdings 3" pitchFamily="18" charset="2"/>
              <a:buNone/>
            </a:pPr>
            <a:r>
              <a:rPr lang="en-US" altLang="zh-CN"/>
              <a:t>	{</a:t>
            </a:r>
            <a:endParaRPr lang="zh-CN" altLang="en-US"/>
          </a:p>
          <a:p>
            <a:pPr lvl="1" eaLnBrk="1" hangingPunct="1">
              <a:buFont typeface="Wingdings 3" pitchFamily="18" charset="2"/>
              <a:buNone/>
            </a:pPr>
            <a:r>
              <a:rPr lang="en-US" altLang="zh-CN"/>
              <a:t>	            </a:t>
            </a:r>
            <a:r>
              <a:rPr lang="zh-CN" altLang="en-US"/>
              <a:t>语句序列；</a:t>
            </a:r>
          </a:p>
          <a:p>
            <a:pPr lvl="1" eaLnBrk="1" hangingPunct="1">
              <a:buFont typeface="Wingdings 3" pitchFamily="18" charset="2"/>
              <a:buNone/>
            </a:pPr>
            <a:r>
              <a:rPr lang="zh-CN" altLang="en-US"/>
              <a:t>	            </a:t>
            </a:r>
            <a:r>
              <a:rPr lang="en-US" altLang="zh-CN"/>
              <a:t>return (&lt;</a:t>
            </a:r>
            <a:r>
              <a:rPr lang="zh-CN" altLang="en-US"/>
              <a:t>表达式</a:t>
            </a:r>
            <a:r>
              <a:rPr lang="en-US" altLang="zh-CN"/>
              <a:t>&gt;);</a:t>
            </a:r>
            <a:endParaRPr lang="zh-CN" altLang="en-US"/>
          </a:p>
          <a:p>
            <a:pPr lvl="1" eaLnBrk="1" hangingPunct="1">
              <a:buFont typeface="Wingdings 3" pitchFamily="18" charset="2"/>
              <a:buNone/>
            </a:pPr>
            <a:r>
              <a:rPr lang="en-US" altLang="zh-CN"/>
              <a:t>	} </a:t>
            </a:r>
            <a:endParaRPr lang="zh-CN" altLang="en-US"/>
          </a:p>
        </p:txBody>
      </p:sp>
    </p:spTree>
    <p:extLst>
      <p:ext uri="{BB962C8B-B14F-4D97-AF65-F5344CB8AC3E}">
        <p14:creationId xmlns:p14="http://schemas.microsoft.com/office/powerpoint/2010/main" val="13689785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2739" name="Rectangle 3"/>
          <p:cNvSpPr>
            <a:spLocks noGrp="1" noChangeArrowheads="1"/>
          </p:cNvSpPr>
          <p:nvPr>
            <p:ph idx="1"/>
          </p:nvPr>
        </p:nvSpPr>
        <p:spPr>
          <a:prstGeom prst="rect">
            <a:avLst/>
          </a:prstGeom>
        </p:spPr>
        <p:txBody>
          <a:bodyPr/>
          <a:lstStyle/>
          <a:p>
            <a:pPr lvl="1" eaLnBrk="1" hangingPunct="1"/>
            <a:r>
              <a:rPr lang="zh-CN" altLang="en-US"/>
              <a:t>其中：</a:t>
            </a:r>
          </a:p>
          <a:p>
            <a:pPr lvl="2" eaLnBrk="1" hangingPunct="1"/>
            <a:r>
              <a:rPr lang="en-US" altLang="zh-CN">
                <a:solidFill>
                  <a:schemeClr val="tx2"/>
                </a:solidFill>
              </a:rPr>
              <a:t>&lt;</a:t>
            </a:r>
            <a:r>
              <a:rPr lang="zh-CN" altLang="en-US">
                <a:solidFill>
                  <a:schemeClr val="tx2"/>
                </a:solidFill>
              </a:rPr>
              <a:t>函数名称</a:t>
            </a:r>
            <a:r>
              <a:rPr lang="en-US" altLang="zh-CN">
                <a:solidFill>
                  <a:schemeClr val="tx2"/>
                </a:solidFill>
              </a:rPr>
              <a:t>&gt;</a:t>
            </a:r>
            <a:r>
              <a:rPr lang="zh-CN" altLang="en-US">
                <a:solidFill>
                  <a:schemeClr val="tx2"/>
                </a:solidFill>
              </a:rPr>
              <a:t>是一个标识符，要求符合标识符的命名规则；</a:t>
            </a:r>
          </a:p>
          <a:p>
            <a:pPr lvl="2" eaLnBrk="1" hangingPunct="1"/>
            <a:endParaRPr lang="zh-CN" altLang="en-US" sz="700">
              <a:solidFill>
                <a:schemeClr val="tx2"/>
              </a:solidFill>
            </a:endParaRPr>
          </a:p>
          <a:p>
            <a:pPr lvl="2" eaLnBrk="1" hangingPunct="1"/>
            <a:r>
              <a:rPr lang="en-US" altLang="zh-CN">
                <a:solidFill>
                  <a:schemeClr val="tx2"/>
                </a:solidFill>
              </a:rPr>
              <a:t>&lt;</a:t>
            </a:r>
            <a:r>
              <a:rPr lang="zh-CN" altLang="en-US">
                <a:solidFill>
                  <a:schemeClr val="tx2"/>
                </a:solidFill>
              </a:rPr>
              <a:t>数据类型</a:t>
            </a:r>
            <a:r>
              <a:rPr lang="en-US" altLang="zh-CN">
                <a:solidFill>
                  <a:schemeClr val="tx2"/>
                </a:solidFill>
              </a:rPr>
              <a:t>&gt;</a:t>
            </a:r>
            <a:r>
              <a:rPr lang="zh-CN" altLang="en-US">
                <a:solidFill>
                  <a:schemeClr val="tx2"/>
                </a:solidFill>
              </a:rPr>
              <a:t>是整个函数的返回值类型，如无返回值应该写为</a:t>
            </a:r>
            <a:r>
              <a:rPr lang="en-US" altLang="zh-CN" b="1">
                <a:solidFill>
                  <a:schemeClr val="tx2"/>
                </a:solidFill>
              </a:rPr>
              <a:t>void</a:t>
            </a:r>
            <a:r>
              <a:rPr lang="zh-CN" altLang="en-US" b="1">
                <a:solidFill>
                  <a:schemeClr val="tx2"/>
                </a:solidFill>
              </a:rPr>
              <a:t>型</a:t>
            </a:r>
            <a:r>
              <a:rPr lang="zh-CN" altLang="en-US">
                <a:solidFill>
                  <a:schemeClr val="tx2"/>
                </a:solidFill>
              </a:rPr>
              <a:t>；</a:t>
            </a:r>
          </a:p>
          <a:p>
            <a:pPr lvl="2" eaLnBrk="1" hangingPunct="1"/>
            <a:endParaRPr lang="zh-CN" altLang="en-US" sz="500">
              <a:solidFill>
                <a:schemeClr val="tx2"/>
              </a:solidFill>
            </a:endParaRPr>
          </a:p>
          <a:p>
            <a:pPr lvl="2" eaLnBrk="1" hangingPunct="1"/>
            <a:r>
              <a:rPr lang="en-US" altLang="zh-CN">
                <a:solidFill>
                  <a:schemeClr val="tx2"/>
                </a:solidFill>
              </a:rPr>
              <a:t>&lt;</a:t>
            </a:r>
            <a:r>
              <a:rPr lang="zh-CN" altLang="en-US">
                <a:solidFill>
                  <a:schemeClr val="tx2"/>
                </a:solidFill>
              </a:rPr>
              <a:t>形式参数说明</a:t>
            </a:r>
            <a:r>
              <a:rPr lang="en-US" altLang="zh-CN">
                <a:solidFill>
                  <a:schemeClr val="tx2"/>
                </a:solidFill>
              </a:rPr>
              <a:t>&gt;</a:t>
            </a:r>
            <a:r>
              <a:rPr lang="zh-CN" altLang="en-US">
                <a:solidFill>
                  <a:schemeClr val="tx2"/>
                </a:solidFill>
              </a:rPr>
              <a:t>是逗号</a:t>
            </a:r>
            <a:r>
              <a:rPr lang="zh-CN" altLang="en-US">
                <a:solidFill>
                  <a:schemeClr val="tx2"/>
                </a:solidFill>
                <a:sym typeface="Arial" pitchFamily="34" charset="0"/>
              </a:rPr>
              <a:t>”</a:t>
            </a:r>
            <a:r>
              <a:rPr lang="zh-CN" altLang="en-US">
                <a:solidFill>
                  <a:schemeClr val="tx2"/>
                </a:solidFill>
              </a:rPr>
              <a:t>，</a:t>
            </a:r>
            <a:r>
              <a:rPr lang="zh-CN" altLang="en-US">
                <a:solidFill>
                  <a:schemeClr val="tx2"/>
                </a:solidFill>
                <a:sym typeface="Arial" pitchFamily="34" charset="0"/>
              </a:rPr>
              <a:t>”</a:t>
            </a:r>
            <a:r>
              <a:rPr lang="zh-CN" altLang="en-US">
                <a:solidFill>
                  <a:schemeClr val="tx2"/>
                </a:solidFill>
              </a:rPr>
              <a:t>分隔的多个变量的说明形式，通常简称为</a:t>
            </a:r>
            <a:r>
              <a:rPr lang="zh-CN" altLang="en-US" b="1">
                <a:solidFill>
                  <a:schemeClr val="tx2"/>
                </a:solidFill>
              </a:rPr>
              <a:t>形参</a:t>
            </a:r>
            <a:r>
              <a:rPr lang="zh-CN" altLang="en-US">
                <a:solidFill>
                  <a:schemeClr val="tx2"/>
                </a:solidFill>
              </a:rPr>
              <a:t>；</a:t>
            </a:r>
          </a:p>
          <a:p>
            <a:pPr lvl="2" eaLnBrk="1" hangingPunct="1"/>
            <a:endParaRPr lang="zh-CN" altLang="en-US" sz="500">
              <a:solidFill>
                <a:schemeClr val="tx2"/>
              </a:solidFill>
            </a:endParaRPr>
          </a:p>
          <a:p>
            <a:pPr lvl="2" eaLnBrk="1" hangingPunct="1"/>
            <a:r>
              <a:rPr lang="zh-CN" altLang="en-US">
                <a:solidFill>
                  <a:schemeClr val="tx2"/>
                </a:solidFill>
              </a:rPr>
              <a:t>大括弧对 </a:t>
            </a:r>
            <a:r>
              <a:rPr lang="en-US" altLang="zh-CN">
                <a:solidFill>
                  <a:schemeClr val="tx2"/>
                </a:solidFill>
              </a:rPr>
              <a:t>{&lt;</a:t>
            </a:r>
            <a:r>
              <a:rPr lang="zh-CN" altLang="en-US">
                <a:solidFill>
                  <a:schemeClr val="tx2"/>
                </a:solidFill>
              </a:rPr>
              <a:t>语句序列</a:t>
            </a:r>
            <a:r>
              <a:rPr lang="en-US" altLang="zh-CN">
                <a:solidFill>
                  <a:schemeClr val="tx2"/>
                </a:solidFill>
              </a:rPr>
              <a:t>&gt; }</a:t>
            </a:r>
            <a:r>
              <a:rPr lang="zh-CN" altLang="en-US">
                <a:solidFill>
                  <a:schemeClr val="tx2"/>
                </a:solidFill>
              </a:rPr>
              <a:t>，称为</a:t>
            </a:r>
            <a:r>
              <a:rPr lang="zh-CN" altLang="en-US" b="1">
                <a:solidFill>
                  <a:schemeClr val="tx2"/>
                </a:solidFill>
              </a:rPr>
              <a:t>函数体</a:t>
            </a:r>
            <a:r>
              <a:rPr lang="zh-CN" altLang="en-US">
                <a:solidFill>
                  <a:schemeClr val="tx2"/>
                </a:solidFill>
              </a:rPr>
              <a:t>；</a:t>
            </a:r>
          </a:p>
          <a:p>
            <a:pPr lvl="2" eaLnBrk="1" hangingPunct="1"/>
            <a:endParaRPr lang="zh-CN" altLang="en-US" sz="500">
              <a:solidFill>
                <a:schemeClr val="tx2"/>
              </a:solidFill>
            </a:endParaRPr>
          </a:p>
          <a:p>
            <a:pPr lvl="2" eaLnBrk="1" hangingPunct="1"/>
            <a:r>
              <a:rPr lang="en-US" altLang="zh-CN">
                <a:solidFill>
                  <a:schemeClr val="tx2"/>
                </a:solidFill>
              </a:rPr>
              <a:t>&lt;</a:t>
            </a:r>
            <a:r>
              <a:rPr lang="zh-CN" altLang="en-US">
                <a:solidFill>
                  <a:schemeClr val="tx2"/>
                </a:solidFill>
              </a:rPr>
              <a:t>语句序列</a:t>
            </a:r>
            <a:r>
              <a:rPr lang="en-US" altLang="zh-CN">
                <a:solidFill>
                  <a:schemeClr val="tx2"/>
                </a:solidFill>
              </a:rPr>
              <a:t>&gt;</a:t>
            </a:r>
            <a:r>
              <a:rPr lang="zh-CN" altLang="en-US">
                <a:solidFill>
                  <a:schemeClr val="tx2"/>
                </a:solidFill>
              </a:rPr>
              <a:t>是大于等于零个语句构成的。</a:t>
            </a:r>
          </a:p>
          <a:p>
            <a:pPr lvl="2" eaLnBrk="1" hangingPunct="1"/>
            <a:endParaRPr lang="zh-CN" altLang="en-US" sz="500">
              <a:solidFill>
                <a:schemeClr val="tx2"/>
              </a:solidFill>
            </a:endParaRPr>
          </a:p>
          <a:p>
            <a:pPr lvl="2" eaLnBrk="1" hangingPunct="1"/>
            <a:r>
              <a:rPr lang="zh-CN" altLang="en-US">
                <a:solidFill>
                  <a:schemeClr val="tx2"/>
                </a:solidFill>
              </a:rPr>
              <a:t>注意：在函数体中，表达式语句里使用的变量必须事先已有说明，否则不能使用</a:t>
            </a:r>
            <a:r>
              <a:rPr lang="zh-CN" altLang="en-US" sz="2400">
                <a:solidFill>
                  <a:schemeClr val="tx2"/>
                </a:solidFill>
              </a:rPr>
              <a:t>。</a:t>
            </a:r>
            <a:r>
              <a:rPr lang="zh-CN" altLang="en-US" sz="2400"/>
              <a:t> </a:t>
            </a:r>
            <a:endParaRPr lang="zh-CN" altLang="en-US"/>
          </a:p>
        </p:txBody>
      </p:sp>
    </p:spTree>
    <p:extLst>
      <p:ext uri="{BB962C8B-B14F-4D97-AF65-F5344CB8AC3E}">
        <p14:creationId xmlns:p14="http://schemas.microsoft.com/office/powerpoint/2010/main" val="51092787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3763" name="Rectangle 3"/>
          <p:cNvSpPr>
            <a:spLocks noGrp="1" noChangeArrowheads="1"/>
          </p:cNvSpPr>
          <p:nvPr>
            <p:ph idx="1"/>
          </p:nvPr>
        </p:nvSpPr>
        <p:spPr>
          <a:prstGeom prst="rect">
            <a:avLst/>
          </a:prstGeom>
        </p:spPr>
        <p:txBody>
          <a:bodyPr/>
          <a:lstStyle/>
          <a:p>
            <a:pPr lvl="1" eaLnBrk="1" hangingPunct="1">
              <a:spcBef>
                <a:spcPct val="0"/>
              </a:spcBef>
            </a:pPr>
            <a:r>
              <a:rPr lang="en-US" altLang="zh-CN"/>
              <a:t>return(&lt;</a:t>
            </a:r>
            <a:r>
              <a:rPr lang="zh-CN" altLang="en-US"/>
              <a:t>表达式</a:t>
            </a:r>
            <a:r>
              <a:rPr lang="en-US" altLang="zh-CN"/>
              <a:t>&gt;)</a:t>
            </a:r>
            <a:r>
              <a:rPr lang="zh-CN" altLang="en-US"/>
              <a:t>语句中表达式的值，要和函数的</a:t>
            </a:r>
            <a:r>
              <a:rPr lang="en-US" altLang="zh-CN"/>
              <a:t>&lt;</a:t>
            </a:r>
            <a:r>
              <a:rPr lang="zh-CN" altLang="en-US"/>
              <a:t>数据类型</a:t>
            </a:r>
            <a:r>
              <a:rPr lang="en-US" altLang="zh-CN"/>
              <a:t>&gt;</a:t>
            </a:r>
            <a:r>
              <a:rPr lang="zh-CN" altLang="en-US"/>
              <a:t>保持一致；</a:t>
            </a:r>
          </a:p>
          <a:p>
            <a:pPr lvl="1" eaLnBrk="1" hangingPunct="1">
              <a:spcBef>
                <a:spcPct val="0"/>
              </a:spcBef>
            </a:pPr>
            <a:endParaRPr lang="zh-CN" altLang="en-US"/>
          </a:p>
          <a:p>
            <a:pPr lvl="1" eaLnBrk="1" hangingPunct="1">
              <a:spcBef>
                <a:spcPct val="0"/>
              </a:spcBef>
            </a:pPr>
            <a:r>
              <a:rPr lang="zh-CN" altLang="en-US"/>
              <a:t>如函数的</a:t>
            </a:r>
            <a:r>
              <a:rPr lang="en-US" altLang="zh-CN"/>
              <a:t>&lt;</a:t>
            </a:r>
            <a:r>
              <a:rPr lang="zh-CN" altLang="en-US"/>
              <a:t>数据类型</a:t>
            </a:r>
            <a:r>
              <a:rPr lang="en-US" altLang="zh-CN"/>
              <a:t>&gt;</a:t>
            </a:r>
            <a:r>
              <a:rPr lang="zh-CN" altLang="en-US"/>
              <a:t>为</a:t>
            </a:r>
            <a:r>
              <a:rPr lang="en-US" altLang="zh-CN"/>
              <a:t>void</a:t>
            </a:r>
            <a:r>
              <a:rPr lang="zh-CN" altLang="en-US"/>
              <a:t>，可以省略或者无表达式结果返回（即写成</a:t>
            </a:r>
            <a:r>
              <a:rPr lang="en-US" altLang="zh-CN"/>
              <a:t>return ;</a:t>
            </a:r>
            <a:r>
              <a:rPr lang="zh-CN" altLang="en-US"/>
              <a:t>）。</a:t>
            </a:r>
          </a:p>
          <a:p>
            <a:pPr eaLnBrk="1" hangingPunct="1">
              <a:buFont typeface="Wingdings 3" pitchFamily="18" charset="2"/>
              <a:buNone/>
            </a:pPr>
            <a:r>
              <a:rPr lang="zh-CN" altLang="en-US" sz="3200"/>
              <a:t>	</a:t>
            </a:r>
            <a:endParaRPr lang="zh-CN" altLang="en-US" sz="2400"/>
          </a:p>
        </p:txBody>
      </p:sp>
    </p:spTree>
    <p:extLst>
      <p:ext uri="{BB962C8B-B14F-4D97-AF65-F5344CB8AC3E}">
        <p14:creationId xmlns:p14="http://schemas.microsoft.com/office/powerpoint/2010/main" val="19216635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4787" name="Rectangle 3"/>
          <p:cNvSpPr>
            <a:spLocks noGrp="1" noChangeArrowheads="1"/>
          </p:cNvSpPr>
          <p:nvPr>
            <p:ph idx="1"/>
          </p:nvPr>
        </p:nvSpPr>
        <p:spPr>
          <a:xfrm>
            <a:off x="710565" y="1124744"/>
            <a:ext cx="10725785" cy="4594701"/>
          </a:xfrm>
          <a:prstGeom prst="rect">
            <a:avLst/>
          </a:prstGeom>
        </p:spPr>
        <p:txBody>
          <a:bodyPr/>
          <a:lstStyle/>
          <a:p>
            <a:pPr eaLnBrk="1" hangingPunct="1">
              <a:buFont typeface="Wingdings 3" pitchFamily="18" charset="2"/>
              <a:buNone/>
            </a:pPr>
            <a:r>
              <a:rPr lang="zh-CN" altLang="en-US" sz="2400" dirty="0"/>
              <a:t>例：定义求</a:t>
            </a:r>
            <a:r>
              <a:rPr lang="en-US" altLang="zh-CN" sz="2400" dirty="0" err="1"/>
              <a:t>xn</a:t>
            </a:r>
            <a:r>
              <a:rPr lang="zh-CN" altLang="en-US" sz="2400" dirty="0"/>
              <a:t>值的函数（ </a:t>
            </a:r>
            <a:r>
              <a:rPr lang="en-US" altLang="zh-CN" sz="2400" dirty="0"/>
              <a:t>x</a:t>
            </a:r>
            <a:r>
              <a:rPr lang="zh-CN" altLang="en-US" sz="2400" dirty="0"/>
              <a:t>是实数</a:t>
            </a:r>
            <a:r>
              <a:rPr lang="en-US" altLang="zh-CN" sz="2400" dirty="0"/>
              <a:t>, n</a:t>
            </a:r>
            <a:r>
              <a:rPr lang="zh-CN" altLang="en-US" sz="2400" dirty="0"/>
              <a:t>为正整数）</a:t>
            </a:r>
          </a:p>
          <a:p>
            <a:pPr eaLnBrk="1" hangingPunct="1">
              <a:buFont typeface="Wingdings 3" pitchFamily="18" charset="2"/>
              <a:buNone/>
            </a:pPr>
            <a:r>
              <a:rPr lang="zh-CN" altLang="en-US" sz="2000" dirty="0"/>
              <a:t>       	</a:t>
            </a:r>
            <a:r>
              <a:rPr lang="en-US" altLang="zh-CN" sz="2000" dirty="0"/>
              <a:t>double  Power(double x,  </a:t>
            </a:r>
            <a:r>
              <a:rPr lang="en-US" altLang="zh-CN" sz="2000" dirty="0" err="1"/>
              <a:t>int</a:t>
            </a:r>
            <a:r>
              <a:rPr lang="en-US" altLang="zh-CN" sz="2000" dirty="0"/>
              <a:t>  n)     </a:t>
            </a:r>
            <a:endParaRPr lang="zh-CN" altLang="en-US" sz="2000" dirty="0"/>
          </a:p>
          <a:p>
            <a:pPr eaLnBrk="1" hangingPunct="1">
              <a:buFont typeface="Wingdings 3" pitchFamily="18" charset="2"/>
              <a:buNone/>
            </a:pPr>
            <a:r>
              <a:rPr lang="en-US" altLang="zh-CN" sz="2000" dirty="0"/>
              <a:t>		{                                  </a:t>
            </a:r>
            <a:endParaRPr lang="zh-CN" altLang="en-US" sz="2000" dirty="0"/>
          </a:p>
          <a:p>
            <a:pPr eaLnBrk="1" hangingPunct="1">
              <a:buFont typeface="Wingdings 3" pitchFamily="18" charset="2"/>
              <a:buNone/>
            </a:pPr>
            <a:r>
              <a:rPr lang="en-US" altLang="zh-CN" sz="2000" dirty="0"/>
              <a:t>		    if(  n&lt;0  ) {     		   </a:t>
            </a:r>
            <a:endParaRPr lang="zh-CN" altLang="en-US" sz="2000" dirty="0"/>
          </a:p>
          <a:p>
            <a:pPr eaLnBrk="1" hangingPunct="1">
              <a:buFont typeface="Wingdings 3" pitchFamily="18" charset="2"/>
              <a:buNone/>
            </a:pPr>
            <a:r>
              <a:rPr lang="en-US" altLang="zh-CN" sz="2000" dirty="0"/>
              <a:t>         	       </a:t>
            </a:r>
            <a:r>
              <a:rPr lang="en-US" altLang="zh-CN" sz="2000" dirty="0" err="1"/>
              <a:t>printf</a:t>
            </a:r>
            <a:r>
              <a:rPr lang="en-US" altLang="zh-CN" sz="2000" dirty="0"/>
              <a:t>(</a:t>
            </a:r>
            <a:r>
              <a:rPr lang="en-US" altLang="zh-CN" sz="2000" dirty="0">
                <a:sym typeface="Arial" pitchFamily="34" charset="0"/>
              </a:rPr>
              <a:t>“</a:t>
            </a:r>
            <a:r>
              <a:rPr lang="en-US" altLang="zh-CN" sz="2000" dirty="0"/>
              <a:t>error\n</a:t>
            </a:r>
            <a:r>
              <a:rPr lang="en-US" altLang="zh-CN" sz="2000" dirty="0">
                <a:sym typeface="Arial" pitchFamily="34" charset="0"/>
              </a:rPr>
              <a:t>”</a:t>
            </a:r>
            <a:r>
              <a:rPr lang="en-US" altLang="zh-CN" sz="2000" dirty="0"/>
              <a:t>); </a:t>
            </a:r>
            <a:endParaRPr lang="zh-CN" altLang="en-US" sz="2000" dirty="0"/>
          </a:p>
          <a:p>
            <a:pPr eaLnBrk="1" hangingPunct="1">
              <a:buFont typeface="Wingdings 3" pitchFamily="18" charset="2"/>
              <a:buNone/>
            </a:pPr>
            <a:r>
              <a:rPr lang="en-US" altLang="zh-CN" sz="2000" dirty="0"/>
              <a:t>        	       return(-111);   //</a:t>
            </a:r>
            <a:r>
              <a:rPr lang="zh-CN" altLang="en-US" sz="2000" dirty="0"/>
              <a:t>如果是负整数，返回</a:t>
            </a:r>
            <a:r>
              <a:rPr lang="en-US" altLang="zh-CN" sz="2000" dirty="0"/>
              <a:t>-111</a:t>
            </a:r>
            <a:r>
              <a:rPr lang="zh-CN" altLang="en-US" sz="2000" dirty="0"/>
              <a:t>作为出错的状态值 </a:t>
            </a:r>
          </a:p>
          <a:p>
            <a:pPr eaLnBrk="1" hangingPunct="1">
              <a:buFont typeface="Wingdings 3" pitchFamily="18" charset="2"/>
              <a:buNone/>
            </a:pPr>
            <a:r>
              <a:rPr lang="zh-CN" altLang="en-US" sz="2000" dirty="0"/>
              <a:t>       	    </a:t>
            </a:r>
            <a:r>
              <a:rPr lang="en-US" altLang="zh-CN" sz="2000" dirty="0"/>
              <a:t>}</a:t>
            </a:r>
            <a:endParaRPr lang="zh-CN" altLang="en-US" sz="2000" dirty="0"/>
          </a:p>
          <a:p>
            <a:pPr eaLnBrk="1" hangingPunct="1">
              <a:buFont typeface="Wingdings 3" pitchFamily="18" charset="2"/>
              <a:buNone/>
            </a:pPr>
            <a:r>
              <a:rPr lang="en-US" altLang="zh-CN" sz="2000" dirty="0"/>
              <a:t>		    </a:t>
            </a:r>
            <a:r>
              <a:rPr lang="en-US" altLang="zh-CN" sz="2000" dirty="0" err="1"/>
              <a:t>int</a:t>
            </a:r>
            <a:r>
              <a:rPr lang="en-US" altLang="zh-CN" sz="2000" dirty="0"/>
              <a:t> </a:t>
            </a:r>
            <a:r>
              <a:rPr lang="en-US" altLang="zh-CN" sz="2000" dirty="0" err="1"/>
              <a:t>i</a:t>
            </a:r>
            <a:r>
              <a:rPr lang="en-US" altLang="zh-CN" sz="2000" dirty="0"/>
              <a:t>;</a:t>
            </a:r>
            <a:endParaRPr lang="zh-CN" altLang="en-US" sz="2000" dirty="0"/>
          </a:p>
          <a:p>
            <a:pPr eaLnBrk="1" hangingPunct="1">
              <a:buFont typeface="Wingdings 3" pitchFamily="18" charset="2"/>
              <a:buNone/>
            </a:pPr>
            <a:r>
              <a:rPr lang="en-US" altLang="zh-CN" sz="2000" dirty="0"/>
              <a:t>        	    double  r=1; </a:t>
            </a:r>
            <a:endParaRPr lang="zh-CN" altLang="en-US" sz="2000" dirty="0"/>
          </a:p>
          <a:p>
            <a:pPr eaLnBrk="1" hangingPunct="1">
              <a:buFont typeface="Wingdings 3" pitchFamily="18" charset="2"/>
              <a:buNone/>
            </a:pPr>
            <a:r>
              <a:rPr lang="en-US" altLang="zh-CN" sz="2000" dirty="0"/>
              <a:t>        	    for( </a:t>
            </a:r>
            <a:r>
              <a:rPr lang="en-US" altLang="zh-CN" sz="2000" dirty="0" err="1"/>
              <a:t>i</a:t>
            </a:r>
            <a:r>
              <a:rPr lang="en-US" altLang="zh-CN" sz="2000" dirty="0"/>
              <a:t>=1; </a:t>
            </a:r>
            <a:r>
              <a:rPr lang="en-US" altLang="zh-CN" sz="2000" dirty="0" err="1"/>
              <a:t>i</a:t>
            </a:r>
            <a:r>
              <a:rPr lang="en-US" altLang="zh-CN" sz="2000" dirty="0"/>
              <a:t>&lt;=n; </a:t>
            </a:r>
            <a:r>
              <a:rPr lang="en-US" altLang="zh-CN" sz="2000" dirty="0" err="1"/>
              <a:t>i</a:t>
            </a:r>
            <a:r>
              <a:rPr lang="en-US" altLang="zh-CN" sz="2000" dirty="0"/>
              <a:t>++)     r *=  x;</a:t>
            </a:r>
            <a:endParaRPr lang="zh-CN" altLang="en-US" sz="2000" dirty="0"/>
          </a:p>
          <a:p>
            <a:pPr eaLnBrk="1" hangingPunct="1">
              <a:buFont typeface="Wingdings 3" pitchFamily="18" charset="2"/>
              <a:buNone/>
            </a:pPr>
            <a:r>
              <a:rPr lang="en-US" altLang="zh-CN" sz="2000" dirty="0"/>
              <a:t>         	    return( r ) ;        //</a:t>
            </a:r>
            <a:r>
              <a:rPr lang="zh-CN" altLang="en-US" sz="2000" dirty="0"/>
              <a:t>要求返回</a:t>
            </a:r>
            <a:r>
              <a:rPr lang="en-US" altLang="zh-CN" sz="2000" dirty="0"/>
              <a:t>double</a:t>
            </a:r>
            <a:r>
              <a:rPr lang="zh-CN" altLang="en-US" sz="2000" dirty="0"/>
              <a:t>型结果，值为</a:t>
            </a:r>
            <a:r>
              <a:rPr lang="en-US" altLang="zh-CN" sz="2000" dirty="0"/>
              <a:t>r</a:t>
            </a:r>
            <a:endParaRPr lang="zh-CN" altLang="en-US" sz="2000" dirty="0"/>
          </a:p>
          <a:p>
            <a:pPr eaLnBrk="1" hangingPunct="1">
              <a:buFont typeface="Wingdings 3" pitchFamily="18" charset="2"/>
              <a:buNone/>
            </a:pPr>
            <a:r>
              <a:rPr lang="en-US" altLang="zh-CN" sz="2000" dirty="0"/>
              <a:t>     	}</a:t>
            </a:r>
            <a:endParaRPr lang="zh-CN" altLang="en-US" sz="2000" dirty="0"/>
          </a:p>
        </p:txBody>
      </p:sp>
    </p:spTree>
    <p:extLst>
      <p:ext uri="{BB962C8B-B14F-4D97-AF65-F5344CB8AC3E}">
        <p14:creationId xmlns:p14="http://schemas.microsoft.com/office/powerpoint/2010/main" val="6992836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algn="ctr" eaLnBrk="1" hangingPunct="1"/>
            <a:r>
              <a:rPr lang="zh-CN" altLang="en-US" dirty="0"/>
              <a:t>函数定义、声明和调用</a:t>
            </a:r>
          </a:p>
        </p:txBody>
      </p:sp>
      <p:sp>
        <p:nvSpPr>
          <p:cNvPr id="375811" name="Rectangle 3"/>
          <p:cNvSpPr>
            <a:spLocks noGrp="1" noChangeArrowheads="1"/>
          </p:cNvSpPr>
          <p:nvPr>
            <p:ph idx="1"/>
          </p:nvPr>
        </p:nvSpPr>
        <p:spPr>
          <a:prstGeom prst="rect">
            <a:avLst/>
          </a:prstGeom>
        </p:spPr>
        <p:txBody>
          <a:bodyPr/>
          <a:lstStyle/>
          <a:p>
            <a:pPr eaLnBrk="1" hangingPunct="1">
              <a:lnSpc>
                <a:spcPct val="80000"/>
              </a:lnSpc>
            </a:pPr>
            <a:r>
              <a:rPr lang="en-US" altLang="zh-CN" sz="2400"/>
              <a:t>int main(void)</a:t>
            </a:r>
            <a:endParaRPr lang="zh-CN" altLang="en-US" sz="2400"/>
          </a:p>
          <a:p>
            <a:pPr eaLnBrk="1" hangingPunct="1">
              <a:lnSpc>
                <a:spcPct val="80000"/>
              </a:lnSpc>
            </a:pPr>
            <a:r>
              <a:rPr lang="en-US" altLang="zh-CN" sz="2400"/>
              <a:t>{</a:t>
            </a:r>
            <a:endParaRPr lang="zh-CN" altLang="en-US" sz="2400"/>
          </a:p>
          <a:p>
            <a:pPr eaLnBrk="1" hangingPunct="1">
              <a:lnSpc>
                <a:spcPct val="80000"/>
              </a:lnSpc>
            </a:pPr>
            <a:r>
              <a:rPr lang="en-US" altLang="zh-CN" sz="2400"/>
              <a:t>        double a,b;</a:t>
            </a:r>
            <a:endParaRPr lang="zh-CN" altLang="en-US" sz="2400"/>
          </a:p>
          <a:p>
            <a:pPr eaLnBrk="1" hangingPunct="1">
              <a:lnSpc>
                <a:spcPct val="80000"/>
              </a:lnSpc>
            </a:pPr>
            <a:r>
              <a:rPr lang="en-US" altLang="zh-CN" sz="2400"/>
              <a:t>        int c;</a:t>
            </a:r>
            <a:endParaRPr lang="zh-CN" altLang="en-US" sz="2400"/>
          </a:p>
          <a:p>
            <a:pPr eaLnBrk="1" hangingPunct="1">
              <a:lnSpc>
                <a:spcPct val="80000"/>
              </a:lnSpc>
            </a:pPr>
            <a:r>
              <a:rPr lang="en-US" altLang="zh-CN" sz="2400"/>
              <a:t>        while (scanf("%lf%d",&amp;a,&amp;c) = = 2)</a:t>
            </a:r>
            <a:endParaRPr lang="zh-CN" altLang="en-US" sz="2400"/>
          </a:p>
          <a:p>
            <a:pPr eaLnBrk="1" hangingPunct="1">
              <a:lnSpc>
                <a:spcPct val="80000"/>
              </a:lnSpc>
            </a:pPr>
            <a:r>
              <a:rPr lang="en-US" altLang="zh-CN" sz="2400"/>
              <a:t>        {</a:t>
            </a:r>
            <a:endParaRPr lang="zh-CN" altLang="en-US" sz="2400"/>
          </a:p>
          <a:p>
            <a:pPr eaLnBrk="1" hangingPunct="1">
              <a:lnSpc>
                <a:spcPct val="80000"/>
              </a:lnSpc>
            </a:pPr>
            <a:r>
              <a:rPr lang="en-US" altLang="zh-CN" sz="2400"/>
              <a:t>            b=Power(a,c);</a:t>
            </a:r>
            <a:endParaRPr lang="zh-CN" altLang="en-US" sz="2400"/>
          </a:p>
          <a:p>
            <a:pPr eaLnBrk="1" hangingPunct="1">
              <a:lnSpc>
                <a:spcPct val="80000"/>
              </a:lnSpc>
            </a:pPr>
            <a:r>
              <a:rPr lang="en-US" altLang="zh-CN" sz="2400"/>
              <a:t>            printf("%lf\n",b);</a:t>
            </a:r>
            <a:endParaRPr lang="zh-CN" altLang="en-US" sz="2400"/>
          </a:p>
          <a:p>
            <a:pPr eaLnBrk="1" hangingPunct="1">
              <a:lnSpc>
                <a:spcPct val="80000"/>
              </a:lnSpc>
            </a:pPr>
            <a:r>
              <a:rPr lang="en-US" altLang="zh-CN" sz="2400"/>
              <a:t>        }</a:t>
            </a:r>
            <a:endParaRPr lang="zh-CN" altLang="en-US" sz="2400"/>
          </a:p>
          <a:p>
            <a:pPr eaLnBrk="1" hangingPunct="1">
              <a:lnSpc>
                <a:spcPct val="80000"/>
              </a:lnSpc>
            </a:pPr>
            <a:r>
              <a:rPr lang="en-US" altLang="zh-CN" sz="2400"/>
              <a:t>        printf("Bye\n");</a:t>
            </a:r>
            <a:endParaRPr lang="zh-CN" altLang="en-US" sz="2400"/>
          </a:p>
          <a:p>
            <a:pPr eaLnBrk="1" hangingPunct="1">
              <a:lnSpc>
                <a:spcPct val="80000"/>
              </a:lnSpc>
            </a:pPr>
            <a:endParaRPr lang="zh-CN" altLang="en-US" sz="2400"/>
          </a:p>
          <a:p>
            <a:pPr eaLnBrk="1" hangingPunct="1">
              <a:lnSpc>
                <a:spcPct val="80000"/>
              </a:lnSpc>
            </a:pPr>
            <a:r>
              <a:rPr lang="en-US" altLang="zh-CN" sz="2400"/>
              <a:t>        return 0;</a:t>
            </a:r>
            <a:endParaRPr lang="zh-CN" altLang="en-US" sz="2400"/>
          </a:p>
          <a:p>
            <a:pPr eaLnBrk="1" hangingPunct="1">
              <a:lnSpc>
                <a:spcPct val="80000"/>
              </a:lnSpc>
            </a:pPr>
            <a:r>
              <a:rPr lang="en-US" altLang="zh-CN" sz="2400"/>
              <a:t>}</a:t>
            </a:r>
            <a:endParaRPr lang="zh-CN" altLang="en-US" sz="2400"/>
          </a:p>
          <a:p>
            <a:pPr eaLnBrk="1" hangingPunct="1">
              <a:lnSpc>
                <a:spcPct val="80000"/>
              </a:lnSpc>
            </a:pPr>
            <a:endParaRPr lang="zh-CN" altLang="en-US" sz="2400"/>
          </a:p>
        </p:txBody>
      </p:sp>
    </p:spTree>
    <p:extLst>
      <p:ext uri="{BB962C8B-B14F-4D97-AF65-F5344CB8AC3E}">
        <p14:creationId xmlns:p14="http://schemas.microsoft.com/office/powerpoint/2010/main" val="2975765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algn="ctr" eaLnBrk="1" hangingPunct="1"/>
            <a:r>
              <a:rPr lang="en-US" altLang="zh-CN" dirty="0"/>
              <a:t>vi--</a:t>
            </a:r>
            <a:r>
              <a:rPr lang="zh-CN" altLang="en-US" dirty="0"/>
              <a:t>拷贝与粘贴命令</a:t>
            </a:r>
          </a:p>
        </p:txBody>
      </p:sp>
      <p:sp>
        <p:nvSpPr>
          <p:cNvPr id="49156" name="Rectangle 3"/>
          <p:cNvSpPr>
            <a:spLocks noGrp="1" noChangeArrowheads="1"/>
          </p:cNvSpPr>
          <p:nvPr>
            <p:ph idx="1"/>
          </p:nvPr>
        </p:nvSpPr>
        <p:spPr>
          <a:prstGeom prst="rect">
            <a:avLst/>
          </a:prstGeom>
        </p:spPr>
        <p:txBody>
          <a:bodyPr/>
          <a:lstStyle/>
          <a:p>
            <a:pPr eaLnBrk="1" hangingPunct="1">
              <a:lnSpc>
                <a:spcPct val="110000"/>
              </a:lnSpc>
            </a:pPr>
            <a:r>
              <a:rPr lang="en-US" altLang="zh-CN" sz="2400" b="1"/>
              <a:t>&lt;yw&gt;	</a:t>
            </a:r>
            <a:r>
              <a:rPr lang="zh-CN" altLang="en-US" sz="2400" b="1"/>
              <a:t>将光标所在单词拷入剪贴板</a:t>
            </a:r>
          </a:p>
          <a:p>
            <a:pPr eaLnBrk="1" hangingPunct="1">
              <a:lnSpc>
                <a:spcPct val="110000"/>
              </a:lnSpc>
            </a:pPr>
            <a:r>
              <a:rPr lang="en-US" altLang="zh-CN" sz="2400" b="1"/>
              <a:t>&lt;y$&gt;	</a:t>
            </a:r>
            <a:r>
              <a:rPr lang="zh-CN" altLang="en-US" sz="2400" b="1"/>
              <a:t>将光标至行尾的字符拷入剪贴板</a:t>
            </a:r>
          </a:p>
          <a:p>
            <a:pPr eaLnBrk="1" hangingPunct="1">
              <a:lnSpc>
                <a:spcPct val="110000"/>
              </a:lnSpc>
            </a:pPr>
            <a:r>
              <a:rPr lang="zh-CN" altLang="en-US" sz="2400" b="1"/>
              <a:t>&lt;y0&gt;	将光标至行首的字符拷入剪贴板</a:t>
            </a:r>
          </a:p>
          <a:p>
            <a:pPr eaLnBrk="1" hangingPunct="1">
              <a:lnSpc>
                <a:spcPct val="110000"/>
              </a:lnSpc>
            </a:pPr>
            <a:r>
              <a:rPr lang="en-US" altLang="zh-CN" sz="2400" b="1"/>
              <a:t>&lt;Y&gt;	</a:t>
            </a:r>
            <a:r>
              <a:rPr lang="zh-CN" altLang="en-US" sz="2400" b="1"/>
              <a:t>同</a:t>
            </a:r>
            <a:r>
              <a:rPr lang="en-US" altLang="zh-CN" sz="2400" b="1"/>
              <a:t>&lt;y$&gt;</a:t>
            </a:r>
            <a:endParaRPr lang="zh-CN" altLang="en-US" sz="2400" b="1"/>
          </a:p>
          <a:p>
            <a:pPr eaLnBrk="1" hangingPunct="1">
              <a:lnSpc>
                <a:spcPct val="110000"/>
              </a:lnSpc>
            </a:pPr>
            <a:r>
              <a:rPr lang="en-US" altLang="zh-CN" sz="2400" b="1"/>
              <a:t>&lt;yy&gt;	</a:t>
            </a:r>
            <a:r>
              <a:rPr lang="zh-CN" altLang="en-US" sz="2400" b="1"/>
              <a:t>将当前行拷入剪贴板</a:t>
            </a:r>
          </a:p>
          <a:p>
            <a:pPr eaLnBrk="1" hangingPunct="1">
              <a:lnSpc>
                <a:spcPct val="110000"/>
              </a:lnSpc>
            </a:pPr>
            <a:r>
              <a:rPr lang="en-US" altLang="zh-CN" sz="2400" b="1"/>
              <a:t>&lt;p&gt;	</a:t>
            </a:r>
            <a:r>
              <a:rPr lang="zh-CN" altLang="en-US" sz="2400" b="1"/>
              <a:t>将剪贴板中的内容粘贴在光标后</a:t>
            </a:r>
          </a:p>
          <a:p>
            <a:pPr eaLnBrk="1" hangingPunct="1">
              <a:lnSpc>
                <a:spcPct val="110000"/>
              </a:lnSpc>
            </a:pPr>
            <a:r>
              <a:rPr lang="en-US" altLang="zh-CN" sz="2400" b="1"/>
              <a:t>&lt;P&gt;	</a:t>
            </a:r>
            <a:r>
              <a:rPr lang="zh-CN" altLang="en-US" sz="2400" b="1"/>
              <a:t>将剪贴板中的内容粘贴在光标前</a:t>
            </a:r>
            <a:endParaRPr lang="zh-CN" altLang="en-US"/>
          </a:p>
        </p:txBody>
      </p:sp>
    </p:spTree>
    <p:extLst>
      <p:ext uri="{BB962C8B-B14F-4D97-AF65-F5344CB8AC3E}">
        <p14:creationId xmlns:p14="http://schemas.microsoft.com/office/powerpoint/2010/main" val="219029277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6835" name="Rectangle 3"/>
          <p:cNvSpPr>
            <a:spLocks noGrp="1" noChangeArrowheads="1"/>
          </p:cNvSpPr>
          <p:nvPr>
            <p:ph idx="1"/>
          </p:nvPr>
        </p:nvSpPr>
        <p:spPr>
          <a:prstGeom prst="rect">
            <a:avLst/>
          </a:prstGeom>
        </p:spPr>
        <p:txBody>
          <a:bodyPr/>
          <a:lstStyle/>
          <a:p>
            <a:pPr eaLnBrk="1" hangingPunct="1"/>
            <a:r>
              <a:rPr lang="zh-CN" altLang="en-US"/>
              <a:t>函数的声明</a:t>
            </a:r>
          </a:p>
          <a:p>
            <a:pPr lvl="1" eaLnBrk="1" hangingPunct="1"/>
            <a:r>
              <a:rPr lang="zh-CN" altLang="en-US">
                <a:latin typeface="幼圆" pitchFamily="49" charset="-122"/>
                <a:sym typeface="幼圆" pitchFamily="49" charset="-122"/>
              </a:rPr>
              <a:t>函数的声明就是指函数原型 </a:t>
            </a:r>
          </a:p>
          <a:p>
            <a:pPr lvl="1" eaLnBrk="1" hangingPunct="1"/>
            <a:endParaRPr lang="zh-CN" altLang="en-US">
              <a:latin typeface="幼圆" pitchFamily="49" charset="-122"/>
              <a:sym typeface="幼圆" pitchFamily="49" charset="-122"/>
            </a:endParaRPr>
          </a:p>
          <a:p>
            <a:pPr lvl="1" eaLnBrk="1" hangingPunct="1"/>
            <a:r>
              <a:rPr lang="zh-CN" altLang="en-US">
                <a:latin typeface="幼圆" pitchFamily="49" charset="-122"/>
                <a:sym typeface="幼圆" pitchFamily="49" charset="-122"/>
              </a:rPr>
              <a:t>其中，</a:t>
            </a:r>
            <a:r>
              <a:rPr lang="en-US" altLang="zh-CN">
                <a:latin typeface="幼圆" pitchFamily="49" charset="-122"/>
                <a:sym typeface="幼圆" pitchFamily="49" charset="-122"/>
              </a:rPr>
              <a:t>&lt;</a:t>
            </a:r>
            <a:r>
              <a:rPr lang="zh-CN" altLang="en-US">
                <a:latin typeface="幼圆" pitchFamily="49" charset="-122"/>
                <a:sym typeface="幼圆" pitchFamily="49" charset="-122"/>
              </a:rPr>
              <a:t>形式参数说明</a:t>
            </a:r>
            <a:r>
              <a:rPr lang="en-US" altLang="zh-CN">
                <a:latin typeface="幼圆" pitchFamily="49" charset="-122"/>
                <a:sym typeface="幼圆" pitchFamily="49" charset="-122"/>
              </a:rPr>
              <a:t>&gt;</a:t>
            </a:r>
            <a:r>
              <a:rPr lang="zh-CN" altLang="en-US">
                <a:latin typeface="幼圆" pitchFamily="49" charset="-122"/>
                <a:sym typeface="幼圆" pitchFamily="49" charset="-122"/>
              </a:rPr>
              <a:t>可以省略说明变量名</a:t>
            </a:r>
            <a:r>
              <a:rPr lang="zh-CN" altLang="en-US" b="1">
                <a:latin typeface="幼圆" pitchFamily="49" charset="-122"/>
                <a:sym typeface="幼圆" pitchFamily="49" charset="-122"/>
              </a:rPr>
              <a:t>，</a:t>
            </a:r>
            <a:r>
              <a:rPr lang="zh-CN" altLang="en-US">
                <a:latin typeface="幼圆" pitchFamily="49" charset="-122"/>
                <a:sym typeface="幼圆" pitchFamily="49" charset="-122"/>
              </a:rPr>
              <a:t>但类型不能省略。</a:t>
            </a:r>
          </a:p>
          <a:p>
            <a:pPr lvl="1" eaLnBrk="1" hangingPunct="1"/>
            <a:endParaRPr lang="zh-CN" altLang="en-US">
              <a:latin typeface="幼圆" pitchFamily="49" charset="-122"/>
              <a:sym typeface="幼圆" pitchFamily="49" charset="-122"/>
            </a:endParaRPr>
          </a:p>
          <a:p>
            <a:pPr eaLnBrk="1" hangingPunct="1">
              <a:buFont typeface="Wingdings 3" pitchFamily="18" charset="2"/>
              <a:buNone/>
            </a:pPr>
            <a:r>
              <a:rPr lang="zh-CN" altLang="en-US"/>
              <a:t>  	   </a:t>
            </a:r>
            <a:r>
              <a:rPr lang="zh-CN" altLang="en-US" sz="2400">
                <a:latin typeface="宋体" pitchFamily="2" charset="-122"/>
                <a:sym typeface="宋体" pitchFamily="2" charset="-122"/>
              </a:rPr>
              <a:t>例如，</a:t>
            </a:r>
          </a:p>
          <a:p>
            <a:pPr eaLnBrk="1" hangingPunct="1">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double  Power(double x, int n) ;</a:t>
            </a:r>
            <a:endParaRPr lang="zh-CN" altLang="en-US" sz="2400">
              <a:latin typeface="宋体" pitchFamily="2" charset="-122"/>
              <a:sym typeface="宋体" pitchFamily="2" charset="-122"/>
            </a:endParaRPr>
          </a:p>
          <a:p>
            <a:pPr eaLnBrk="1" hangingPunct="1">
              <a:buFont typeface="Wingdings 3" pitchFamily="18" charset="2"/>
              <a:buNone/>
            </a:pPr>
            <a:r>
              <a:rPr lang="en-US" altLang="zh-CN" sz="2400">
                <a:latin typeface="宋体" pitchFamily="2" charset="-122"/>
                <a:sym typeface="宋体" pitchFamily="2" charset="-122"/>
              </a:rPr>
              <a:t>      double  Power(double, int);</a:t>
            </a:r>
            <a:endParaRPr lang="zh-CN" altLang="en-US"/>
          </a:p>
        </p:txBody>
      </p:sp>
    </p:spTree>
    <p:extLst>
      <p:ext uri="{BB962C8B-B14F-4D97-AF65-F5344CB8AC3E}">
        <p14:creationId xmlns:p14="http://schemas.microsoft.com/office/powerpoint/2010/main" val="94107347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7859" name="Rectangle 3"/>
          <p:cNvSpPr>
            <a:spLocks noGrp="1" noChangeArrowheads="1"/>
          </p:cNvSpPr>
          <p:nvPr>
            <p:ph idx="1"/>
          </p:nvPr>
        </p:nvSpPr>
        <p:spPr>
          <a:prstGeom prst="rect">
            <a:avLst/>
          </a:prstGeom>
        </p:spPr>
        <p:txBody>
          <a:bodyPr/>
          <a:lstStyle/>
          <a:p>
            <a:pPr eaLnBrk="1" hangingPunct="1">
              <a:lnSpc>
                <a:spcPct val="90000"/>
              </a:lnSpc>
            </a:pPr>
            <a:r>
              <a:rPr lang="zh-CN" altLang="en-US"/>
              <a:t>函数的使用</a:t>
            </a:r>
          </a:p>
          <a:p>
            <a:pPr lvl="1" eaLnBrk="1" hangingPunct="1">
              <a:lnSpc>
                <a:spcPct val="90000"/>
              </a:lnSpc>
            </a:pPr>
            <a:r>
              <a:rPr lang="zh-CN" altLang="en-US">
                <a:latin typeface="幼圆" pitchFamily="49" charset="-122"/>
                <a:sym typeface="幼圆" pitchFamily="49" charset="-122"/>
              </a:rPr>
              <a:t>函数的使用也叫函数的调用</a:t>
            </a:r>
            <a:r>
              <a:rPr lang="en-US" altLang="zh-CN">
                <a:latin typeface="幼圆" pitchFamily="49" charset="-122"/>
                <a:sym typeface="幼圆" pitchFamily="49" charset="-122"/>
              </a:rPr>
              <a:t>,</a:t>
            </a:r>
            <a:r>
              <a:rPr lang="zh-CN" altLang="en-US">
                <a:latin typeface="幼圆" pitchFamily="49" charset="-122"/>
                <a:sym typeface="幼圆" pitchFamily="49" charset="-122"/>
              </a:rPr>
              <a:t>形式如下：</a:t>
            </a:r>
          </a:p>
          <a:p>
            <a:pPr eaLnBrk="1" hangingPunct="1">
              <a:lnSpc>
                <a:spcPct val="90000"/>
              </a:lnSpc>
              <a:buFont typeface="Wingdings 3" pitchFamily="18" charset="2"/>
              <a:buNone/>
            </a:pPr>
            <a:r>
              <a:rPr lang="zh-CN" altLang="en-US" b="1"/>
              <a:t>		</a:t>
            </a:r>
            <a:r>
              <a:rPr lang="zh-CN" altLang="en-US" sz="2400"/>
              <a:t>函数名称（</a:t>
            </a:r>
            <a:r>
              <a:rPr lang="en-US" altLang="zh-CN" sz="2400"/>
              <a:t>〈</a:t>
            </a:r>
            <a:r>
              <a:rPr lang="zh-CN" altLang="en-US" sz="2400"/>
              <a:t>实际参数</a:t>
            </a:r>
            <a:r>
              <a:rPr lang="en-US" altLang="zh-CN" sz="2400"/>
              <a:t>〉</a:t>
            </a:r>
            <a:r>
              <a:rPr lang="zh-CN" altLang="en-US" sz="2400"/>
              <a:t>）；</a:t>
            </a:r>
          </a:p>
          <a:p>
            <a:pPr lvl="1" eaLnBrk="1" hangingPunct="1">
              <a:lnSpc>
                <a:spcPct val="90000"/>
              </a:lnSpc>
            </a:pPr>
            <a:r>
              <a:rPr lang="zh-CN" altLang="en-US"/>
              <a:t>其中</a:t>
            </a:r>
            <a:r>
              <a:rPr lang="zh-CN" altLang="en-US" sz="2000"/>
              <a:t>：</a:t>
            </a:r>
          </a:p>
          <a:p>
            <a:pPr lvl="2" eaLnBrk="1" hangingPunct="1">
              <a:lnSpc>
                <a:spcPct val="90000"/>
              </a:lnSpc>
            </a:pPr>
            <a:r>
              <a:rPr lang="en-US" altLang="zh-CN" sz="2400"/>
              <a:t>〈</a:t>
            </a:r>
            <a:r>
              <a:rPr lang="zh-CN" altLang="en-US" sz="2400"/>
              <a:t>实际参数</a:t>
            </a:r>
            <a:r>
              <a:rPr lang="en-US" altLang="zh-CN" sz="2400"/>
              <a:t>〉</a:t>
            </a:r>
            <a:r>
              <a:rPr lang="zh-CN" altLang="en-US" sz="2400"/>
              <a:t>需要确切的数据</a:t>
            </a:r>
            <a:r>
              <a:rPr lang="zh-CN" altLang="en-US" sz="2400">
                <a:solidFill>
                  <a:schemeClr val="tx2"/>
                </a:solidFill>
              </a:rPr>
              <a:t>，</a:t>
            </a:r>
            <a:r>
              <a:rPr lang="zh-CN" altLang="en-US" sz="2400"/>
              <a:t>也可以是具有确定值的表达式。</a:t>
            </a:r>
          </a:p>
          <a:p>
            <a:pPr lvl="2" eaLnBrk="1" hangingPunct="1">
              <a:lnSpc>
                <a:spcPct val="90000"/>
              </a:lnSpc>
            </a:pPr>
            <a:endParaRPr lang="zh-CN" altLang="en-US" sz="1800"/>
          </a:p>
          <a:p>
            <a:pPr lvl="2" eaLnBrk="1" hangingPunct="1">
              <a:lnSpc>
                <a:spcPct val="90000"/>
              </a:lnSpc>
            </a:pPr>
            <a:r>
              <a:rPr lang="zh-CN" altLang="en-US" sz="2400"/>
              <a:t>注意：</a:t>
            </a:r>
          </a:p>
          <a:p>
            <a:pPr lvl="2" eaLnBrk="1" hangingPunct="1">
              <a:lnSpc>
                <a:spcPct val="90000"/>
              </a:lnSpc>
              <a:buFont typeface="Wingdings 3" pitchFamily="18" charset="2"/>
              <a:buNone/>
            </a:pPr>
            <a:r>
              <a:rPr lang="zh-CN" altLang="en-US" sz="2400">
                <a:solidFill>
                  <a:schemeClr val="tx2"/>
                </a:solidFill>
              </a:rPr>
              <a:t>	函数调用可以作为一个运算量出现在表达式中，也可以单独形成一个语句。对于无返回值的函数来讲，只能形成一个函数调用语句。</a:t>
            </a:r>
            <a:endParaRPr lang="zh-CN" altLang="en-US"/>
          </a:p>
        </p:txBody>
      </p:sp>
    </p:spTree>
    <p:extLst>
      <p:ext uri="{BB962C8B-B14F-4D97-AF65-F5344CB8AC3E}">
        <p14:creationId xmlns:p14="http://schemas.microsoft.com/office/powerpoint/2010/main" val="32191053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algn="ctr" eaLnBrk="1" hangingPunct="1"/>
            <a:r>
              <a:rPr lang="zh-CN" altLang="en-US" dirty="0">
                <a:solidFill>
                  <a:schemeClr val="tx1"/>
                </a:solidFill>
              </a:rPr>
              <a:t>函数</a:t>
            </a:r>
            <a:r>
              <a:rPr lang="zh-CN" altLang="en-US" dirty="0"/>
              <a:t>定义、声明和调用</a:t>
            </a:r>
          </a:p>
        </p:txBody>
      </p:sp>
      <p:sp>
        <p:nvSpPr>
          <p:cNvPr id="378883" name="Rectangle 3"/>
          <p:cNvSpPr>
            <a:spLocks noGrp="1" noChangeArrowheads="1"/>
          </p:cNvSpPr>
          <p:nvPr>
            <p:ph idx="1"/>
          </p:nvPr>
        </p:nvSpPr>
        <p:spPr>
          <a:prstGeom prst="rect">
            <a:avLst/>
          </a:prstGeom>
        </p:spPr>
        <p:txBody>
          <a:bodyPr/>
          <a:lstStyle/>
          <a:p>
            <a:pPr lvl="1" eaLnBrk="1" hangingPunct="1">
              <a:lnSpc>
                <a:spcPct val="80000"/>
              </a:lnSpc>
            </a:pPr>
            <a:r>
              <a:rPr lang="zh-CN" altLang="en-US"/>
              <a:t>编写一个函数显示 </a:t>
            </a:r>
            <a:r>
              <a:rPr lang="zh-CN" altLang="en-US">
                <a:sym typeface="Arial" pitchFamily="34" charset="0"/>
              </a:rPr>
              <a:t>“</a:t>
            </a:r>
            <a:r>
              <a:rPr lang="en-US" altLang="zh-CN"/>
              <a:t>Hello, guy! </a:t>
            </a:r>
            <a:r>
              <a:rPr lang="en-US" altLang="zh-CN">
                <a:sym typeface="Arial" pitchFamily="34" charset="0"/>
              </a:rPr>
              <a:t>”</a:t>
            </a:r>
            <a:r>
              <a:rPr lang="zh-CN" altLang="en-US"/>
              <a:t>，然后在主程序中调用</a:t>
            </a:r>
          </a:p>
          <a:p>
            <a:pPr eaLnBrk="1" hangingPunct="1">
              <a:lnSpc>
                <a:spcPct val="80000"/>
              </a:lnSpc>
              <a:buFont typeface="Wingdings 3" pitchFamily="18" charset="2"/>
              <a:buNone/>
            </a:pPr>
            <a:r>
              <a:rPr lang="zh-CN" altLang="en-US" sz="1600"/>
              <a:t>    		</a:t>
            </a:r>
            <a:endParaRPr lang="zh-CN" altLang="en-US" sz="1800"/>
          </a:p>
          <a:p>
            <a:pPr eaLnBrk="1" hangingPunct="1">
              <a:lnSpc>
                <a:spcPct val="80000"/>
              </a:lnSpc>
              <a:buFont typeface="Wingdings 3" pitchFamily="18" charset="2"/>
              <a:buNone/>
            </a:pPr>
            <a:r>
              <a:rPr lang="zh-CN" altLang="en-US" sz="1800"/>
              <a:t>    		</a:t>
            </a:r>
            <a:r>
              <a:rPr lang="en-US" altLang="zh-CN" sz="2400">
                <a:latin typeface="宋体" pitchFamily="2" charset="-122"/>
                <a:sym typeface="宋体" pitchFamily="2" charset="-122"/>
              </a:rPr>
              <a:t>#include &lt;stdio.h&gt;</a:t>
            </a:r>
            <a:endParaRPr lang="zh-CN" altLang="en-US" sz="2400">
              <a:latin typeface="宋体" pitchFamily="2" charset="-122"/>
              <a:sym typeface="宋体" pitchFamily="2" charset="-122"/>
            </a:endParaRPr>
          </a:p>
          <a:p>
            <a:pPr eaLnBrk="1" hangingPunct="1">
              <a:lnSpc>
                <a:spcPct val="80000"/>
              </a:lnSpc>
              <a:buFont typeface="Wingdings 3" pitchFamily="18" charset="2"/>
              <a:buNone/>
            </a:pP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void DisplayHello(void)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printf(“Hello,guy!\n”);</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return;</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int main(void)</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DisplayHello() ;       //</a:t>
            </a:r>
            <a:r>
              <a:rPr lang="zh-CN" altLang="en-US" sz="2400">
                <a:latin typeface="宋体" pitchFamily="2" charset="-122"/>
                <a:sym typeface="宋体" pitchFamily="2" charset="-122"/>
              </a:rPr>
              <a:t>一个函数调用语句</a:t>
            </a:r>
          </a:p>
          <a:p>
            <a:pPr eaLnBrk="1" hangingPunct="1">
              <a:lnSpc>
                <a:spcPct val="8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return 0;</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1800"/>
              <a:t>		</a:t>
            </a:r>
            <a:endParaRPr lang="zh-CN" altLang="en-US"/>
          </a:p>
        </p:txBody>
      </p:sp>
    </p:spTree>
    <p:extLst>
      <p:ext uri="{BB962C8B-B14F-4D97-AF65-F5344CB8AC3E}">
        <p14:creationId xmlns:p14="http://schemas.microsoft.com/office/powerpoint/2010/main" val="37041611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zh-CN" altLang="en-US" dirty="0"/>
              <a:t>函数传参</a:t>
            </a:r>
          </a:p>
        </p:txBody>
      </p:sp>
    </p:spTree>
    <p:extLst>
      <p:ext uri="{BB962C8B-B14F-4D97-AF65-F5344CB8AC3E}">
        <p14:creationId xmlns:p14="http://schemas.microsoft.com/office/powerpoint/2010/main" val="42769100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0930"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BE44D53-2B99-4D34-BE71-50D307C21222}" type="slidenum">
              <a:rPr lang="zh-CN" altLang="en-US" sz="1400">
                <a:solidFill>
                  <a:schemeClr val="tx2"/>
                </a:solidFill>
                <a:sym typeface="Arial" pitchFamily="34" charset="0"/>
              </a:rPr>
              <a:pPr eaLnBrk="0" hangingPunct="0"/>
              <a:t>354</a:t>
            </a:fld>
            <a:endParaRPr lang="en-US" altLang="zh-CN" sz="1400">
              <a:solidFill>
                <a:schemeClr val="tx2"/>
              </a:solidFill>
              <a:sym typeface="Arial" pitchFamily="34" charset="0"/>
            </a:endParaRPr>
          </a:p>
        </p:txBody>
      </p:sp>
      <p:sp>
        <p:nvSpPr>
          <p:cNvPr id="380931" name="Rectangle 2"/>
          <p:cNvSpPr>
            <a:spLocks noGrp="1" noChangeArrowheads="1"/>
          </p:cNvSpPr>
          <p:nvPr>
            <p:ph type="title"/>
          </p:nvPr>
        </p:nvSpPr>
        <p:spPr/>
        <p:txBody>
          <a:bodyPr/>
          <a:lstStyle/>
          <a:p>
            <a:pPr algn="ctr" eaLnBrk="1" hangingPunct="1"/>
            <a:r>
              <a:rPr lang="zh-CN" altLang="en-US" dirty="0"/>
              <a:t>函数传参</a:t>
            </a:r>
          </a:p>
        </p:txBody>
      </p:sp>
      <p:sp>
        <p:nvSpPr>
          <p:cNvPr id="380932" name="Rectangle 3"/>
          <p:cNvSpPr>
            <a:spLocks noGrp="1" noChangeArrowheads="1"/>
          </p:cNvSpPr>
          <p:nvPr>
            <p:ph idx="1"/>
          </p:nvPr>
        </p:nvSpPr>
        <p:spPr>
          <a:prstGeom prst="rect">
            <a:avLst/>
          </a:prstGeom>
        </p:spPr>
        <p:txBody>
          <a:bodyPr/>
          <a:lstStyle/>
          <a:p>
            <a:pPr eaLnBrk="1" hangingPunct="1"/>
            <a:r>
              <a:rPr lang="zh-CN" altLang="en-US"/>
              <a:t>函数之间的参数传递方式有</a:t>
            </a:r>
            <a:r>
              <a:rPr lang="zh-CN" altLang="en-US" sz="3200"/>
              <a:t>：</a:t>
            </a:r>
          </a:p>
          <a:p>
            <a:pPr eaLnBrk="1" hangingPunct="1"/>
            <a:endParaRPr lang="zh-CN" altLang="en-US" sz="3200"/>
          </a:p>
          <a:p>
            <a:pPr lvl="1" eaLnBrk="1" hangingPunct="1"/>
            <a:r>
              <a:rPr lang="zh-CN" altLang="en-US"/>
              <a:t>复制传递方式</a:t>
            </a:r>
          </a:p>
          <a:p>
            <a:pPr lvl="1" eaLnBrk="1" hangingPunct="1"/>
            <a:endParaRPr lang="zh-CN" altLang="en-US"/>
          </a:p>
          <a:p>
            <a:pPr lvl="1" eaLnBrk="1" hangingPunct="1"/>
            <a:r>
              <a:rPr lang="zh-CN" altLang="en-US"/>
              <a:t>地址传递方式</a:t>
            </a:r>
          </a:p>
          <a:p>
            <a:pPr eaLnBrk="1" hangingPunct="1"/>
            <a:endParaRPr lang="zh-CN" altLang="en-US"/>
          </a:p>
        </p:txBody>
      </p:sp>
    </p:spTree>
    <p:extLst>
      <p:ext uri="{BB962C8B-B14F-4D97-AF65-F5344CB8AC3E}">
        <p14:creationId xmlns:p14="http://schemas.microsoft.com/office/powerpoint/2010/main" val="246388519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1955" name="Rectangle 3"/>
          <p:cNvSpPr>
            <a:spLocks noGrp="1" noChangeArrowheads="1"/>
          </p:cNvSpPr>
          <p:nvPr>
            <p:ph idx="1"/>
          </p:nvPr>
        </p:nvSpPr>
        <p:spPr>
          <a:prstGeom prst="rect">
            <a:avLst/>
          </a:prstGeom>
        </p:spPr>
        <p:txBody>
          <a:bodyPr/>
          <a:lstStyle/>
          <a:p>
            <a:pPr eaLnBrk="1" hangingPunct="1">
              <a:lnSpc>
                <a:spcPct val="90000"/>
              </a:lnSpc>
            </a:pPr>
            <a:r>
              <a:rPr lang="zh-CN" altLang="en-US"/>
              <a:t>复制传递方式</a:t>
            </a:r>
          </a:p>
          <a:p>
            <a:pPr eaLnBrk="1" hangingPunct="1">
              <a:lnSpc>
                <a:spcPct val="90000"/>
              </a:lnSpc>
            </a:pPr>
            <a:endParaRPr lang="zh-CN" altLang="en-US"/>
          </a:p>
          <a:p>
            <a:pPr eaLnBrk="1" hangingPunct="1">
              <a:lnSpc>
                <a:spcPct val="90000"/>
              </a:lnSpc>
              <a:buFont typeface="Wingdings 3" pitchFamily="18" charset="2"/>
              <a:buNone/>
            </a:pPr>
            <a:r>
              <a:rPr lang="zh-CN" altLang="en-US" sz="2400"/>
              <a:t>          </a:t>
            </a:r>
            <a:r>
              <a:rPr lang="zh-CN" altLang="en-US" sz="2400">
                <a:latin typeface="宋体" pitchFamily="2" charset="-122"/>
                <a:sym typeface="宋体" pitchFamily="2" charset="-122"/>
              </a:rPr>
              <a:t>复制传递方式是函数间传递数据常用的方式。调用函数将实参传递给被调用函数，被调用函数将创建同类型的形参并用实参初始化。</a:t>
            </a:r>
          </a:p>
          <a:p>
            <a:pPr eaLnBrk="1" hangingPunct="1">
              <a:lnSpc>
                <a:spcPct val="90000"/>
              </a:lnSpc>
              <a:buFont typeface="Wingdings 3" pitchFamily="18" charset="2"/>
              <a:buNone/>
            </a:pP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zh-CN" altLang="en-US" sz="2400">
                <a:latin typeface="宋体" pitchFamily="2" charset="-122"/>
                <a:sym typeface="宋体" pitchFamily="2" charset="-122"/>
              </a:rPr>
              <a:t>      即把实参赋给一个新的变量，把实参的值复制到新建形参的存储区域中。采用复制传递方式传递数据，被调用函数不能访问调用函数里的实参。</a:t>
            </a:r>
          </a:p>
          <a:p>
            <a:pPr eaLnBrk="1" hangingPunct="1">
              <a:lnSpc>
                <a:spcPct val="90000"/>
              </a:lnSpc>
              <a:buFont typeface="Wingdings 3" pitchFamily="18" charset="2"/>
              <a:buNone/>
            </a:pP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zh-CN" altLang="en-US" sz="2400">
                <a:latin typeface="宋体" pitchFamily="2" charset="-122"/>
                <a:sym typeface="宋体" pitchFamily="2" charset="-122"/>
              </a:rPr>
              <a:t>      因此，即使改变形参的值也不会影响实参的值。一旦被调用函数完成了其任务时，这些形参通常就被系统释放。</a:t>
            </a:r>
            <a:endParaRPr lang="zh-CN" altLang="en-US" sz="3200">
              <a:latin typeface="宋体" pitchFamily="2" charset="-122"/>
              <a:sym typeface="宋体" pitchFamily="2" charset="-122"/>
            </a:endParaRPr>
          </a:p>
        </p:txBody>
      </p:sp>
    </p:spTree>
    <p:extLst>
      <p:ext uri="{BB962C8B-B14F-4D97-AF65-F5344CB8AC3E}">
        <p14:creationId xmlns:p14="http://schemas.microsoft.com/office/powerpoint/2010/main" val="18754377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2979" name="Rectangle 3"/>
          <p:cNvSpPr>
            <a:spLocks noGrp="1" noChangeArrowheads="1"/>
          </p:cNvSpPr>
          <p:nvPr>
            <p:ph idx="1"/>
          </p:nvPr>
        </p:nvSpPr>
        <p:spPr>
          <a:prstGeom prst="rect">
            <a:avLst/>
          </a:prstGeom>
        </p:spPr>
        <p:txBody>
          <a:bodyPr/>
          <a:lstStyle/>
          <a:p>
            <a:pPr lvl="1" eaLnBrk="1" hangingPunct="1">
              <a:lnSpc>
                <a:spcPct val="90000"/>
              </a:lnSpc>
            </a:pPr>
            <a:r>
              <a:rPr lang="zh-CN" altLang="en-US"/>
              <a:t>复制传递方式的示意图</a:t>
            </a:r>
            <a:r>
              <a:rPr lang="zh-CN" altLang="en-US" sz="1800"/>
              <a:t>：</a:t>
            </a:r>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r>
              <a:rPr lang="zh-CN" altLang="en-US" sz="2000"/>
              <a:t>           </a:t>
            </a:r>
            <a:r>
              <a:rPr lang="zh-CN" altLang="en-US" sz="2400">
                <a:latin typeface="宋体" pitchFamily="2" charset="-122"/>
                <a:sym typeface="宋体" pitchFamily="2" charset="-122"/>
              </a:rPr>
              <a:t>上图中，箭头是指将实参的数据拷贝给了形参变量，实参和形参是具有相同数据类型但存储空间是不同的两组变量。被调用函数处理的数据是复制到本地的数据，它不能改变调用函数中实参的值</a:t>
            </a:r>
            <a:r>
              <a:rPr lang="zh-CN" altLang="en-US" sz="2000">
                <a:latin typeface="楷体_GB2312" pitchFamily="49" charset="-122"/>
                <a:ea typeface="楷体_GB2312" pitchFamily="49" charset="-122"/>
                <a:sym typeface="楷体_GB2312" pitchFamily="49" charset="-122"/>
              </a:rPr>
              <a:t> 。</a:t>
            </a:r>
          </a:p>
          <a:p>
            <a:pPr eaLnBrk="1" hangingPunct="1">
              <a:lnSpc>
                <a:spcPct val="90000"/>
              </a:lnSpc>
            </a:pPr>
            <a:endParaRPr lang="zh-CN" altLang="en-US" sz="2000">
              <a:latin typeface="楷体_GB2312" pitchFamily="49" charset="-122"/>
              <a:ea typeface="楷体_GB2312" pitchFamily="49" charset="-122"/>
              <a:sym typeface="楷体_GB2312" pitchFamily="49" charset="-122"/>
            </a:endParaRPr>
          </a:p>
        </p:txBody>
      </p:sp>
      <p:sp>
        <p:nvSpPr>
          <p:cNvPr id="382980" name="Rectangle 4"/>
          <p:cNvSpPr>
            <a:spLocks noChangeArrowheads="1"/>
          </p:cNvSpPr>
          <p:nvPr/>
        </p:nvSpPr>
        <p:spPr bwMode="auto">
          <a:xfrm>
            <a:off x="3024717" y="1773238"/>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zh-CN" altLang="en-US">
                <a:solidFill>
                  <a:srgbClr val="000000"/>
                </a:solidFill>
                <a:latin typeface="Garamond" pitchFamily="18" charset="0"/>
                <a:sym typeface="Garamond" pitchFamily="18" charset="0"/>
              </a:rPr>
              <a:t>实参</a:t>
            </a:r>
            <a:r>
              <a:rPr lang="en-US" altLang="zh-CN">
                <a:solidFill>
                  <a:srgbClr val="000000"/>
                </a:solidFill>
                <a:latin typeface="Garamond" pitchFamily="18" charset="0"/>
                <a:sym typeface="Garamond" pitchFamily="18" charset="0"/>
              </a:rPr>
              <a:t>x1</a:t>
            </a:r>
            <a:endParaRPr lang="zh-CN" altLang="en-US"/>
          </a:p>
        </p:txBody>
      </p:sp>
      <p:sp>
        <p:nvSpPr>
          <p:cNvPr id="382981" name="Rectangle 5"/>
          <p:cNvSpPr>
            <a:spLocks noChangeArrowheads="1"/>
          </p:cNvSpPr>
          <p:nvPr/>
        </p:nvSpPr>
        <p:spPr bwMode="auto">
          <a:xfrm>
            <a:off x="7440084" y="1773238"/>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zh-CN" altLang="en-US">
                <a:solidFill>
                  <a:srgbClr val="000000"/>
                </a:solidFill>
                <a:latin typeface="Garamond" pitchFamily="18" charset="0"/>
                <a:sym typeface="Garamond" pitchFamily="18" charset="0"/>
              </a:rPr>
              <a:t>形参</a:t>
            </a:r>
            <a:r>
              <a:rPr lang="en-US" altLang="zh-CN">
                <a:solidFill>
                  <a:srgbClr val="000000"/>
                </a:solidFill>
                <a:latin typeface="Garamond" pitchFamily="18" charset="0"/>
                <a:sym typeface="Garamond" pitchFamily="18" charset="0"/>
              </a:rPr>
              <a:t>y1</a:t>
            </a:r>
            <a:endParaRPr lang="zh-CN" altLang="en-US"/>
          </a:p>
        </p:txBody>
      </p:sp>
      <p:sp>
        <p:nvSpPr>
          <p:cNvPr id="382982" name="Line 6"/>
          <p:cNvSpPr>
            <a:spLocks noChangeShapeType="1"/>
          </p:cNvSpPr>
          <p:nvPr/>
        </p:nvSpPr>
        <p:spPr bwMode="auto">
          <a:xfrm>
            <a:off x="5903385" y="2133600"/>
            <a:ext cx="144144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82983" name="Rectangle 7"/>
          <p:cNvSpPr>
            <a:spLocks noChangeArrowheads="1"/>
          </p:cNvSpPr>
          <p:nvPr/>
        </p:nvSpPr>
        <p:spPr bwMode="auto">
          <a:xfrm>
            <a:off x="3024717" y="2492375"/>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ltLang="zh-CN" sz="3600">
                <a:solidFill>
                  <a:srgbClr val="000000"/>
                </a:solidFill>
                <a:latin typeface="Garamond" pitchFamily="18" charset="0"/>
                <a:sym typeface="Garamond" pitchFamily="18" charset="0"/>
              </a:rPr>
              <a:t>......</a:t>
            </a:r>
            <a:endParaRPr lang="zh-CN" altLang="en-US"/>
          </a:p>
        </p:txBody>
      </p:sp>
      <p:sp>
        <p:nvSpPr>
          <p:cNvPr id="382984" name="Line 8"/>
          <p:cNvSpPr>
            <a:spLocks noChangeShapeType="1"/>
          </p:cNvSpPr>
          <p:nvPr/>
        </p:nvSpPr>
        <p:spPr bwMode="auto">
          <a:xfrm>
            <a:off x="5903385" y="2852739"/>
            <a:ext cx="15367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382985" name="Rectangle 9"/>
          <p:cNvSpPr>
            <a:spLocks noChangeArrowheads="1"/>
          </p:cNvSpPr>
          <p:nvPr/>
        </p:nvSpPr>
        <p:spPr bwMode="auto">
          <a:xfrm>
            <a:off x="7440084" y="2565400"/>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en-US" altLang="zh-CN" sz="3600">
                <a:solidFill>
                  <a:srgbClr val="FFFF00"/>
                </a:solidFill>
                <a:sym typeface="Times New Roman" pitchFamily="18" charset="0"/>
              </a:rPr>
              <a:t>……</a:t>
            </a:r>
            <a:r>
              <a:rPr lang="en-US" altLang="zh-CN" sz="3600">
                <a:solidFill>
                  <a:srgbClr val="FFFF00"/>
                </a:solidFill>
                <a:latin typeface="Garamond" pitchFamily="18" charset="0"/>
                <a:sym typeface="Garamond" pitchFamily="18" charset="0"/>
              </a:rPr>
              <a:t>..</a:t>
            </a:r>
            <a:endParaRPr lang="zh-CN" altLang="en-US"/>
          </a:p>
        </p:txBody>
      </p:sp>
      <p:sp>
        <p:nvSpPr>
          <p:cNvPr id="382986" name="Rectangle 10"/>
          <p:cNvSpPr>
            <a:spLocks noChangeArrowheads="1"/>
          </p:cNvSpPr>
          <p:nvPr/>
        </p:nvSpPr>
        <p:spPr bwMode="auto">
          <a:xfrm>
            <a:off x="3024717" y="3357563"/>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zh-CN" altLang="en-US">
                <a:solidFill>
                  <a:srgbClr val="000000"/>
                </a:solidFill>
                <a:latin typeface="Garamond" pitchFamily="18" charset="0"/>
                <a:sym typeface="Garamond" pitchFamily="18" charset="0"/>
              </a:rPr>
              <a:t>实参</a:t>
            </a:r>
            <a:r>
              <a:rPr lang="en-US" altLang="zh-CN">
                <a:solidFill>
                  <a:srgbClr val="000000"/>
                </a:solidFill>
                <a:latin typeface="Garamond" pitchFamily="18" charset="0"/>
                <a:sym typeface="Garamond" pitchFamily="18" charset="0"/>
              </a:rPr>
              <a:t>xn</a:t>
            </a:r>
            <a:endParaRPr lang="zh-CN" altLang="en-US"/>
          </a:p>
        </p:txBody>
      </p:sp>
      <p:sp>
        <p:nvSpPr>
          <p:cNvPr id="382987" name="Rectangle 11"/>
          <p:cNvSpPr>
            <a:spLocks noChangeArrowheads="1"/>
          </p:cNvSpPr>
          <p:nvPr/>
        </p:nvSpPr>
        <p:spPr bwMode="auto">
          <a:xfrm>
            <a:off x="7440084" y="3429000"/>
            <a:ext cx="2844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r>
              <a:rPr lang="zh-CN" altLang="en-US">
                <a:solidFill>
                  <a:srgbClr val="000000"/>
                </a:solidFill>
                <a:latin typeface="Garamond" pitchFamily="18" charset="0"/>
                <a:sym typeface="Garamond" pitchFamily="18" charset="0"/>
              </a:rPr>
              <a:t>形参</a:t>
            </a:r>
            <a:r>
              <a:rPr lang="en-US" altLang="zh-CN">
                <a:solidFill>
                  <a:srgbClr val="000000"/>
                </a:solidFill>
                <a:latin typeface="Garamond" pitchFamily="18" charset="0"/>
                <a:sym typeface="Garamond" pitchFamily="18" charset="0"/>
              </a:rPr>
              <a:t>yn</a:t>
            </a:r>
            <a:endParaRPr lang="zh-CN" altLang="en-US"/>
          </a:p>
        </p:txBody>
      </p:sp>
      <p:sp>
        <p:nvSpPr>
          <p:cNvPr id="382988" name="Line 12"/>
          <p:cNvSpPr>
            <a:spLocks noChangeShapeType="1"/>
          </p:cNvSpPr>
          <p:nvPr/>
        </p:nvSpPr>
        <p:spPr bwMode="auto">
          <a:xfrm flipV="1">
            <a:off x="5903385" y="3716338"/>
            <a:ext cx="15367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Tree>
    <p:extLst>
      <p:ext uri="{BB962C8B-B14F-4D97-AF65-F5344CB8AC3E}">
        <p14:creationId xmlns:p14="http://schemas.microsoft.com/office/powerpoint/2010/main" val="18928194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4003" name="Rectangle 3"/>
          <p:cNvSpPr>
            <a:spLocks noGrp="1" noChangeArrowheads="1"/>
          </p:cNvSpPr>
          <p:nvPr>
            <p:ph idx="1"/>
          </p:nvPr>
        </p:nvSpPr>
        <p:spPr>
          <a:prstGeom prst="rect">
            <a:avLst/>
          </a:prstGeom>
        </p:spPr>
        <p:txBody>
          <a:bodyPr/>
          <a:lstStyle/>
          <a:p>
            <a:pPr eaLnBrk="1" hangingPunct="1"/>
            <a:r>
              <a:rPr lang="zh-CN" altLang="en-US"/>
              <a:t>地址传递方式</a:t>
            </a:r>
          </a:p>
          <a:p>
            <a:pPr eaLnBrk="1" hangingPunct="1"/>
            <a:endParaRPr lang="zh-CN" altLang="en-US"/>
          </a:p>
          <a:p>
            <a:pPr eaLnBrk="1" hangingPunct="1">
              <a:buFont typeface="Wingdings 3" pitchFamily="18" charset="2"/>
              <a:buNone/>
            </a:pPr>
            <a:r>
              <a:rPr lang="zh-CN" altLang="en-US"/>
              <a:t>            </a:t>
            </a:r>
            <a:r>
              <a:rPr lang="zh-CN" altLang="en-US" sz="2400">
                <a:latin typeface="宋体" pitchFamily="2" charset="-122"/>
                <a:sym typeface="宋体" pitchFamily="2" charset="-122"/>
              </a:rPr>
              <a:t>地址传递方式和复制传递方式正好相反，这种方式是将调用函数的参数本身传给被调用函数。因此，被调用函数中对形参的操作，将直接改变实参的值。</a:t>
            </a:r>
          </a:p>
          <a:p>
            <a:pPr eaLnBrk="1" hangingPunct="1">
              <a:buFont typeface="Wingdings 3" pitchFamily="18" charset="2"/>
              <a:buNone/>
            </a:pPr>
            <a:endParaRPr lang="zh-CN" altLang="en-US" sz="2400">
              <a:latin typeface="宋体" pitchFamily="2" charset="-122"/>
              <a:sym typeface="宋体" pitchFamily="2" charset="-122"/>
            </a:endParaRPr>
          </a:p>
          <a:p>
            <a:pPr eaLnBrk="1" hangingPunct="1">
              <a:buFont typeface="Wingdings 3" pitchFamily="18" charset="2"/>
              <a:buNone/>
            </a:pPr>
            <a:r>
              <a:rPr lang="zh-CN" altLang="en-US" sz="2400">
                <a:latin typeface="宋体" pitchFamily="2" charset="-122"/>
                <a:sym typeface="宋体" pitchFamily="2" charset="-122"/>
              </a:rPr>
              <a:t>      调用函数将实参的地址传送给被调用函数，被调用函数对该地址的目标操作，相当于对实参本身的操作。按地址传递</a:t>
            </a:r>
            <a:r>
              <a:rPr lang="en-US" altLang="zh-CN" sz="2400">
                <a:latin typeface="宋体" pitchFamily="2" charset="-122"/>
                <a:sym typeface="宋体" pitchFamily="2" charset="-122"/>
              </a:rPr>
              <a:t>,</a:t>
            </a:r>
            <a:r>
              <a:rPr lang="zh-CN" altLang="en-US" sz="2400">
                <a:latin typeface="宋体" pitchFamily="2" charset="-122"/>
                <a:sym typeface="宋体" pitchFamily="2" charset="-122"/>
              </a:rPr>
              <a:t>实参为变量的地址，而形参为同类型的指针。</a:t>
            </a:r>
            <a:endParaRPr lang="zh-CN" altLang="en-US"/>
          </a:p>
        </p:txBody>
      </p:sp>
    </p:spTree>
    <p:extLst>
      <p:ext uri="{BB962C8B-B14F-4D97-AF65-F5344CB8AC3E}">
        <p14:creationId xmlns:p14="http://schemas.microsoft.com/office/powerpoint/2010/main" val="17931271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5027" name="Rectangle 3"/>
          <p:cNvSpPr>
            <a:spLocks noGrp="1" noChangeArrowheads="1"/>
          </p:cNvSpPr>
          <p:nvPr>
            <p:ph idx="1"/>
          </p:nvPr>
        </p:nvSpPr>
        <p:spPr>
          <a:prstGeom prst="rect">
            <a:avLst/>
          </a:prstGeom>
        </p:spPr>
        <p:txBody>
          <a:bodyPr/>
          <a:lstStyle/>
          <a:p>
            <a:pPr lvl="1" eaLnBrk="1" hangingPunct="1">
              <a:lnSpc>
                <a:spcPct val="90000"/>
              </a:lnSpc>
            </a:pPr>
            <a:r>
              <a:rPr lang="zh-CN" altLang="en-US"/>
              <a:t>采用地址传递方式的数据交换。</a:t>
            </a:r>
          </a:p>
          <a:p>
            <a:pPr eaLnBrk="1" hangingPunct="1">
              <a:lnSpc>
                <a:spcPct val="90000"/>
              </a:lnSpc>
              <a:buFont typeface="Wingdings 3" pitchFamily="18" charset="2"/>
              <a:buNone/>
            </a:pPr>
            <a:r>
              <a:rPr lang="zh-CN" altLang="en-US" sz="2000"/>
              <a:t>     </a:t>
            </a:r>
            <a:r>
              <a:rPr lang="en-US" altLang="zh-CN" sz="2400">
                <a:latin typeface="宋体" pitchFamily="2" charset="-122"/>
                <a:sym typeface="宋体" pitchFamily="2" charset="-122"/>
              </a:rPr>
              <a:t>#include &lt;stdio.h&gt; </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void swap(double *x, double *y); //swap</a:t>
            </a:r>
            <a:r>
              <a:rPr lang="zh-CN" altLang="en-US" sz="2400">
                <a:latin typeface="宋体" pitchFamily="2" charset="-122"/>
                <a:sym typeface="宋体" pitchFamily="2" charset="-122"/>
              </a:rPr>
              <a:t>函数声明</a:t>
            </a:r>
          </a:p>
          <a:p>
            <a:pPr eaLnBrk="1" hangingPunct="1">
              <a:lnSpc>
                <a:spcPct val="9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int main(void)</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double x1, x2;</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x1=21.56;</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x2=65.12;</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swap(&amp;x1, &amp;x2);//</a:t>
            </a:r>
            <a:r>
              <a:rPr lang="zh-CN" altLang="en-US" sz="2400">
                <a:latin typeface="宋体" pitchFamily="2" charset="-122"/>
                <a:sym typeface="宋体" pitchFamily="2" charset="-122"/>
              </a:rPr>
              <a:t>交换</a:t>
            </a:r>
            <a:r>
              <a:rPr lang="en-US" altLang="zh-CN" sz="2400">
                <a:latin typeface="宋体" pitchFamily="2" charset="-122"/>
                <a:sym typeface="宋体" pitchFamily="2" charset="-122"/>
              </a:rPr>
              <a:t>x1</a:t>
            </a:r>
            <a:r>
              <a:rPr lang="zh-CN" altLang="en-US" sz="2400">
                <a:latin typeface="宋体" pitchFamily="2" charset="-122"/>
                <a:sym typeface="宋体" pitchFamily="2" charset="-122"/>
              </a:rPr>
              <a:t>和</a:t>
            </a:r>
            <a:r>
              <a:rPr lang="en-US" altLang="zh-CN" sz="2400">
                <a:latin typeface="宋体" pitchFamily="2" charset="-122"/>
                <a:sym typeface="宋体" pitchFamily="2" charset="-122"/>
              </a:rPr>
              <a:t>x2</a:t>
            </a:r>
            <a:r>
              <a:rPr lang="zh-CN" altLang="en-US" sz="2400">
                <a:latin typeface="宋体" pitchFamily="2" charset="-122"/>
                <a:sym typeface="宋体" pitchFamily="2" charset="-122"/>
              </a:rPr>
              <a:t>的值</a:t>
            </a:r>
          </a:p>
          <a:p>
            <a:pPr eaLnBrk="1" hangingPunct="1">
              <a:lnSpc>
                <a:spcPct val="9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printf(“x1=%.2f,x2=%.2f\n”,x1,x2);</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return 0;</a:t>
            </a:r>
            <a:endParaRPr lang="zh-CN" altLang="en-US" sz="2400">
              <a:latin typeface="宋体" pitchFamily="2" charset="-122"/>
              <a:sym typeface="宋体" pitchFamily="2" charset="-122"/>
            </a:endParaRPr>
          </a:p>
          <a:p>
            <a:pPr eaLnBrk="1" hangingPunct="1">
              <a:lnSpc>
                <a:spcPct val="9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90000"/>
              </a:lnSpc>
              <a:buFont typeface="Wingdings 3" pitchFamily="18" charset="2"/>
              <a:buNone/>
            </a:pPr>
            <a:endParaRPr lang="zh-CN" altLang="en-US" sz="2400">
              <a:latin typeface="宋体" pitchFamily="2" charset="-122"/>
              <a:sym typeface="宋体" pitchFamily="2" charset="-122"/>
            </a:endParaRPr>
          </a:p>
        </p:txBody>
      </p:sp>
    </p:spTree>
    <p:extLst>
      <p:ext uri="{BB962C8B-B14F-4D97-AF65-F5344CB8AC3E}">
        <p14:creationId xmlns:p14="http://schemas.microsoft.com/office/powerpoint/2010/main" val="28299189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6051"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2400" dirty="0"/>
              <a:t>	</a:t>
            </a:r>
            <a:r>
              <a:rPr lang="en-US" altLang="zh-CN" sz="2400" dirty="0">
                <a:latin typeface="宋体" pitchFamily="2" charset="-122"/>
                <a:sym typeface="宋体" pitchFamily="2" charset="-122"/>
              </a:rPr>
              <a:t>void swap(double *x, double *y)  //</a:t>
            </a:r>
            <a:r>
              <a:rPr lang="zh-CN" altLang="en-US" sz="2400" dirty="0">
                <a:latin typeface="宋体" pitchFamily="2" charset="-122"/>
                <a:sym typeface="宋体" pitchFamily="2" charset="-122"/>
              </a:rPr>
              <a:t>交换</a:t>
            </a:r>
            <a:r>
              <a:rPr lang="en-US" altLang="zh-CN" sz="2400" dirty="0">
                <a:latin typeface="宋体" pitchFamily="2" charset="-122"/>
                <a:sym typeface="宋体" pitchFamily="2" charset="-122"/>
              </a:rPr>
              <a:t>x</a:t>
            </a:r>
            <a:r>
              <a:rPr lang="zh-CN" altLang="en-US" sz="2400" dirty="0">
                <a:latin typeface="宋体" pitchFamily="2" charset="-122"/>
                <a:sym typeface="宋体" pitchFamily="2" charset="-122"/>
              </a:rPr>
              <a:t>和</a:t>
            </a:r>
            <a:r>
              <a:rPr lang="en-US" altLang="zh-CN" sz="2400" dirty="0">
                <a:latin typeface="宋体" pitchFamily="2" charset="-122"/>
                <a:sym typeface="宋体" pitchFamily="2" charset="-122"/>
              </a:rPr>
              <a:t>y</a:t>
            </a:r>
            <a:r>
              <a:rPr lang="zh-CN" altLang="en-US" sz="2400" dirty="0">
                <a:latin typeface="宋体" pitchFamily="2" charset="-122"/>
                <a:sym typeface="宋体" pitchFamily="2" charset="-122"/>
              </a:rPr>
              <a:t>指向的对             </a:t>
            </a:r>
          </a:p>
          <a:p>
            <a:pPr eaLnBrk="1" hangingPunct="1">
              <a:buFont typeface="Wingdings 3" pitchFamily="18" charset="2"/>
              <a:buNone/>
            </a:pPr>
            <a:r>
              <a:rPr lang="zh-CN" altLang="en-US" sz="2400" dirty="0">
                <a:latin typeface="宋体" pitchFamily="2" charset="-122"/>
                <a:sym typeface="宋体" pitchFamily="2" charset="-122"/>
              </a:rPr>
              <a:t>                                   </a:t>
            </a:r>
            <a:r>
              <a:rPr lang="en-US" altLang="zh-CN" sz="2400" dirty="0">
                <a:latin typeface="宋体" pitchFamily="2" charset="-122"/>
                <a:sym typeface="宋体" pitchFamily="2" charset="-122"/>
              </a:rPr>
              <a:t>//</a:t>
            </a:r>
            <a:r>
              <a:rPr lang="zh-CN" altLang="en-US" sz="2400" dirty="0">
                <a:latin typeface="宋体" pitchFamily="2" charset="-122"/>
                <a:sym typeface="宋体" pitchFamily="2" charset="-122"/>
              </a:rPr>
              <a:t>象的值</a:t>
            </a:r>
          </a:p>
          <a:p>
            <a:pPr eaLnBrk="1" hangingPunct="1">
              <a:buFont typeface="Wingdings 3" pitchFamily="18" charset="2"/>
              <a:buNone/>
            </a:pPr>
            <a:r>
              <a:rPr lang="zh-CN" altLang="en-US" sz="2400" dirty="0">
                <a:latin typeface="宋体" pitchFamily="2" charset="-122"/>
                <a:sym typeface="宋体" pitchFamily="2" charset="-122"/>
              </a:rPr>
              <a:t>  </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buFont typeface="Wingdings 3" pitchFamily="18" charset="2"/>
              <a:buNone/>
            </a:pPr>
            <a:r>
              <a:rPr lang="en-US" altLang="zh-CN" sz="2400" dirty="0">
                <a:latin typeface="宋体" pitchFamily="2" charset="-122"/>
                <a:sym typeface="宋体" pitchFamily="2" charset="-122"/>
              </a:rPr>
              <a:t>      double temp;</a:t>
            </a:r>
            <a:endParaRPr lang="zh-CN" altLang="en-US" sz="2400" dirty="0">
              <a:latin typeface="宋体" pitchFamily="2" charset="-122"/>
              <a:sym typeface="宋体" pitchFamily="2" charset="-122"/>
            </a:endParaRPr>
          </a:p>
          <a:p>
            <a:pPr eaLnBrk="1" hangingPunct="1">
              <a:buFont typeface="Wingdings 3" pitchFamily="18" charset="2"/>
              <a:buNone/>
            </a:pPr>
            <a:r>
              <a:rPr lang="en-US" altLang="zh-CN" sz="2400" dirty="0">
                <a:latin typeface="宋体" pitchFamily="2" charset="-122"/>
                <a:sym typeface="宋体" pitchFamily="2" charset="-122"/>
              </a:rPr>
              <a:t>      temp= *x;     *x = *y;       *y=temp;</a:t>
            </a:r>
            <a:endParaRPr lang="zh-CN" altLang="en-US" sz="2400" dirty="0">
              <a:latin typeface="宋体" pitchFamily="2" charset="-122"/>
              <a:sym typeface="宋体" pitchFamily="2" charset="-122"/>
            </a:endParaRPr>
          </a:p>
          <a:p>
            <a:pPr eaLnBrk="1" hangingPunct="1">
              <a:buFont typeface="Wingdings 3" pitchFamily="18" charset="2"/>
              <a:buNone/>
            </a:pPr>
            <a:r>
              <a:rPr lang="en-US" altLang="zh-CN" sz="2400" dirty="0">
                <a:latin typeface="宋体" pitchFamily="2" charset="-122"/>
                <a:sym typeface="宋体" pitchFamily="2" charset="-122"/>
              </a:rPr>
              <a:t>  }</a:t>
            </a:r>
            <a:endParaRPr lang="zh-CN" altLang="en-US" sz="2400" dirty="0">
              <a:latin typeface="宋体" pitchFamily="2" charset="-122"/>
              <a:sym typeface="宋体" pitchFamily="2" charset="-122"/>
            </a:endParaRPr>
          </a:p>
          <a:p>
            <a:pPr eaLnBrk="1" hangingPunct="1">
              <a:buFont typeface="Wingdings 3" pitchFamily="18" charset="2"/>
              <a:buNone/>
            </a:pPr>
            <a:endParaRPr lang="zh-CN" altLang="en-US" sz="2400" dirty="0">
              <a:latin typeface="宋体" pitchFamily="2" charset="-122"/>
              <a:sym typeface="宋体" pitchFamily="2" charset="-122"/>
            </a:endParaRPr>
          </a:p>
          <a:p>
            <a:pPr eaLnBrk="1" hangingPunct="1">
              <a:buFont typeface="Wingdings 3" pitchFamily="18" charset="2"/>
              <a:buNone/>
            </a:pPr>
            <a:r>
              <a:rPr lang="en-US" altLang="zh-CN" sz="2400" dirty="0">
                <a:latin typeface="宋体" pitchFamily="2" charset="-122"/>
                <a:sym typeface="宋体" pitchFamily="2" charset="-122"/>
              </a:rPr>
              <a:t>  </a:t>
            </a:r>
            <a:r>
              <a:rPr lang="zh-CN" altLang="en-US" sz="2400" dirty="0">
                <a:latin typeface="宋体" pitchFamily="2" charset="-122"/>
                <a:sym typeface="宋体" pitchFamily="2" charset="-122"/>
              </a:rPr>
              <a:t>运行结果：</a:t>
            </a:r>
            <a:endParaRPr lang="zh-CN" altLang="en-US" sz="2400" b="1" dirty="0">
              <a:latin typeface="宋体" pitchFamily="2" charset="-122"/>
              <a:sym typeface="宋体" pitchFamily="2" charset="-122"/>
            </a:endParaRPr>
          </a:p>
          <a:p>
            <a:pPr eaLnBrk="1" hangingPunct="1">
              <a:buFont typeface="Wingdings 3" pitchFamily="18" charset="2"/>
              <a:buNone/>
            </a:pPr>
            <a:r>
              <a:rPr lang="zh-CN" altLang="en-US" sz="2400" b="1" dirty="0">
                <a:latin typeface="宋体" pitchFamily="2" charset="-122"/>
                <a:sym typeface="宋体" pitchFamily="2" charset="-122"/>
              </a:rPr>
              <a:t>  </a:t>
            </a:r>
            <a:r>
              <a:rPr lang="en-US" altLang="zh-CN" sz="2400" b="1" dirty="0">
                <a:latin typeface="宋体" pitchFamily="2" charset="-122"/>
                <a:sym typeface="宋体" pitchFamily="2" charset="-122"/>
              </a:rPr>
              <a:t>x1=65.12  x2=21.56</a:t>
            </a:r>
            <a:endParaRPr lang="zh-CN" altLang="en-US" sz="2400" b="1" dirty="0">
              <a:latin typeface="宋体" pitchFamily="2" charset="-122"/>
              <a:sym typeface="宋体" pitchFamily="2" charset="-122"/>
            </a:endParaRPr>
          </a:p>
        </p:txBody>
      </p:sp>
    </p:spTree>
    <p:extLst>
      <p:ext uri="{BB962C8B-B14F-4D97-AF65-F5344CB8AC3E}">
        <p14:creationId xmlns:p14="http://schemas.microsoft.com/office/powerpoint/2010/main" val="3469592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50181" name="Picture 4" descr="v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85" y="1124744"/>
            <a:ext cx="8449103" cy="499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73750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7075" name="Rectangle 3"/>
          <p:cNvSpPr>
            <a:spLocks noGrp="1" noChangeArrowheads="1"/>
          </p:cNvSpPr>
          <p:nvPr>
            <p:ph idx="1"/>
          </p:nvPr>
        </p:nvSpPr>
        <p:spPr>
          <a:prstGeom prst="rect">
            <a:avLst/>
          </a:prstGeom>
        </p:spPr>
        <p:txBody>
          <a:bodyPr/>
          <a:lstStyle/>
          <a:p>
            <a:pPr eaLnBrk="1" hangingPunct="1"/>
            <a:r>
              <a:rPr lang="zh-CN" altLang="en-US">
                <a:latin typeface="宋体" pitchFamily="2" charset="-122"/>
                <a:sym typeface="宋体" pitchFamily="2" charset="-122"/>
              </a:rPr>
              <a:t>函数与数组</a:t>
            </a:r>
          </a:p>
          <a:p>
            <a:pPr eaLnBrk="1" hangingPunct="1"/>
            <a:endParaRPr lang="zh-CN" altLang="en-US"/>
          </a:p>
          <a:p>
            <a:pPr eaLnBrk="1" hangingPunct="1">
              <a:buFont typeface="Wingdings 3" pitchFamily="18" charset="2"/>
              <a:buNone/>
            </a:pPr>
            <a:r>
              <a:rPr lang="zh-CN" altLang="en-US" sz="2000">
                <a:latin typeface="幼圆" pitchFamily="49" charset="-122"/>
                <a:ea typeface="幼圆" pitchFamily="49" charset="-122"/>
                <a:sym typeface="幼圆" pitchFamily="49" charset="-122"/>
              </a:rPr>
              <a:t>		</a:t>
            </a:r>
            <a:r>
              <a:rPr lang="zh-CN" altLang="en-US" sz="2400">
                <a:latin typeface="宋体" pitchFamily="2" charset="-122"/>
                <a:sym typeface="宋体" pitchFamily="2" charset="-122"/>
              </a:rPr>
              <a:t>前面介绍了函数之间的参数传递都是基本数据类型的</a:t>
            </a:r>
          </a:p>
          <a:p>
            <a:pPr eaLnBrk="1" hangingPunct="1">
              <a:buFont typeface="Wingdings 3" pitchFamily="18" charset="2"/>
              <a:buNone/>
            </a:pPr>
            <a:endParaRPr lang="zh-CN" altLang="en-US" sz="2400">
              <a:latin typeface="宋体" pitchFamily="2" charset="-122"/>
              <a:sym typeface="宋体" pitchFamily="2" charset="-122"/>
            </a:endParaRPr>
          </a:p>
          <a:p>
            <a:pPr eaLnBrk="1" hangingPunct="1">
              <a:buFont typeface="Wingdings 3" pitchFamily="18" charset="2"/>
              <a:buNone/>
            </a:pPr>
            <a:r>
              <a:rPr lang="zh-CN" altLang="en-US" sz="2400">
                <a:latin typeface="宋体" pitchFamily="2" charset="-122"/>
                <a:sym typeface="宋体" pitchFamily="2" charset="-122"/>
              </a:rPr>
              <a:t>数据，本节将介绍数组在函数与函数间的传递。</a:t>
            </a:r>
            <a:endParaRPr lang="zh-CN" altLang="en-US"/>
          </a:p>
        </p:txBody>
      </p:sp>
    </p:spTree>
    <p:extLst>
      <p:ext uri="{BB962C8B-B14F-4D97-AF65-F5344CB8AC3E}">
        <p14:creationId xmlns:p14="http://schemas.microsoft.com/office/powerpoint/2010/main" val="15220550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8099" name="Rectangle 3"/>
          <p:cNvSpPr>
            <a:spLocks noGrp="1" noChangeArrowheads="1"/>
          </p:cNvSpPr>
          <p:nvPr>
            <p:ph idx="1"/>
          </p:nvPr>
        </p:nvSpPr>
        <p:spPr>
          <a:prstGeom prst="rect">
            <a:avLst/>
          </a:prstGeom>
        </p:spPr>
        <p:txBody>
          <a:bodyPr/>
          <a:lstStyle/>
          <a:p>
            <a:pPr eaLnBrk="1" hangingPunct="1"/>
            <a:r>
              <a:rPr lang="zh-CN" altLang="en-US" dirty="0"/>
              <a:t>传递数组</a:t>
            </a:r>
          </a:p>
          <a:p>
            <a:pPr eaLnBrk="1" hangingPunct="1">
              <a:buFont typeface="Wingdings 3" pitchFamily="18" charset="2"/>
              <a:buNone/>
            </a:pPr>
            <a:r>
              <a:rPr lang="zh-CN" altLang="en-US" sz="2400" dirty="0"/>
              <a:t>            </a:t>
            </a:r>
            <a:r>
              <a:rPr lang="zh-CN" altLang="en-US" sz="2400" dirty="0">
                <a:latin typeface="宋体" pitchFamily="2" charset="-122"/>
                <a:sym typeface="宋体" pitchFamily="2" charset="-122"/>
              </a:rPr>
              <a:t>当形参是数组形式时，其本质上也是一个指针。数组作为实参传递时，形参并没有复制实参所有的内容，而是复制了实参数组的首地址。</a:t>
            </a:r>
          </a:p>
          <a:p>
            <a:pPr eaLnBrk="1" hangingPunct="1">
              <a:buFont typeface="Wingdings 3" pitchFamily="18" charset="2"/>
              <a:buNone/>
            </a:pPr>
            <a:r>
              <a:rPr lang="zh-CN" altLang="en-US" sz="2400" dirty="0">
                <a:latin typeface="宋体" pitchFamily="2" charset="-122"/>
                <a:sym typeface="宋体" pitchFamily="2" charset="-122"/>
              </a:rPr>
              <a:t>      实际上，我们之前就强调过：数组名是一个地址量。既然实参是一个地址量，那么形参也必定是一个地址量。</a:t>
            </a:r>
          </a:p>
          <a:p>
            <a:pPr eaLnBrk="1" hangingPunct="1">
              <a:buFont typeface="Wingdings 3" pitchFamily="18" charset="2"/>
              <a:buNone/>
            </a:pPr>
            <a:endParaRPr lang="zh-CN" altLang="en-US" sz="2400" dirty="0">
              <a:latin typeface="宋体" pitchFamily="2" charset="-122"/>
              <a:sym typeface="宋体" pitchFamily="2" charset="-122"/>
            </a:endParaRPr>
          </a:p>
          <a:p>
            <a:pPr eaLnBrk="1" hangingPunct="1">
              <a:buFont typeface="Wingdings 3" pitchFamily="18" charset="2"/>
              <a:buNone/>
            </a:pPr>
            <a:r>
              <a:rPr lang="zh-CN" altLang="en-US" sz="2400" dirty="0">
                <a:latin typeface="宋体" pitchFamily="2" charset="-122"/>
                <a:sym typeface="宋体" pitchFamily="2" charset="-122"/>
              </a:rPr>
              <a:t>		由于数组的特殊性，只要知道了数组的首地址，就可以依次访问数组中的所有元素。</a:t>
            </a:r>
          </a:p>
          <a:p>
            <a:pPr eaLnBrk="1" hangingPunct="1">
              <a:buFont typeface="Wingdings 3" pitchFamily="18" charset="2"/>
              <a:buNone/>
            </a:pPr>
            <a:r>
              <a:rPr lang="zh-CN" altLang="en-US" sz="2400" dirty="0">
                <a:latin typeface="宋体" pitchFamily="2" charset="-122"/>
                <a:sym typeface="宋体" pitchFamily="2" charset="-122"/>
              </a:rPr>
              <a:t>  </a:t>
            </a:r>
            <a:r>
              <a:rPr lang="zh-CN" altLang="en-US" sz="2400" b="1" dirty="0">
                <a:latin typeface="宋体" pitchFamily="2" charset="-122"/>
                <a:sym typeface="宋体" pitchFamily="2" charset="-122"/>
              </a:rPr>
              <a:t>注意：除了传递数组名以外，还要传递数组中元素的个数</a:t>
            </a:r>
          </a:p>
          <a:p>
            <a:pPr eaLnBrk="1" hangingPunct="1">
              <a:buFont typeface="Wingdings 3" pitchFamily="18" charset="2"/>
              <a:buNone/>
            </a:pPr>
            <a:r>
              <a:rPr lang="zh-CN" altLang="en-US" sz="2000" dirty="0">
                <a:latin typeface="楷体_GB2312" pitchFamily="49" charset="-122"/>
                <a:ea typeface="楷体_GB2312" pitchFamily="49" charset="-122"/>
                <a:sym typeface="楷体_GB2312" pitchFamily="49" charset="-122"/>
              </a:rPr>
              <a:t> </a:t>
            </a:r>
            <a:endParaRPr lang="zh-CN" altLang="en-US" sz="2400" dirty="0">
              <a:latin typeface="宋体" pitchFamily="2" charset="-122"/>
              <a:sym typeface="宋体" pitchFamily="2" charset="-122"/>
            </a:endParaRPr>
          </a:p>
        </p:txBody>
      </p:sp>
    </p:spTree>
    <p:extLst>
      <p:ext uri="{BB962C8B-B14F-4D97-AF65-F5344CB8AC3E}">
        <p14:creationId xmlns:p14="http://schemas.microsoft.com/office/powerpoint/2010/main" val="2712459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89123" name="Rectangle 3"/>
          <p:cNvSpPr>
            <a:spLocks noGrp="1" noChangeArrowheads="1"/>
          </p:cNvSpPr>
          <p:nvPr>
            <p:ph idx="1"/>
          </p:nvPr>
        </p:nvSpPr>
        <p:spPr>
          <a:prstGeom prst="rect">
            <a:avLst/>
          </a:prstGeom>
        </p:spPr>
        <p:txBody>
          <a:bodyPr/>
          <a:lstStyle/>
          <a:p>
            <a:pPr lvl="1" eaLnBrk="1" hangingPunct="1">
              <a:lnSpc>
                <a:spcPct val="80000"/>
              </a:lnSpc>
            </a:pPr>
            <a:r>
              <a:rPr lang="zh-CN" altLang="en-US" dirty="0"/>
              <a:t>数组复制传递的例子。</a:t>
            </a:r>
          </a:p>
          <a:p>
            <a:pPr lvl="1" eaLnBrk="1" hangingPunct="1">
              <a:lnSpc>
                <a:spcPct val="80000"/>
              </a:lnSpc>
            </a:pPr>
            <a:endParaRPr lang="zh-CN" altLang="en-US" dirty="0"/>
          </a:p>
          <a:p>
            <a:pPr eaLnBrk="1" hangingPunct="1">
              <a:lnSpc>
                <a:spcPct val="80000"/>
              </a:lnSpc>
              <a:buFont typeface="Wingdings 3" pitchFamily="18" charset="2"/>
              <a:buNone/>
            </a:pPr>
            <a:r>
              <a:rPr lang="zh-CN" altLang="en-US" sz="2000" b="1" dirty="0"/>
              <a:t>     </a:t>
            </a:r>
            <a:r>
              <a:rPr lang="en-US" altLang="zh-CN" sz="2400" dirty="0">
                <a:latin typeface="宋体" pitchFamily="2" charset="-122"/>
                <a:sym typeface="宋体" pitchFamily="2" charset="-122"/>
              </a:rPr>
              <a:t>#include &lt;</a:t>
            </a:r>
            <a:r>
              <a:rPr lang="en-US" altLang="zh-CN" sz="2400" dirty="0" err="1">
                <a:latin typeface="宋体" pitchFamily="2" charset="-122"/>
                <a:sym typeface="宋体" pitchFamily="2" charset="-122"/>
              </a:rPr>
              <a:t>stdio.h</a:t>
            </a:r>
            <a:r>
              <a:rPr lang="en-US" altLang="zh-CN" sz="2400" dirty="0">
                <a:latin typeface="宋体" pitchFamily="2" charset="-122"/>
                <a:sym typeface="宋体" pitchFamily="2" charset="-122"/>
              </a:rPr>
              <a:t>&gt;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double </a:t>
            </a:r>
            <a:r>
              <a:rPr lang="en-US" altLang="zh-CN" sz="2400" dirty="0" err="1">
                <a:latin typeface="宋体" pitchFamily="2" charset="-122"/>
                <a:sym typeface="宋体" pitchFamily="2" charset="-122"/>
              </a:rPr>
              <a:t>TestArray</a:t>
            </a:r>
            <a:r>
              <a:rPr lang="en-US" altLang="zh-CN" sz="2400" dirty="0">
                <a:latin typeface="宋体" pitchFamily="2" charset="-122"/>
                <a:sym typeface="宋体" pitchFamily="2" charset="-122"/>
              </a:rPr>
              <a:t>(double b[],</a:t>
            </a:r>
            <a:r>
              <a:rPr lang="en-US" altLang="zh-CN" sz="2400" dirty="0" err="1">
                <a:latin typeface="宋体" pitchFamily="2" charset="-122"/>
                <a:sym typeface="宋体" pitchFamily="2" charset="-122"/>
              </a:rPr>
              <a:t>int</a:t>
            </a:r>
            <a:r>
              <a:rPr lang="en-US" altLang="zh-CN" sz="2400" dirty="0">
                <a:latin typeface="宋体" pitchFamily="2" charset="-122"/>
                <a:sym typeface="宋体" pitchFamily="2" charset="-122"/>
              </a:rPr>
              <a:t> Size);</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int</a:t>
            </a:r>
            <a:r>
              <a:rPr lang="en-US" altLang="zh-CN" sz="2400" dirty="0">
                <a:latin typeface="宋体" pitchFamily="2" charset="-122"/>
                <a:sym typeface="宋体" pitchFamily="2" charset="-122"/>
              </a:rPr>
              <a:t> main(void)</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int</a:t>
            </a: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double a[5]={1.1, 2.1, 3.1, 4.1, 5.1}, r=0;</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r=  </a:t>
            </a:r>
            <a:r>
              <a:rPr lang="en-US" altLang="zh-CN" sz="2400" dirty="0" err="1">
                <a:latin typeface="宋体" pitchFamily="2" charset="-122"/>
                <a:sym typeface="宋体" pitchFamily="2" charset="-122"/>
              </a:rPr>
              <a:t>TestArray</a:t>
            </a:r>
            <a:r>
              <a:rPr lang="en-US" altLang="zh-CN" sz="2400" dirty="0">
                <a:latin typeface="宋体" pitchFamily="2" charset="-122"/>
                <a:sym typeface="宋体" pitchFamily="2" charset="-122"/>
              </a:rPr>
              <a:t>(a,5);             </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printf</a:t>
            </a:r>
            <a:r>
              <a:rPr lang="en-US" altLang="zh-CN" sz="2400" dirty="0">
                <a:latin typeface="宋体" pitchFamily="2" charset="-122"/>
                <a:sym typeface="宋体" pitchFamily="2" charset="-122"/>
              </a:rPr>
              <a:t>(“%f\</a:t>
            </a:r>
            <a:r>
              <a:rPr lang="en-US" altLang="zh-CN" sz="2400" dirty="0" err="1">
                <a:latin typeface="宋体" pitchFamily="2" charset="-122"/>
                <a:sym typeface="宋体" pitchFamily="2" charset="-122"/>
              </a:rPr>
              <a:t>n”,r</a:t>
            </a:r>
            <a:r>
              <a:rPr lang="en-US" altLang="zh-CN" sz="2400" dirty="0">
                <a:latin typeface="宋体" pitchFamily="2" charset="-122"/>
                <a:sym typeface="宋体" pitchFamily="2" charset="-122"/>
              </a:rPr>
              <a:t>)</a:t>
            </a:r>
            <a:r>
              <a:rPr lang="zh-CN" altLang="en-US" sz="2400" dirty="0">
                <a:latin typeface="宋体" pitchFamily="2" charset="-122"/>
                <a:sym typeface="宋体" pitchFamily="2" charset="-122"/>
              </a:rPr>
              <a:t>；    </a:t>
            </a:r>
            <a:r>
              <a:rPr lang="en-US" altLang="zh-CN" sz="1800" dirty="0">
                <a:latin typeface="宋体" pitchFamily="2" charset="-122"/>
                <a:sym typeface="宋体" pitchFamily="2" charset="-122"/>
              </a:rPr>
              <a:t>//</a:t>
            </a:r>
            <a:r>
              <a:rPr lang="zh-CN" altLang="en-US" sz="1800" dirty="0">
                <a:latin typeface="宋体" pitchFamily="2" charset="-122"/>
                <a:sym typeface="宋体" pitchFamily="2" charset="-122"/>
              </a:rPr>
              <a:t>输出</a:t>
            </a:r>
            <a:r>
              <a:rPr lang="en-US" altLang="zh-CN" sz="1800" dirty="0">
                <a:latin typeface="宋体" pitchFamily="2" charset="-122"/>
                <a:sym typeface="宋体" pitchFamily="2" charset="-122"/>
              </a:rPr>
              <a:t>r</a:t>
            </a:r>
            <a:endParaRPr lang="zh-CN" altLang="en-US" sz="18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r=0;        </a:t>
            </a:r>
            <a:r>
              <a:rPr lang="en-US" altLang="zh-CN" sz="1800" dirty="0">
                <a:latin typeface="宋体" pitchFamily="2" charset="-122"/>
                <a:sym typeface="宋体" pitchFamily="2" charset="-122"/>
              </a:rPr>
              <a:t>//</a:t>
            </a:r>
            <a:r>
              <a:rPr lang="zh-CN" altLang="en-US" sz="1800" dirty="0">
                <a:latin typeface="宋体" pitchFamily="2" charset="-122"/>
                <a:sym typeface="宋体" pitchFamily="2" charset="-122"/>
              </a:rPr>
              <a:t>在主函数中求出</a:t>
            </a:r>
            <a:r>
              <a:rPr lang="en-US" altLang="zh-CN" sz="1800" dirty="0">
                <a:latin typeface="宋体" pitchFamily="2" charset="-122"/>
                <a:sym typeface="宋体" pitchFamily="2" charset="-122"/>
              </a:rPr>
              <a:t>a</a:t>
            </a:r>
            <a:r>
              <a:rPr lang="zh-CN" altLang="en-US" sz="1800" dirty="0">
                <a:latin typeface="宋体" pitchFamily="2" charset="-122"/>
                <a:sym typeface="宋体" pitchFamily="2" charset="-122"/>
              </a:rPr>
              <a:t>数组的元素之和</a:t>
            </a:r>
          </a:p>
          <a:p>
            <a:pPr eaLnBrk="1" hangingPunct="1">
              <a:lnSpc>
                <a:spcPct val="80000"/>
              </a:lnSpc>
              <a:buFont typeface="Wingdings 3" pitchFamily="18" charset="2"/>
              <a:buNone/>
            </a:pPr>
            <a:r>
              <a:rPr lang="zh-CN" altLang="en-US" sz="2400" dirty="0">
                <a:latin typeface="宋体" pitchFamily="2" charset="-122"/>
                <a:sym typeface="宋体" pitchFamily="2" charset="-122"/>
              </a:rPr>
              <a:t>     </a:t>
            </a:r>
            <a:r>
              <a:rPr lang="en-US" altLang="zh-CN" sz="2400" dirty="0">
                <a:latin typeface="宋体" pitchFamily="2" charset="-122"/>
                <a:sym typeface="宋体" pitchFamily="2" charset="-122"/>
              </a:rPr>
              <a:t>for(</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=0;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&lt;5;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  { r += a[</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 }</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printf</a:t>
            </a:r>
            <a:r>
              <a:rPr lang="en-US" altLang="zh-CN" sz="2400" dirty="0">
                <a:latin typeface="宋体" pitchFamily="2" charset="-122"/>
                <a:sym typeface="宋体" pitchFamily="2" charset="-122"/>
              </a:rPr>
              <a:t>(“%f\</a:t>
            </a:r>
            <a:r>
              <a:rPr lang="en-US" altLang="zh-CN" sz="2400" dirty="0" err="1">
                <a:latin typeface="宋体" pitchFamily="2" charset="-122"/>
                <a:sym typeface="宋体" pitchFamily="2" charset="-122"/>
              </a:rPr>
              <a:t>n”,r</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000" dirty="0"/>
              <a:t>  </a:t>
            </a:r>
            <a:endParaRPr lang="zh-CN" altLang="en-US" dirty="0"/>
          </a:p>
        </p:txBody>
      </p:sp>
    </p:spTree>
    <p:extLst>
      <p:ext uri="{BB962C8B-B14F-4D97-AF65-F5344CB8AC3E}">
        <p14:creationId xmlns:p14="http://schemas.microsoft.com/office/powerpoint/2010/main" val="2323394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90147" name="Rectangle 3"/>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en-US" altLang="zh-CN" sz="2400" dirty="0">
                <a:latin typeface="宋体" pitchFamily="2" charset="-122"/>
                <a:sym typeface="宋体" pitchFamily="2" charset="-122"/>
              </a:rPr>
              <a:t>double </a:t>
            </a:r>
            <a:r>
              <a:rPr lang="en-US" altLang="zh-CN" sz="2400" dirty="0" err="1">
                <a:latin typeface="宋体" pitchFamily="2" charset="-122"/>
                <a:sym typeface="宋体" pitchFamily="2" charset="-122"/>
              </a:rPr>
              <a:t>TestArray</a:t>
            </a:r>
            <a:r>
              <a:rPr lang="en-US" altLang="zh-CN" sz="2400" dirty="0">
                <a:latin typeface="宋体" pitchFamily="2" charset="-122"/>
                <a:sym typeface="宋体" pitchFamily="2" charset="-122"/>
              </a:rPr>
              <a:t>(double b[], </a:t>
            </a:r>
            <a:r>
              <a:rPr lang="en-US" altLang="zh-CN" sz="2400" dirty="0" err="1">
                <a:latin typeface="宋体" pitchFamily="2" charset="-122"/>
                <a:sym typeface="宋体" pitchFamily="2" charset="-122"/>
              </a:rPr>
              <a:t>int</a:t>
            </a:r>
            <a:r>
              <a:rPr lang="en-US" altLang="zh-CN" sz="2400" dirty="0">
                <a:latin typeface="宋体" pitchFamily="2" charset="-122"/>
                <a:sym typeface="宋体" pitchFamily="2" charset="-122"/>
              </a:rPr>
              <a:t> Size)</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double s=0;</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int</a:t>
            </a:r>
            <a:r>
              <a:rPr lang="en-US" altLang="zh-CN" sz="2400" dirty="0">
                <a:latin typeface="宋体" pitchFamily="2" charset="-122"/>
                <a:sym typeface="宋体" pitchFamily="2" charset="-122"/>
              </a:rPr>
              <a:t>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for(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=0;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&lt;Size; </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s += b[</a:t>
            </a:r>
            <a:r>
              <a:rPr lang="en-US" altLang="zh-CN" sz="2400" dirty="0" err="1">
                <a:latin typeface="宋体" pitchFamily="2" charset="-122"/>
                <a:sym typeface="宋体" pitchFamily="2" charset="-122"/>
              </a:rPr>
              <a:t>i</a:t>
            </a:r>
            <a:r>
              <a:rPr lang="en-US" altLang="zh-CN" sz="2400" dirty="0">
                <a:latin typeface="宋体" pitchFamily="2" charset="-122"/>
                <a:sym typeface="宋体" pitchFamily="2" charset="-122"/>
              </a:rPr>
              <a:t>];</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b[4]=0;</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return(s);</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a:t>
            </a:r>
          </a:p>
          <a:p>
            <a:pPr eaLnBrk="1" hangingPunct="1">
              <a:lnSpc>
                <a:spcPct val="80000"/>
              </a:lnSpc>
              <a:buFont typeface="Wingdings 3" pitchFamily="18" charset="2"/>
              <a:buNone/>
            </a:pP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zh-CN" altLang="en-US" sz="2400" dirty="0">
                <a:latin typeface="宋体" pitchFamily="2" charset="-122"/>
                <a:sym typeface="宋体" pitchFamily="2" charset="-122"/>
              </a:rPr>
              <a:t>运行结果：</a:t>
            </a:r>
          </a:p>
          <a:p>
            <a:pPr eaLnBrk="1" hangingPunct="1">
              <a:lnSpc>
                <a:spcPct val="80000"/>
              </a:lnSpc>
              <a:buFont typeface="Wingdings 3" pitchFamily="18" charset="2"/>
              <a:buNone/>
            </a:pPr>
            <a:r>
              <a:rPr lang="zh-CN" altLang="en-US" sz="2400" dirty="0">
                <a:latin typeface="宋体" pitchFamily="2" charset="-122"/>
                <a:sym typeface="宋体" pitchFamily="2" charset="-122"/>
              </a:rPr>
              <a:t>   </a:t>
            </a:r>
            <a:r>
              <a:rPr lang="en-US" altLang="zh-CN" sz="2400" dirty="0">
                <a:latin typeface="宋体" pitchFamily="2" charset="-122"/>
                <a:sym typeface="宋体" pitchFamily="2" charset="-122"/>
              </a:rPr>
              <a:t>Result = 15.5↙</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r>
              <a:rPr lang="en-US" altLang="zh-CN" sz="2400" dirty="0">
                <a:latin typeface="宋体" pitchFamily="2" charset="-122"/>
                <a:sym typeface="宋体" pitchFamily="2" charset="-122"/>
              </a:rPr>
              <a:t>	 r = 10.4↙</a:t>
            </a:r>
            <a:endParaRPr lang="zh-CN" altLang="en-US" sz="2400" dirty="0">
              <a:latin typeface="宋体" pitchFamily="2" charset="-122"/>
              <a:sym typeface="宋体" pitchFamily="2" charset="-122"/>
            </a:endParaRPr>
          </a:p>
          <a:p>
            <a:pPr eaLnBrk="1" hangingPunct="1">
              <a:lnSpc>
                <a:spcPct val="80000"/>
              </a:lnSpc>
              <a:buFont typeface="Wingdings 3" pitchFamily="18" charset="2"/>
              <a:buNone/>
            </a:pPr>
            <a:endParaRPr lang="zh-CN" altLang="en-US" sz="2400" dirty="0">
              <a:latin typeface="宋体" pitchFamily="2" charset="-122"/>
              <a:sym typeface="宋体" pitchFamily="2" charset="-122"/>
            </a:endParaRPr>
          </a:p>
        </p:txBody>
      </p:sp>
    </p:spTree>
    <p:extLst>
      <p:ext uri="{BB962C8B-B14F-4D97-AF65-F5344CB8AC3E}">
        <p14:creationId xmlns:p14="http://schemas.microsoft.com/office/powerpoint/2010/main" val="6268172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lgn="ctr" eaLnBrk="1" hangingPunct="1"/>
            <a:r>
              <a:rPr lang="zh-CN" altLang="en-US" dirty="0">
                <a:solidFill>
                  <a:schemeClr val="tx1"/>
                </a:solidFill>
              </a:rPr>
              <a:t>函数传参</a:t>
            </a:r>
            <a:endParaRPr lang="zh-CN" altLang="en-US" dirty="0"/>
          </a:p>
        </p:txBody>
      </p:sp>
      <p:sp>
        <p:nvSpPr>
          <p:cNvPr id="391171" name="Rectangle 3"/>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en-US" altLang="zh-CN" sz="2400">
                <a:latin typeface="宋体" pitchFamily="2" charset="-122"/>
                <a:sym typeface="宋体" pitchFamily="2" charset="-122"/>
              </a:rPr>
              <a:t>double TestArray(double *b, int Size)</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double s=0;</a:t>
            </a:r>
            <a:endParaRPr lang="zh-CN" altLang="en-US" sz="2400">
              <a:latin typeface="宋体" pitchFamily="2" charset="-122"/>
              <a:sym typeface="宋体" pitchFamily="2" charset="-122"/>
            </a:endParaRPr>
          </a:p>
          <a:p>
            <a:pPr eaLnBrk="1" hangingPunct="1">
              <a:lnSpc>
                <a:spcPct val="80000"/>
              </a:lnSpc>
              <a:buFont typeface="Wingdings 3" pitchFamily="18" charset="2"/>
              <a:buNone/>
            </a:pP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int i;</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for( i=0; i&lt;Size; i++)</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s += b[i];</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b[4]=0;</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return(s);</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zh-CN" altLang="en-US" sz="2400">
                <a:latin typeface="宋体" pitchFamily="2" charset="-122"/>
                <a:sym typeface="宋体" pitchFamily="2" charset="-122"/>
              </a:rPr>
              <a:t>运行结果：</a:t>
            </a:r>
          </a:p>
          <a:p>
            <a:pPr eaLnBrk="1" hangingPunct="1">
              <a:lnSpc>
                <a:spcPct val="8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Result = 15.5↙</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r = 10.4↙</a:t>
            </a:r>
            <a:endParaRPr lang="zh-CN" altLang="en-US" sz="2400">
              <a:latin typeface="宋体" pitchFamily="2" charset="-122"/>
              <a:sym typeface="宋体" pitchFamily="2" charset="-122"/>
            </a:endParaRPr>
          </a:p>
          <a:p>
            <a:pPr eaLnBrk="1" hangingPunct="1">
              <a:lnSpc>
                <a:spcPct val="80000"/>
              </a:lnSpc>
              <a:buFont typeface="Wingdings 3" pitchFamily="18" charset="2"/>
              <a:buNone/>
            </a:pPr>
            <a:endParaRPr lang="zh-CN" altLang="en-US" sz="2400">
              <a:latin typeface="宋体" pitchFamily="2" charset="-122"/>
              <a:sym typeface="宋体" pitchFamily="2" charset="-122"/>
            </a:endParaRPr>
          </a:p>
        </p:txBody>
      </p:sp>
      <p:sp>
        <p:nvSpPr>
          <p:cNvPr id="391172" name="AutoShape 7"/>
          <p:cNvSpPr>
            <a:spLocks noChangeArrowheads="1"/>
          </p:cNvSpPr>
          <p:nvPr/>
        </p:nvSpPr>
        <p:spPr bwMode="auto">
          <a:xfrm>
            <a:off x="5892800" y="2057400"/>
            <a:ext cx="2844800" cy="1143000"/>
          </a:xfrm>
          <a:prstGeom prst="wedgeRoundRectCallout">
            <a:avLst>
              <a:gd name="adj1" fmla="val -63764"/>
              <a:gd name="adj2" fmla="val -83056"/>
              <a:gd name="adj3" fmla="val 16667"/>
            </a:avLst>
          </a:prstGeom>
          <a:solidFill>
            <a:schemeClr val="accent1"/>
          </a:solidFill>
          <a:ln w="9525">
            <a:solidFill>
              <a:schemeClr val="tx1"/>
            </a:solidFill>
            <a:miter lim="800000"/>
            <a:headEnd/>
            <a:tailEnd/>
          </a:ln>
        </p:spPr>
        <p:txBody>
          <a:bodyPr/>
          <a:lstStyle/>
          <a:p>
            <a:pPr algn="ctr" eaLnBrk="0" hangingPunct="0"/>
            <a:endParaRPr lang="zh-CN" altLang="en-US">
              <a:solidFill>
                <a:srgbClr val="000000"/>
              </a:solidFill>
              <a:sym typeface="Times New Roman" pitchFamily="18" charset="0"/>
            </a:endParaRPr>
          </a:p>
          <a:p>
            <a:pPr algn="ctr" eaLnBrk="0" hangingPunct="0"/>
            <a:r>
              <a:rPr lang="zh-CN" altLang="en-US">
                <a:solidFill>
                  <a:srgbClr val="000000"/>
                </a:solidFill>
                <a:sym typeface="Times New Roman" pitchFamily="18" charset="0"/>
              </a:rPr>
              <a:t>形参的指针形式</a:t>
            </a:r>
            <a:endParaRPr lang="zh-CN" altLang="en-US"/>
          </a:p>
        </p:txBody>
      </p:sp>
    </p:spTree>
    <p:extLst>
      <p:ext uri="{BB962C8B-B14F-4D97-AF65-F5344CB8AC3E}">
        <p14:creationId xmlns:p14="http://schemas.microsoft.com/office/powerpoint/2010/main" val="41859514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zh-CN" altLang="en-US" dirty="0"/>
              <a:t>指针函数和函数指针</a:t>
            </a:r>
          </a:p>
        </p:txBody>
      </p:sp>
    </p:spTree>
    <p:extLst>
      <p:ext uri="{BB962C8B-B14F-4D97-AF65-F5344CB8AC3E}">
        <p14:creationId xmlns:p14="http://schemas.microsoft.com/office/powerpoint/2010/main" val="77730017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3219" name="Rectangle 2"/>
          <p:cNvSpPr>
            <a:spLocks noGrp="1" noChangeArrowheads="1"/>
          </p:cNvSpPr>
          <p:nvPr>
            <p:ph type="title"/>
          </p:nvPr>
        </p:nvSpPr>
        <p:spPr/>
        <p:txBody>
          <a:bodyPr/>
          <a:lstStyle/>
          <a:p>
            <a:pPr algn="ctr" eaLnBrk="1" hangingPunct="1"/>
            <a:r>
              <a:rPr lang="zh-CN" altLang="en-US" dirty="0">
                <a:solidFill>
                  <a:schemeClr val="tx1"/>
                </a:solidFill>
              </a:rPr>
              <a:t>指针函数</a:t>
            </a:r>
            <a:endParaRPr lang="zh-CN" altLang="en-US" dirty="0"/>
          </a:p>
        </p:txBody>
      </p:sp>
      <p:sp>
        <p:nvSpPr>
          <p:cNvPr id="393220" name="Rectangle 3"/>
          <p:cNvSpPr>
            <a:spLocks noGrp="1" noChangeArrowheads="1"/>
          </p:cNvSpPr>
          <p:nvPr>
            <p:ph idx="1"/>
          </p:nvPr>
        </p:nvSpPr>
        <p:spPr>
          <a:prstGeom prst="rect">
            <a:avLst/>
          </a:prstGeom>
        </p:spPr>
        <p:txBody>
          <a:bodyPr/>
          <a:lstStyle/>
          <a:p>
            <a:pPr eaLnBrk="1" hangingPunct="1">
              <a:buFont typeface="Wingdings 3" pitchFamily="18" charset="2"/>
              <a:buNone/>
            </a:pPr>
            <a:endParaRPr lang="zh-CN" altLang="en-US"/>
          </a:p>
          <a:p>
            <a:pPr lvl="1" eaLnBrk="1" hangingPunct="1"/>
            <a:r>
              <a:rPr lang="zh-CN" altLang="en-US"/>
              <a:t>指针函数是指一个返回地址量的函数。</a:t>
            </a:r>
          </a:p>
          <a:p>
            <a:pPr lvl="1" eaLnBrk="1" hangingPunct="1"/>
            <a:endParaRPr lang="zh-CN" altLang="en-US"/>
          </a:p>
          <a:p>
            <a:pPr lvl="1" eaLnBrk="1" hangingPunct="1"/>
            <a:r>
              <a:rPr lang="zh-CN" altLang="en-US"/>
              <a:t>通常一个函数都有返回值。如果一个函数没有返回值，则该函数是一个无值型函数。</a:t>
            </a:r>
          </a:p>
          <a:p>
            <a:pPr lvl="1" eaLnBrk="1" hangingPunct="1"/>
            <a:endParaRPr lang="zh-CN" altLang="en-US"/>
          </a:p>
          <a:p>
            <a:pPr lvl="1" eaLnBrk="1" hangingPunct="1"/>
            <a:r>
              <a:rPr lang="zh-CN" altLang="en-US"/>
              <a:t>指针函数的定义的一般形式如下：</a:t>
            </a:r>
          </a:p>
          <a:p>
            <a:pPr lvl="1" eaLnBrk="1" hangingPunct="1">
              <a:buFont typeface="Wingdings 3" pitchFamily="18" charset="2"/>
              <a:buNone/>
            </a:pPr>
            <a:r>
              <a:rPr lang="zh-CN" altLang="en-US"/>
              <a:t>	</a:t>
            </a:r>
            <a:r>
              <a:rPr lang="en-US" altLang="zh-CN"/>
              <a:t>&lt;</a:t>
            </a:r>
            <a:r>
              <a:rPr lang="zh-CN" altLang="en-US"/>
              <a:t>数据类型</a:t>
            </a:r>
            <a:r>
              <a:rPr lang="en-US" altLang="zh-CN"/>
              <a:t>&gt;  *&lt;</a:t>
            </a:r>
            <a:r>
              <a:rPr lang="zh-CN" altLang="en-US"/>
              <a:t>函数名称</a:t>
            </a:r>
            <a:r>
              <a:rPr lang="en-US" altLang="zh-CN"/>
              <a:t>&gt;(&lt;</a:t>
            </a:r>
            <a:r>
              <a:rPr lang="zh-CN" altLang="en-US"/>
              <a:t>参数说明</a:t>
            </a:r>
            <a:r>
              <a:rPr lang="en-US" altLang="zh-CN"/>
              <a:t>&gt;)</a:t>
            </a:r>
            <a:endParaRPr lang="zh-CN" altLang="en-US"/>
          </a:p>
          <a:p>
            <a:pPr lvl="1" eaLnBrk="1" hangingPunct="1">
              <a:buFont typeface="Wingdings 3" pitchFamily="18" charset="2"/>
              <a:buNone/>
            </a:pPr>
            <a:r>
              <a:rPr lang="en-US" altLang="zh-CN"/>
              <a:t>	{</a:t>
            </a:r>
            <a:endParaRPr lang="zh-CN" altLang="en-US"/>
          </a:p>
          <a:p>
            <a:pPr lvl="1" eaLnBrk="1" hangingPunct="1">
              <a:buFont typeface="Wingdings 3" pitchFamily="18" charset="2"/>
              <a:buNone/>
            </a:pPr>
            <a:r>
              <a:rPr lang="en-US" altLang="zh-CN"/>
              <a:t>	      </a:t>
            </a:r>
            <a:r>
              <a:rPr lang="zh-CN" altLang="en-US"/>
              <a:t>语句序列；</a:t>
            </a:r>
          </a:p>
          <a:p>
            <a:pPr lvl="1" eaLnBrk="1" hangingPunct="1">
              <a:buFont typeface="Wingdings 3" pitchFamily="18" charset="2"/>
              <a:buNone/>
            </a:pPr>
            <a:r>
              <a:rPr lang="zh-CN" altLang="en-US"/>
              <a:t>	</a:t>
            </a:r>
            <a:r>
              <a:rPr lang="en-US" altLang="zh-CN"/>
              <a:t>}</a:t>
            </a:r>
            <a:endParaRPr lang="en-US" altLang="zh-CN" sz="1800"/>
          </a:p>
        </p:txBody>
      </p:sp>
    </p:spTree>
    <p:extLst>
      <p:ext uri="{BB962C8B-B14F-4D97-AF65-F5344CB8AC3E}">
        <p14:creationId xmlns:p14="http://schemas.microsoft.com/office/powerpoint/2010/main" val="708148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lgn="ctr" eaLnBrk="1" hangingPunct="1"/>
            <a:r>
              <a:rPr lang="zh-CN" altLang="en-US" dirty="0">
                <a:solidFill>
                  <a:schemeClr val="tx1"/>
                </a:solidFill>
              </a:rPr>
              <a:t>指针函数</a:t>
            </a:r>
            <a:endParaRPr lang="zh-CN" altLang="en-US" dirty="0"/>
          </a:p>
        </p:txBody>
      </p:sp>
      <p:sp>
        <p:nvSpPr>
          <p:cNvPr id="394243" name="Rectangle 3"/>
          <p:cNvSpPr>
            <a:spLocks noGrp="1" noChangeArrowheads="1"/>
          </p:cNvSpPr>
          <p:nvPr>
            <p:ph idx="1"/>
          </p:nvPr>
        </p:nvSpPr>
        <p:spPr>
          <a:prstGeom prst="rect">
            <a:avLst/>
          </a:prstGeom>
        </p:spPr>
        <p:txBody>
          <a:bodyPr/>
          <a:lstStyle/>
          <a:p>
            <a:pPr lvl="1" eaLnBrk="1" hangingPunct="1"/>
            <a:r>
              <a:rPr lang="zh-CN" altLang="en-US">
                <a:latin typeface="宋体" pitchFamily="2" charset="-122"/>
                <a:sym typeface="宋体" pitchFamily="2" charset="-122"/>
              </a:rPr>
              <a:t>其中</a:t>
            </a:r>
          </a:p>
          <a:p>
            <a:pPr lvl="2" eaLnBrk="1" hangingPunct="1"/>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数据类型</a:t>
            </a:r>
            <a:r>
              <a:rPr lang="en-US" altLang="zh-CN" sz="2400">
                <a:solidFill>
                  <a:schemeClr val="tx2"/>
                </a:solidFill>
                <a:latin typeface="宋体" pitchFamily="2" charset="-122"/>
                <a:sym typeface="宋体" pitchFamily="2" charset="-122"/>
              </a:rPr>
              <a:t>&gt; </a:t>
            </a:r>
            <a:r>
              <a:rPr lang="zh-CN" altLang="en-US" sz="2400">
                <a:solidFill>
                  <a:schemeClr val="tx2"/>
                </a:solidFill>
                <a:latin typeface="宋体" pitchFamily="2" charset="-122"/>
                <a:sym typeface="宋体" pitchFamily="2" charset="-122"/>
              </a:rPr>
              <a:t>、</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函数名称</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形式参数说明</a:t>
            </a:r>
            <a:r>
              <a:rPr lang="en-US" altLang="zh-CN" sz="2400">
                <a:solidFill>
                  <a:schemeClr val="tx2"/>
                </a:solidFill>
                <a:latin typeface="宋体" pitchFamily="2" charset="-122"/>
                <a:sym typeface="宋体" pitchFamily="2" charset="-122"/>
              </a:rPr>
              <a:t>&gt;  </a:t>
            </a:r>
            <a:r>
              <a:rPr lang="zh-CN" altLang="en-US" sz="2400">
                <a:solidFill>
                  <a:schemeClr val="tx2"/>
                </a:solidFill>
                <a:latin typeface="宋体" pitchFamily="2" charset="-122"/>
                <a:sym typeface="宋体" pitchFamily="2" charset="-122"/>
              </a:rPr>
              <a:t>等与一</a:t>
            </a:r>
          </a:p>
          <a:p>
            <a:pPr lvl="2" eaLnBrk="1" hangingPunct="1">
              <a:buFont typeface="Wingdings 3" pitchFamily="18" charset="2"/>
              <a:buNone/>
            </a:pPr>
            <a:r>
              <a:rPr lang="zh-CN" altLang="en-US" sz="2400">
                <a:solidFill>
                  <a:schemeClr val="tx2"/>
                </a:solidFill>
                <a:latin typeface="宋体" pitchFamily="2" charset="-122"/>
                <a:sym typeface="宋体" pitchFamily="2" charset="-122"/>
              </a:rPr>
              <a:t>  般函数定义相同；</a:t>
            </a:r>
          </a:p>
          <a:p>
            <a:pPr lvl="2" eaLnBrk="1" hangingPunct="1"/>
            <a:endParaRPr lang="zh-CN" altLang="en-US">
              <a:solidFill>
                <a:schemeClr val="tx2"/>
              </a:solidFill>
              <a:latin typeface="宋体" pitchFamily="2" charset="-122"/>
              <a:sym typeface="宋体" pitchFamily="2" charset="-122"/>
            </a:endParaRPr>
          </a:p>
          <a:p>
            <a:pPr lvl="2" eaLnBrk="1" hangingPunct="1"/>
            <a:r>
              <a:rPr lang="zh-CN" altLang="en-US" sz="2400">
                <a:solidFill>
                  <a:schemeClr val="tx2"/>
                </a:solidFill>
                <a:latin typeface="宋体" pitchFamily="2" charset="-122"/>
                <a:sym typeface="宋体" pitchFamily="2" charset="-122"/>
              </a:rPr>
              <a:t>在</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函数名称</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之前的*符号，说明该函数返回一个地址量。</a:t>
            </a:r>
            <a:endParaRPr lang="zh-CN" altLang="en-US" sz="2400">
              <a:solidFill>
                <a:schemeClr val="tx2"/>
              </a:solidFill>
            </a:endParaRPr>
          </a:p>
        </p:txBody>
      </p:sp>
    </p:spTree>
    <p:extLst>
      <p:ext uri="{BB962C8B-B14F-4D97-AF65-F5344CB8AC3E}">
        <p14:creationId xmlns:p14="http://schemas.microsoft.com/office/powerpoint/2010/main" val="8467419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lgn="ctr" eaLnBrk="1" hangingPunct="1"/>
            <a:r>
              <a:rPr lang="zh-CN" altLang="en-US" dirty="0">
                <a:solidFill>
                  <a:schemeClr val="tx1"/>
                </a:solidFill>
              </a:rPr>
              <a:t>指针函数</a:t>
            </a:r>
            <a:endParaRPr lang="zh-CN" altLang="en-US" dirty="0"/>
          </a:p>
        </p:txBody>
      </p:sp>
      <p:sp>
        <p:nvSpPr>
          <p:cNvPr id="395267" name="Rectangle 3"/>
          <p:cNvSpPr>
            <a:spLocks noGrp="1" noChangeArrowheads="1"/>
          </p:cNvSpPr>
          <p:nvPr>
            <p:ph idx="1"/>
          </p:nvPr>
        </p:nvSpPr>
        <p:spPr>
          <a:prstGeom prst="rect">
            <a:avLst/>
          </a:prstGeom>
        </p:spPr>
        <p:txBody>
          <a:bodyPr/>
          <a:lstStyle/>
          <a:p>
            <a:pPr lvl="1" eaLnBrk="1" hangingPunct="1">
              <a:buFont typeface="Wingdings 3" pitchFamily="18" charset="2"/>
              <a:buNone/>
            </a:pPr>
            <a:r>
              <a:rPr lang="en-US" altLang="zh-CN">
                <a:latin typeface="宋体" pitchFamily="2" charset="-122"/>
                <a:sym typeface="宋体" pitchFamily="2" charset="-122"/>
              </a:rPr>
              <a:t>#include &lt;stdio.h&gt;</a:t>
            </a:r>
            <a:endParaRPr lang="zh-CN" altLang="en-US">
              <a:latin typeface="宋体" pitchFamily="2" charset="-122"/>
              <a:sym typeface="宋体" pitchFamily="2" charset="-122"/>
            </a:endParaRPr>
          </a:p>
          <a:p>
            <a:pPr lvl="1" eaLnBrk="1" hangingPunct="1">
              <a:buFont typeface="Wingdings 3" pitchFamily="18" charset="2"/>
              <a:buNone/>
            </a:pP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char *mystring(void)</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	 static char str[20];</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	 strcpy(str, “Hello”);</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	 return str;</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int main(void)</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		printf(“%s\n”, mystring());</a:t>
            </a:r>
            <a:endParaRPr lang="zh-CN" altLang="en-US">
              <a:latin typeface="宋体" pitchFamily="2" charset="-122"/>
              <a:sym typeface="宋体" pitchFamily="2" charset="-122"/>
            </a:endParaRPr>
          </a:p>
          <a:p>
            <a:pPr lvl="1" eaLnBrk="1" hangingPunct="1">
              <a:buFont typeface="Wingdings 3" pitchFamily="18" charset="2"/>
              <a:buNone/>
            </a:pPr>
            <a:r>
              <a:rPr lang="en-US" altLang="zh-CN">
                <a:latin typeface="宋体" pitchFamily="2" charset="-122"/>
                <a:sym typeface="宋体" pitchFamily="2" charset="-122"/>
              </a:rPr>
              <a:t>}</a:t>
            </a:r>
            <a:endParaRPr lang="zh-CN" altLang="en-US"/>
          </a:p>
        </p:txBody>
      </p:sp>
    </p:spTree>
    <p:extLst>
      <p:ext uri="{BB962C8B-B14F-4D97-AF65-F5344CB8AC3E}">
        <p14:creationId xmlns:p14="http://schemas.microsoft.com/office/powerpoint/2010/main" val="32109152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lgn="ctr" eaLnBrk="1" hangingPunct="1"/>
            <a:r>
              <a:rPr lang="zh-CN" altLang="en-US" dirty="0"/>
              <a:t>函数指针</a:t>
            </a:r>
          </a:p>
        </p:txBody>
      </p:sp>
      <p:sp>
        <p:nvSpPr>
          <p:cNvPr id="396291" name="Rectangle 3"/>
          <p:cNvSpPr>
            <a:spLocks noGrp="1" noChangeArrowheads="1"/>
          </p:cNvSpPr>
          <p:nvPr>
            <p:ph idx="1"/>
          </p:nvPr>
        </p:nvSpPr>
        <p:spPr>
          <a:prstGeom prst="rect">
            <a:avLst/>
          </a:prstGeom>
        </p:spPr>
        <p:txBody>
          <a:bodyPr/>
          <a:lstStyle/>
          <a:p>
            <a:pPr eaLnBrk="1" hangingPunct="1"/>
            <a:r>
              <a:rPr lang="zh-CN" altLang="en-US" sz="2400">
                <a:latin typeface="宋体" pitchFamily="2" charset="-122"/>
                <a:sym typeface="宋体" pitchFamily="2" charset="-122"/>
              </a:rPr>
              <a:t>函数指针是用来存放函数地址的指针。函数地址是一个函数的入口地址。</a:t>
            </a:r>
          </a:p>
          <a:p>
            <a:pPr eaLnBrk="1" hangingPunct="1"/>
            <a:endParaRPr lang="zh-CN" altLang="en-US" sz="2400">
              <a:latin typeface="宋体" pitchFamily="2" charset="-122"/>
              <a:sym typeface="宋体" pitchFamily="2" charset="-122"/>
            </a:endParaRPr>
          </a:p>
          <a:p>
            <a:pPr eaLnBrk="1" hangingPunct="1"/>
            <a:r>
              <a:rPr lang="zh-CN" altLang="en-US" sz="2400">
                <a:latin typeface="宋体" pitchFamily="2" charset="-122"/>
                <a:sym typeface="宋体" pitchFamily="2" charset="-122"/>
              </a:rPr>
              <a:t>当一个函数指针指向了一个函数，就可以通过这个指针来调用该函数，可以将函数作为参数传递给函数指针</a:t>
            </a:r>
            <a:r>
              <a:rPr lang="zh-CN" altLang="en-US" sz="2400" b="1">
                <a:latin typeface="宋体" pitchFamily="2" charset="-122"/>
                <a:sym typeface="宋体" pitchFamily="2" charset="-122"/>
              </a:rPr>
              <a:t>。</a:t>
            </a:r>
          </a:p>
          <a:p>
            <a:pPr eaLnBrk="1" hangingPunct="1"/>
            <a:endParaRPr lang="zh-CN" altLang="en-US" sz="2400" b="1">
              <a:latin typeface="宋体" pitchFamily="2" charset="-122"/>
              <a:sym typeface="宋体" pitchFamily="2" charset="-122"/>
            </a:endParaRPr>
          </a:p>
          <a:p>
            <a:pPr eaLnBrk="1" hangingPunct="1">
              <a:buFont typeface="Wingdings 3" pitchFamily="18" charset="2"/>
              <a:buNone/>
            </a:pPr>
            <a:r>
              <a:rPr lang="zh-CN" altLang="en-US" sz="2400">
                <a:latin typeface="宋体" pitchFamily="2" charset="-122"/>
                <a:sym typeface="宋体" pitchFamily="2" charset="-122"/>
              </a:rPr>
              <a:t>  函数指针变量说明的一般形式如下：</a:t>
            </a:r>
          </a:p>
          <a:p>
            <a:pPr eaLnBrk="1" hangingPunct="1">
              <a:buFont typeface="Wingdings 3" pitchFamily="18" charset="2"/>
              <a:buNone/>
            </a:pPr>
            <a:endParaRPr lang="zh-CN" altLang="en-US" sz="2400">
              <a:latin typeface="宋体" pitchFamily="2" charset="-122"/>
              <a:sym typeface="宋体" pitchFamily="2" charset="-122"/>
            </a:endParaRPr>
          </a:p>
          <a:p>
            <a:pPr eaLnBrk="1" hangingPunct="1">
              <a:buFont typeface="Wingdings 3" pitchFamily="18" charset="2"/>
              <a:buNone/>
            </a:pPr>
            <a:r>
              <a:rPr lang="zh-CN" altLang="en-US" sz="2400" b="1">
                <a:latin typeface="宋体" pitchFamily="2" charset="-122"/>
                <a:sym typeface="宋体" pitchFamily="2" charset="-122"/>
              </a:rPr>
              <a:t>  </a:t>
            </a:r>
            <a:r>
              <a:rPr lang="en-US" altLang="zh-CN" sz="2400" b="1">
                <a:latin typeface="宋体" pitchFamily="2" charset="-122"/>
                <a:sym typeface="宋体" pitchFamily="2" charset="-122"/>
              </a:rPr>
              <a:t>&lt;</a:t>
            </a:r>
            <a:r>
              <a:rPr lang="zh-CN" altLang="en-US" sz="2400" b="1">
                <a:latin typeface="宋体" pitchFamily="2" charset="-122"/>
                <a:sym typeface="宋体" pitchFamily="2" charset="-122"/>
              </a:rPr>
              <a:t>数据类型</a:t>
            </a:r>
            <a:r>
              <a:rPr lang="en-US" altLang="zh-CN" sz="2400" b="1">
                <a:latin typeface="宋体" pitchFamily="2" charset="-122"/>
                <a:sym typeface="宋体" pitchFamily="2" charset="-122"/>
              </a:rPr>
              <a:t>&gt; </a:t>
            </a:r>
            <a:r>
              <a:rPr lang="zh-CN" altLang="en-US" sz="2400" b="1">
                <a:latin typeface="宋体" pitchFamily="2" charset="-122"/>
                <a:sym typeface="宋体" pitchFamily="2" charset="-122"/>
              </a:rPr>
              <a:t>（*</a:t>
            </a:r>
            <a:r>
              <a:rPr lang="en-US" altLang="zh-CN" sz="2400" b="1">
                <a:latin typeface="宋体" pitchFamily="2" charset="-122"/>
                <a:sym typeface="宋体" pitchFamily="2" charset="-122"/>
              </a:rPr>
              <a:t>&lt;</a:t>
            </a:r>
            <a:r>
              <a:rPr lang="zh-CN" altLang="en-US" sz="2400" b="1">
                <a:latin typeface="宋体" pitchFamily="2" charset="-122"/>
                <a:sym typeface="宋体" pitchFamily="2" charset="-122"/>
              </a:rPr>
              <a:t>函数指针名称</a:t>
            </a:r>
            <a:r>
              <a:rPr lang="en-US" altLang="zh-CN" sz="2400" b="1">
                <a:latin typeface="宋体" pitchFamily="2" charset="-122"/>
                <a:sym typeface="宋体" pitchFamily="2" charset="-122"/>
              </a:rPr>
              <a:t>&gt;)</a:t>
            </a:r>
            <a:r>
              <a:rPr lang="zh-CN" altLang="en-US" sz="2400" b="1">
                <a:latin typeface="宋体" pitchFamily="2" charset="-122"/>
                <a:sym typeface="宋体" pitchFamily="2" charset="-122"/>
              </a:rPr>
              <a:t>（</a:t>
            </a:r>
            <a:r>
              <a:rPr lang="en-US" altLang="zh-CN" sz="2400" b="1">
                <a:latin typeface="宋体" pitchFamily="2" charset="-122"/>
                <a:sym typeface="宋体" pitchFamily="2" charset="-122"/>
              </a:rPr>
              <a:t>&lt;</a:t>
            </a:r>
            <a:r>
              <a:rPr lang="zh-CN" altLang="en-US" sz="2400" b="1">
                <a:latin typeface="宋体" pitchFamily="2" charset="-122"/>
                <a:sym typeface="宋体" pitchFamily="2" charset="-122"/>
              </a:rPr>
              <a:t>参数说明列表</a:t>
            </a:r>
            <a:r>
              <a:rPr lang="en-US" altLang="zh-CN" sz="2400" b="1">
                <a:latin typeface="宋体" pitchFamily="2" charset="-122"/>
                <a:sym typeface="宋体" pitchFamily="2" charset="-122"/>
              </a:rPr>
              <a:t>&gt;)</a:t>
            </a:r>
            <a:r>
              <a:rPr lang="zh-CN" altLang="en-US" sz="2400" b="1">
                <a:latin typeface="宋体" pitchFamily="2" charset="-122"/>
                <a:sym typeface="宋体" pitchFamily="2" charset="-122"/>
              </a:rPr>
              <a:t>；</a:t>
            </a:r>
            <a:endParaRPr lang="zh-CN" altLang="en-US" sz="2400">
              <a:latin typeface="宋体" pitchFamily="2" charset="-122"/>
              <a:sym typeface="宋体" pitchFamily="2" charset="-122"/>
            </a:endParaRPr>
          </a:p>
        </p:txBody>
      </p:sp>
    </p:spTree>
    <p:extLst>
      <p:ext uri="{BB962C8B-B14F-4D97-AF65-F5344CB8AC3E}">
        <p14:creationId xmlns:p14="http://schemas.microsoft.com/office/powerpoint/2010/main" val="423012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algn="ctr" eaLnBrk="1" hangingPunct="1"/>
            <a:r>
              <a:rPr lang="zh-CN" altLang="en-US" b="1" dirty="0"/>
              <a:t>流行的两种软件包管理机制</a:t>
            </a:r>
            <a:r>
              <a:rPr lang="zh-CN" altLang="en-US" dirty="0"/>
              <a:t> </a:t>
            </a:r>
          </a:p>
        </p:txBody>
      </p:sp>
      <p:sp>
        <p:nvSpPr>
          <p:cNvPr id="52228" name="Rectangle 3"/>
          <p:cNvSpPr>
            <a:spLocks noGrp="1" noChangeArrowheads="1"/>
          </p:cNvSpPr>
          <p:nvPr>
            <p:ph idx="1"/>
          </p:nvPr>
        </p:nvSpPr>
        <p:spPr>
          <a:prstGeom prst="rect">
            <a:avLst/>
          </a:prstGeom>
        </p:spPr>
        <p:txBody>
          <a:bodyPr/>
          <a:lstStyle/>
          <a:p>
            <a:pPr eaLnBrk="1" hangingPunct="1">
              <a:lnSpc>
                <a:spcPct val="100000"/>
              </a:lnSpc>
            </a:pPr>
            <a:r>
              <a:rPr lang="zh-CN" altLang="en-US" sz="2400" dirty="0"/>
              <a:t>最初，基于</a:t>
            </a:r>
            <a:r>
              <a:rPr lang="en-US" altLang="zh-CN" sz="2400" dirty="0"/>
              <a:t>Linux</a:t>
            </a:r>
            <a:r>
              <a:rPr lang="zh-CN" altLang="en-US" sz="2400" dirty="0"/>
              <a:t>系统的开发者在完成应用程序开发后，将很多二进制文件发给用户，用户使用之前需要将很多程序逐个安装。</a:t>
            </a:r>
          </a:p>
          <a:p>
            <a:pPr eaLnBrk="1" hangingPunct="1">
              <a:lnSpc>
                <a:spcPct val="100000"/>
              </a:lnSpc>
            </a:pPr>
            <a:r>
              <a:rPr lang="zh-CN" altLang="en-US" sz="2400" dirty="0"/>
              <a:t>因此，</a:t>
            </a:r>
            <a:r>
              <a:rPr lang="en-US" altLang="zh-CN" sz="2400" b="1" u="sng" dirty="0" err="1"/>
              <a:t>Debian</a:t>
            </a:r>
            <a:r>
              <a:rPr lang="en-US" altLang="zh-CN" sz="2400" b="1" u="sng" dirty="0"/>
              <a:t> Linux</a:t>
            </a:r>
            <a:r>
              <a:rPr lang="zh-CN" altLang="en-US" sz="2400" b="1" u="sng" dirty="0"/>
              <a:t>首先提出</a:t>
            </a:r>
            <a:r>
              <a:rPr lang="zh-CN" altLang="en-US" sz="2400" b="1" u="sng" dirty="0">
                <a:sym typeface="Arial" pitchFamily="34" charset="0"/>
              </a:rPr>
              <a:t>“</a:t>
            </a:r>
            <a:r>
              <a:rPr lang="zh-CN" altLang="en-US" sz="2400" b="1" u="sng" dirty="0"/>
              <a:t>软件包</a:t>
            </a:r>
            <a:r>
              <a:rPr lang="zh-CN" altLang="en-US" sz="2400" b="1" u="sng" dirty="0">
                <a:sym typeface="Arial" pitchFamily="34" charset="0"/>
              </a:rPr>
              <a:t>”</a:t>
            </a:r>
            <a:r>
              <a:rPr lang="zh-CN" altLang="en-US" sz="2400" b="1" u="sng" dirty="0"/>
              <a:t>的管理机制</a:t>
            </a:r>
            <a:r>
              <a:rPr lang="en-US" altLang="zh-CN" sz="2400" b="1" u="sng" dirty="0">
                <a:sym typeface="Arial" pitchFamily="34" charset="0"/>
              </a:rPr>
              <a:t>——</a:t>
            </a:r>
            <a:r>
              <a:rPr lang="en-US" altLang="zh-CN" sz="2400" b="1" u="sng" dirty="0">
                <a:solidFill>
                  <a:srgbClr val="FF0000"/>
                </a:solidFill>
              </a:rPr>
              <a:t>Deb</a:t>
            </a:r>
            <a:r>
              <a:rPr lang="zh-CN" altLang="en-US" sz="2400" b="1" u="sng" dirty="0"/>
              <a:t>软件包</a:t>
            </a:r>
            <a:r>
              <a:rPr lang="zh-CN" altLang="en-US" sz="2400" dirty="0"/>
              <a:t>，将应用程序的二进制文件、配置文档、</a:t>
            </a:r>
            <a:r>
              <a:rPr lang="en-US" altLang="zh-CN" sz="2400" dirty="0"/>
              <a:t>man/info</a:t>
            </a:r>
            <a:r>
              <a:rPr lang="zh-CN" altLang="en-US" sz="2400" dirty="0"/>
              <a:t>帮助页面等文件合并打包在一个文件中，用户使用软件包管理器直接操作软件包，完成获取、安装、卸载、查询等操作。</a:t>
            </a:r>
          </a:p>
          <a:p>
            <a:pPr eaLnBrk="1" hangingPunct="1">
              <a:lnSpc>
                <a:spcPct val="100000"/>
              </a:lnSpc>
            </a:pPr>
            <a:r>
              <a:rPr lang="zh-CN" altLang="en-US" sz="2400" dirty="0"/>
              <a:t>随即，</a:t>
            </a:r>
            <a:r>
              <a:rPr lang="en-US" altLang="zh-CN" sz="2400" b="1" u="sng" dirty="0" err="1"/>
              <a:t>Redhat</a:t>
            </a:r>
            <a:r>
              <a:rPr lang="en-US" altLang="zh-CN" sz="2400" b="1" u="sng" dirty="0"/>
              <a:t> Linux</a:t>
            </a:r>
            <a:r>
              <a:rPr lang="zh-CN" altLang="en-US" sz="2400" b="1" u="sng" dirty="0"/>
              <a:t>基于这个理念推出了自己的软件包管理机制</a:t>
            </a:r>
            <a:r>
              <a:rPr lang="en-US" altLang="zh-CN" sz="2400" b="1" u="sng" dirty="0">
                <a:sym typeface="Arial" pitchFamily="34" charset="0"/>
              </a:rPr>
              <a:t>——</a:t>
            </a:r>
            <a:r>
              <a:rPr lang="en-US" altLang="zh-CN" sz="2400" b="1" u="sng" dirty="0">
                <a:solidFill>
                  <a:srgbClr val="FF0000"/>
                </a:solidFill>
              </a:rPr>
              <a:t>Rpm</a:t>
            </a:r>
            <a:r>
              <a:rPr lang="zh-CN" altLang="en-US" sz="2400" b="1" u="sng" dirty="0"/>
              <a:t>软件包</a:t>
            </a:r>
            <a:r>
              <a:rPr lang="zh-CN" altLang="en-US" sz="2400" dirty="0"/>
              <a:t>。当然，</a:t>
            </a:r>
            <a:r>
              <a:rPr lang="en-US" altLang="zh-CN" sz="2400" dirty="0" err="1"/>
              <a:t>Redhat</a:t>
            </a:r>
            <a:r>
              <a:rPr lang="zh-CN" altLang="en-US" sz="2400" dirty="0"/>
              <a:t>采用了自己的打包格式生成</a:t>
            </a:r>
            <a:r>
              <a:rPr lang="en-US" altLang="zh-CN" sz="2400" dirty="0"/>
              <a:t>Rpm</a:t>
            </a:r>
            <a:r>
              <a:rPr lang="zh-CN" altLang="en-US" sz="2400" dirty="0"/>
              <a:t>包文件，由</a:t>
            </a:r>
            <a:r>
              <a:rPr lang="en-US" altLang="zh-CN" sz="2400" dirty="0"/>
              <a:t>Rpm</a:t>
            </a:r>
            <a:r>
              <a:rPr lang="zh-CN" altLang="en-US" sz="2400" dirty="0"/>
              <a:t>包管理器负责安装、维护、查询，甚至是软件包版本管理。不过，由于</a:t>
            </a:r>
            <a:r>
              <a:rPr lang="en-US" altLang="zh-CN" sz="2400" dirty="0" err="1"/>
              <a:t>Redhat</a:t>
            </a:r>
            <a:r>
              <a:rPr lang="en-US" altLang="zh-CN" sz="2400" dirty="0"/>
              <a:t> Linux</a:t>
            </a:r>
            <a:r>
              <a:rPr lang="zh-CN" altLang="en-US" sz="2400" dirty="0"/>
              <a:t>系统的普及，</a:t>
            </a:r>
            <a:r>
              <a:rPr lang="en-US" altLang="zh-CN" sz="2400" dirty="0"/>
              <a:t>Rpm</a:t>
            </a:r>
            <a:r>
              <a:rPr lang="zh-CN" altLang="en-US" sz="2400" dirty="0"/>
              <a:t>软件包被广泛使用。甚至出现第三方开发的软件管理工具，专门管理</a:t>
            </a:r>
            <a:r>
              <a:rPr lang="en-US" altLang="zh-CN" sz="2400" dirty="0"/>
              <a:t>Rpm</a:t>
            </a:r>
            <a:r>
              <a:rPr lang="zh-CN" altLang="en-US" sz="2400" dirty="0"/>
              <a:t>格式的软件包。</a:t>
            </a:r>
            <a:endParaRPr lang="zh-CN" altLang="en-US" dirty="0"/>
          </a:p>
        </p:txBody>
      </p:sp>
    </p:spTree>
    <p:extLst>
      <p:ext uri="{BB962C8B-B14F-4D97-AF65-F5344CB8AC3E}">
        <p14:creationId xmlns:p14="http://schemas.microsoft.com/office/powerpoint/2010/main" val="378958564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lgn="ctr" eaLnBrk="1" hangingPunct="1"/>
            <a:r>
              <a:rPr lang="zh-CN" altLang="en-US" dirty="0">
                <a:solidFill>
                  <a:schemeClr val="tx1"/>
                </a:solidFill>
              </a:rPr>
              <a:t>函数指针</a:t>
            </a:r>
            <a:endParaRPr lang="zh-CN" altLang="en-US" dirty="0"/>
          </a:p>
        </p:txBody>
      </p:sp>
      <p:sp>
        <p:nvSpPr>
          <p:cNvPr id="397315" name="Rectangle 3"/>
          <p:cNvSpPr>
            <a:spLocks noGrp="1" noChangeArrowheads="1"/>
          </p:cNvSpPr>
          <p:nvPr>
            <p:ph idx="1"/>
          </p:nvPr>
        </p:nvSpPr>
        <p:spPr>
          <a:prstGeom prst="rect">
            <a:avLst/>
          </a:prstGeom>
        </p:spPr>
        <p:txBody>
          <a:bodyPr/>
          <a:lstStyle/>
          <a:p>
            <a:pPr lvl="1" eaLnBrk="1" hangingPunct="1"/>
            <a:r>
              <a:rPr lang="zh-CN" altLang="en-US">
                <a:latin typeface="宋体" pitchFamily="2" charset="-122"/>
                <a:sym typeface="宋体" pitchFamily="2" charset="-122"/>
              </a:rPr>
              <a:t>其中</a:t>
            </a:r>
          </a:p>
          <a:p>
            <a:pPr lvl="2" eaLnBrk="1" hangingPunct="1"/>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数据类型</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是函数指针所指向的</a:t>
            </a:r>
            <a:r>
              <a:rPr lang="zh-CN" altLang="en-US" sz="2400">
                <a:solidFill>
                  <a:srgbClr val="070A11"/>
                </a:solidFill>
                <a:latin typeface="宋体" pitchFamily="2" charset="-122"/>
                <a:sym typeface="宋体" pitchFamily="2" charset="-122"/>
              </a:rPr>
              <a:t>函数的返回值类型</a:t>
            </a:r>
            <a:r>
              <a:rPr lang="zh-CN" altLang="en-US" sz="2400">
                <a:solidFill>
                  <a:schemeClr val="tx2"/>
                </a:solidFill>
                <a:latin typeface="宋体" pitchFamily="2" charset="-122"/>
                <a:sym typeface="宋体" pitchFamily="2" charset="-122"/>
              </a:rPr>
              <a:t>；</a:t>
            </a:r>
          </a:p>
          <a:p>
            <a:pPr lvl="2" eaLnBrk="1" hangingPunct="1"/>
            <a:endParaRPr lang="zh-CN" altLang="en-US" sz="2400">
              <a:solidFill>
                <a:schemeClr val="tx2"/>
              </a:solidFill>
              <a:latin typeface="宋体" pitchFamily="2" charset="-122"/>
              <a:sym typeface="宋体" pitchFamily="2" charset="-122"/>
            </a:endParaRPr>
          </a:p>
          <a:p>
            <a:pPr lvl="2" eaLnBrk="1" hangingPunct="1"/>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函数指针名称</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符合标识符命名规则</a:t>
            </a:r>
          </a:p>
          <a:p>
            <a:pPr lvl="2" eaLnBrk="1" hangingPunct="1"/>
            <a:endParaRPr lang="zh-CN" altLang="en-US" sz="2400">
              <a:solidFill>
                <a:schemeClr val="tx2"/>
              </a:solidFill>
              <a:latin typeface="宋体" pitchFamily="2" charset="-122"/>
              <a:sym typeface="宋体" pitchFamily="2" charset="-122"/>
            </a:endParaRPr>
          </a:p>
          <a:p>
            <a:pPr lvl="2" eaLnBrk="1" hangingPunct="1"/>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参数说明列表</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应该与函数指针所指向的</a:t>
            </a:r>
            <a:r>
              <a:rPr lang="zh-CN" altLang="en-US" sz="2400">
                <a:solidFill>
                  <a:srgbClr val="070A11"/>
                </a:solidFill>
                <a:latin typeface="宋体" pitchFamily="2" charset="-122"/>
                <a:sym typeface="宋体" pitchFamily="2" charset="-122"/>
              </a:rPr>
              <a:t>函数的形参说明保持一致；</a:t>
            </a:r>
          </a:p>
          <a:p>
            <a:pPr lvl="2" eaLnBrk="1" hangingPunct="1"/>
            <a:endParaRPr lang="zh-CN" altLang="en-US" sz="2400">
              <a:solidFill>
                <a:srgbClr val="070A11"/>
              </a:solidFill>
              <a:latin typeface="宋体" pitchFamily="2" charset="-122"/>
              <a:sym typeface="宋体" pitchFamily="2" charset="-122"/>
            </a:endParaRPr>
          </a:p>
          <a:p>
            <a:pPr lvl="2" eaLnBrk="1" hangingPunct="1"/>
            <a:r>
              <a:rPr lang="zh-CN" altLang="en-US" sz="2400">
                <a:solidFill>
                  <a:schemeClr val="tx2"/>
                </a:solidFill>
                <a:latin typeface="宋体" pitchFamily="2" charset="-122"/>
                <a:sym typeface="宋体" pitchFamily="2" charset="-122"/>
              </a:rPr>
              <a:t>（*</a:t>
            </a:r>
            <a:r>
              <a:rPr lang="en-US" altLang="zh-CN" sz="2400">
                <a:solidFill>
                  <a:schemeClr val="tx2"/>
                </a:solidFill>
                <a:latin typeface="宋体" pitchFamily="2" charset="-122"/>
                <a:sym typeface="宋体" pitchFamily="2" charset="-122"/>
              </a:rPr>
              <a:t>&lt;</a:t>
            </a:r>
            <a:r>
              <a:rPr lang="zh-CN" altLang="en-US" sz="2400">
                <a:solidFill>
                  <a:schemeClr val="tx2"/>
                </a:solidFill>
                <a:latin typeface="宋体" pitchFamily="2" charset="-122"/>
                <a:sym typeface="宋体" pitchFamily="2" charset="-122"/>
              </a:rPr>
              <a:t>函数指针名称</a:t>
            </a:r>
            <a:r>
              <a:rPr lang="en-US" altLang="zh-CN" sz="2400">
                <a:solidFill>
                  <a:schemeClr val="tx2"/>
                </a:solidFill>
                <a:latin typeface="宋体" pitchFamily="2" charset="-122"/>
                <a:sym typeface="宋体" pitchFamily="2" charset="-122"/>
              </a:rPr>
              <a:t>&gt;</a:t>
            </a:r>
            <a:r>
              <a:rPr lang="zh-CN" altLang="en-US" sz="2400">
                <a:solidFill>
                  <a:schemeClr val="tx2"/>
                </a:solidFill>
                <a:latin typeface="宋体" pitchFamily="2" charset="-122"/>
                <a:sym typeface="宋体" pitchFamily="2" charset="-122"/>
              </a:rPr>
              <a:t>）中，*说明为指针，（）不可缺省，表明为指向函数的指针。</a:t>
            </a:r>
            <a:r>
              <a:rPr lang="zh-CN" altLang="en-US" sz="2400"/>
              <a:t> </a:t>
            </a:r>
            <a:endParaRPr lang="zh-CN" altLang="en-US"/>
          </a:p>
        </p:txBody>
      </p:sp>
    </p:spTree>
    <p:extLst>
      <p:ext uri="{BB962C8B-B14F-4D97-AF65-F5344CB8AC3E}">
        <p14:creationId xmlns:p14="http://schemas.microsoft.com/office/powerpoint/2010/main" val="4043161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lgn="ctr" eaLnBrk="1" hangingPunct="1"/>
            <a:r>
              <a:rPr lang="zh-CN" altLang="en-US" dirty="0">
                <a:solidFill>
                  <a:schemeClr val="tx1"/>
                </a:solidFill>
              </a:rPr>
              <a:t>函数指针</a:t>
            </a:r>
            <a:endParaRPr lang="zh-CN" altLang="en-US" dirty="0"/>
          </a:p>
        </p:txBody>
      </p:sp>
      <p:sp>
        <p:nvSpPr>
          <p:cNvPr id="398339" name="Rectangle 3"/>
          <p:cNvSpPr>
            <a:spLocks noGrp="1" noChangeArrowheads="1"/>
          </p:cNvSpPr>
          <p:nvPr>
            <p:ph idx="1"/>
          </p:nvPr>
        </p:nvSpPr>
        <p:spPr>
          <a:prstGeom prst="rect">
            <a:avLst/>
          </a:prstGeom>
        </p:spPr>
        <p:txBody>
          <a:bodyPr/>
          <a:lstStyle/>
          <a:p>
            <a:pPr lvl="1" eaLnBrk="1" hangingPunct="1">
              <a:lnSpc>
                <a:spcPct val="80000"/>
              </a:lnSpc>
            </a:pPr>
            <a:r>
              <a:rPr lang="zh-CN" altLang="en-US"/>
              <a:t>举例</a:t>
            </a:r>
            <a:r>
              <a:rPr lang="zh-CN" altLang="en-US" sz="3200"/>
              <a:t>：</a:t>
            </a:r>
            <a:endParaRPr lang="zh-CN" altLang="en-US" sz="1800"/>
          </a:p>
          <a:p>
            <a:pPr eaLnBrk="1" hangingPunct="1">
              <a:lnSpc>
                <a:spcPct val="80000"/>
              </a:lnSpc>
              <a:buFont typeface="Wingdings 3" pitchFamily="18" charset="2"/>
              <a:buNone/>
            </a:pPr>
            <a:r>
              <a:rPr lang="zh-CN" altLang="en-US" sz="2000" b="1"/>
              <a:t>     </a:t>
            </a:r>
            <a:r>
              <a:rPr lang="en-US" altLang="zh-CN" sz="2000"/>
              <a:t>#include &lt;stdio.h&gt;</a:t>
            </a:r>
            <a:endParaRPr lang="zh-CN" altLang="en-US" sz="2000"/>
          </a:p>
          <a:p>
            <a:pPr eaLnBrk="1" hangingPunct="1">
              <a:lnSpc>
                <a:spcPct val="80000"/>
              </a:lnSpc>
              <a:buFont typeface="Wingdings 3" pitchFamily="18" charset="2"/>
              <a:buNone/>
            </a:pPr>
            <a:r>
              <a:rPr lang="en-US" altLang="zh-CN" sz="2000"/>
              <a:t>     int test(int a, int b, int (*pFunt)(int m,int n)); </a:t>
            </a:r>
            <a:endParaRPr lang="zh-CN" altLang="en-US" sz="2000"/>
          </a:p>
          <a:p>
            <a:pPr eaLnBrk="1" hangingPunct="1">
              <a:lnSpc>
                <a:spcPct val="80000"/>
              </a:lnSpc>
              <a:buFont typeface="Wingdings 3" pitchFamily="18" charset="2"/>
              <a:buNone/>
            </a:pPr>
            <a:r>
              <a:rPr lang="en-US" altLang="zh-CN" sz="2000"/>
              <a:t>     int Plus(int a,int b);              //</a:t>
            </a:r>
            <a:r>
              <a:rPr lang="zh-CN" altLang="en-US" sz="2000"/>
              <a:t>函数声明       </a:t>
            </a:r>
          </a:p>
          <a:p>
            <a:pPr eaLnBrk="1" hangingPunct="1">
              <a:lnSpc>
                <a:spcPct val="80000"/>
              </a:lnSpc>
              <a:buFont typeface="Wingdings 3" pitchFamily="18" charset="2"/>
              <a:buNone/>
            </a:pPr>
            <a:r>
              <a:rPr lang="zh-CN" altLang="en-US" sz="2000"/>
              <a:t>     </a:t>
            </a:r>
            <a:r>
              <a:rPr lang="en-US" altLang="zh-CN" sz="2000"/>
              <a:t>int Minus(int , int );              //</a:t>
            </a:r>
            <a:r>
              <a:rPr lang="zh-CN" altLang="en-US" sz="2000"/>
              <a:t>函数声明，缺略形参名称  </a:t>
            </a:r>
          </a:p>
          <a:p>
            <a:pPr eaLnBrk="1" hangingPunct="1">
              <a:lnSpc>
                <a:spcPct val="80000"/>
              </a:lnSpc>
              <a:buFont typeface="Wingdings 3" pitchFamily="18" charset="2"/>
              <a:buNone/>
            </a:pPr>
            <a:endParaRPr lang="zh-CN" altLang="en-US" sz="2000"/>
          </a:p>
          <a:p>
            <a:pPr eaLnBrk="1" hangingPunct="1">
              <a:lnSpc>
                <a:spcPct val="80000"/>
              </a:lnSpc>
              <a:buFont typeface="Wingdings 3" pitchFamily="18" charset="2"/>
              <a:buNone/>
            </a:pPr>
            <a:r>
              <a:rPr lang="zh-CN" altLang="en-US" sz="2000"/>
              <a:t>     </a:t>
            </a:r>
            <a:r>
              <a:rPr lang="en-US" altLang="zh-CN" sz="2000"/>
              <a:t>int  main(void)</a:t>
            </a:r>
            <a:endParaRPr lang="zh-CN" altLang="en-US" sz="2000"/>
          </a:p>
          <a:p>
            <a:pPr eaLnBrk="1" hangingPunct="1">
              <a:lnSpc>
                <a:spcPct val="80000"/>
              </a:lnSpc>
              <a:buFont typeface="Wingdings 3" pitchFamily="18" charset="2"/>
              <a:buNone/>
            </a:pPr>
            <a:r>
              <a:rPr lang="en-US" altLang="zh-CN" sz="2000"/>
              <a:t>     {</a:t>
            </a:r>
            <a:endParaRPr lang="zh-CN" altLang="en-US" sz="2000"/>
          </a:p>
          <a:p>
            <a:pPr eaLnBrk="1" hangingPunct="1">
              <a:lnSpc>
                <a:spcPct val="80000"/>
              </a:lnSpc>
              <a:buFont typeface="Wingdings 3" pitchFamily="18" charset="2"/>
              <a:buNone/>
            </a:pPr>
            <a:r>
              <a:rPr lang="en-US" altLang="zh-CN" sz="2000"/>
              <a:t>	    int x=5, y=8;</a:t>
            </a:r>
            <a:endParaRPr lang="zh-CN" altLang="en-US" sz="2000"/>
          </a:p>
          <a:p>
            <a:pPr eaLnBrk="1" hangingPunct="1">
              <a:lnSpc>
                <a:spcPct val="80000"/>
              </a:lnSpc>
              <a:buFont typeface="Wingdings 3" pitchFamily="18" charset="2"/>
              <a:buNone/>
            </a:pPr>
            <a:r>
              <a:rPr lang="en-US" altLang="zh-CN" sz="2000"/>
              <a:t>	    int  (* pFunc)(int a, int b);     //</a:t>
            </a:r>
            <a:r>
              <a:rPr lang="zh-CN" altLang="en-US" sz="2000"/>
              <a:t>声明一个名为</a:t>
            </a:r>
            <a:r>
              <a:rPr lang="en-US" altLang="zh-CN" sz="2000"/>
              <a:t>pFunc</a:t>
            </a:r>
            <a:r>
              <a:rPr lang="zh-CN" altLang="en-US" sz="2000"/>
              <a:t>的函数指针</a:t>
            </a:r>
          </a:p>
          <a:p>
            <a:pPr eaLnBrk="1" hangingPunct="1">
              <a:lnSpc>
                <a:spcPct val="80000"/>
              </a:lnSpc>
              <a:buFont typeface="Wingdings 3" pitchFamily="18" charset="2"/>
              <a:buNone/>
            </a:pPr>
            <a:endParaRPr lang="zh-CN" altLang="en-US" sz="2000"/>
          </a:p>
          <a:p>
            <a:pPr eaLnBrk="1" hangingPunct="1">
              <a:lnSpc>
                <a:spcPct val="80000"/>
              </a:lnSpc>
              <a:buFont typeface="Wingdings 3" pitchFamily="18" charset="2"/>
              <a:buNone/>
            </a:pPr>
            <a:r>
              <a:rPr lang="zh-CN" altLang="en-US" sz="2000"/>
              <a:t>         </a:t>
            </a:r>
            <a:r>
              <a:rPr lang="en-US" altLang="zh-CN" sz="2000"/>
              <a:t>pFunc = Plus;              //</a:t>
            </a:r>
            <a:r>
              <a:rPr lang="zh-CN" altLang="en-US" sz="2000"/>
              <a:t>把函数</a:t>
            </a:r>
            <a:r>
              <a:rPr lang="en-US" altLang="zh-CN" sz="2000"/>
              <a:t>Plus</a:t>
            </a:r>
            <a:r>
              <a:rPr lang="zh-CN" altLang="en-US" sz="2000"/>
              <a:t>的地址赋给函数指针</a:t>
            </a:r>
            <a:r>
              <a:rPr lang="en-US" altLang="zh-CN" sz="2000"/>
              <a:t>pFunc</a:t>
            </a:r>
            <a:r>
              <a:rPr lang="zh-CN" altLang="en-US" sz="2000"/>
              <a:t>；</a:t>
            </a:r>
          </a:p>
          <a:p>
            <a:pPr eaLnBrk="1" hangingPunct="1">
              <a:lnSpc>
                <a:spcPct val="80000"/>
              </a:lnSpc>
              <a:buFont typeface="Wingdings 3" pitchFamily="18" charset="2"/>
              <a:buNone/>
            </a:pPr>
            <a:r>
              <a:rPr lang="zh-CN" altLang="en-US" sz="2000"/>
              <a:t>	    </a:t>
            </a:r>
            <a:r>
              <a:rPr lang="en-US" altLang="zh-CN" sz="2000"/>
              <a:t>printf(</a:t>
            </a:r>
            <a:r>
              <a:rPr lang="en-US" altLang="zh-CN" sz="2000">
                <a:sym typeface="Arial" pitchFamily="34" charset="0"/>
              </a:rPr>
              <a:t>“</a:t>
            </a:r>
            <a:r>
              <a:rPr lang="en-US" altLang="zh-CN" sz="2000"/>
              <a:t>%d\n</a:t>
            </a:r>
            <a:r>
              <a:rPr lang="en-US" altLang="zh-CN" sz="2000">
                <a:sym typeface="Arial" pitchFamily="34" charset="0"/>
              </a:rPr>
              <a:t>”</a:t>
            </a:r>
            <a:r>
              <a:rPr lang="en-US" altLang="zh-CN" sz="2000"/>
              <a:t>, (*pFunc)(x,y) );</a:t>
            </a:r>
            <a:endParaRPr lang="zh-CN" altLang="en-US" sz="2000"/>
          </a:p>
          <a:p>
            <a:pPr eaLnBrk="1" hangingPunct="1">
              <a:lnSpc>
                <a:spcPct val="80000"/>
              </a:lnSpc>
              <a:buFont typeface="Wingdings 3" pitchFamily="18" charset="2"/>
              <a:buNone/>
            </a:pPr>
            <a:r>
              <a:rPr lang="en-US" altLang="zh-CN" sz="2000"/>
              <a:t>	    pFunc = Minus;        //</a:t>
            </a:r>
            <a:r>
              <a:rPr lang="zh-CN" altLang="en-US" sz="2000"/>
              <a:t>把函数</a:t>
            </a:r>
            <a:r>
              <a:rPr lang="en-US" altLang="zh-CN" sz="2000"/>
              <a:t>Minus</a:t>
            </a:r>
            <a:r>
              <a:rPr lang="zh-CN" altLang="en-US" sz="2000"/>
              <a:t>的地址赋给函数指针 </a:t>
            </a:r>
            <a:r>
              <a:rPr lang="en-US" altLang="zh-CN" sz="2000"/>
              <a:t>pFunc</a:t>
            </a:r>
            <a:r>
              <a:rPr lang="zh-CN" altLang="en-US" sz="2000"/>
              <a:t>；</a:t>
            </a:r>
          </a:p>
          <a:p>
            <a:pPr eaLnBrk="1" hangingPunct="1">
              <a:lnSpc>
                <a:spcPct val="80000"/>
              </a:lnSpc>
              <a:buFont typeface="Wingdings 3" pitchFamily="18" charset="2"/>
              <a:buNone/>
            </a:pPr>
            <a:r>
              <a:rPr lang="zh-CN" altLang="en-US" sz="2000"/>
              <a:t>	</a:t>
            </a:r>
            <a:endParaRPr lang="zh-CN" altLang="en-US"/>
          </a:p>
        </p:txBody>
      </p:sp>
    </p:spTree>
    <p:extLst>
      <p:ext uri="{BB962C8B-B14F-4D97-AF65-F5344CB8AC3E}">
        <p14:creationId xmlns:p14="http://schemas.microsoft.com/office/powerpoint/2010/main" val="42078012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62" name="Rectangle 2"/>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2000"/>
              <a:t>           printf(</a:t>
            </a:r>
            <a:r>
              <a:rPr lang="en-US" altLang="zh-CN" sz="2000">
                <a:sym typeface="Arial" pitchFamily="34" charset="0"/>
              </a:rPr>
              <a:t>“</a:t>
            </a:r>
            <a:r>
              <a:rPr lang="en-US" altLang="zh-CN" sz="2000"/>
              <a:t>%d\n</a:t>
            </a:r>
            <a:r>
              <a:rPr lang="en-US" altLang="zh-CN" sz="2000">
                <a:sym typeface="Arial" pitchFamily="34" charset="0"/>
              </a:rPr>
              <a:t>”</a:t>
            </a:r>
            <a:r>
              <a:rPr lang="en-US" altLang="zh-CN" sz="2000"/>
              <a:t>, (*pFunc)(x,y) );</a:t>
            </a:r>
            <a:endParaRPr lang="zh-CN" altLang="en-US" sz="2000"/>
          </a:p>
          <a:p>
            <a:pPr eaLnBrk="1" hangingPunct="1">
              <a:lnSpc>
                <a:spcPct val="90000"/>
              </a:lnSpc>
              <a:buFont typeface="Wingdings 3" pitchFamily="18" charset="2"/>
              <a:buNone/>
            </a:pPr>
            <a:r>
              <a:rPr lang="en-US" altLang="zh-CN" sz="2000"/>
              <a:t>           printf(</a:t>
            </a:r>
            <a:r>
              <a:rPr lang="en-US" altLang="zh-CN" sz="2000">
                <a:sym typeface="Arial" pitchFamily="34" charset="0"/>
              </a:rPr>
              <a:t>“</a:t>
            </a:r>
            <a:r>
              <a:rPr lang="en-US" altLang="zh-CN" sz="2000"/>
              <a:t>%d\n</a:t>
            </a:r>
            <a:r>
              <a:rPr lang="en-US" altLang="zh-CN" sz="2000">
                <a:sym typeface="Arial" pitchFamily="34" charset="0"/>
              </a:rPr>
              <a:t>”</a:t>
            </a:r>
            <a:r>
              <a:rPr lang="en-US" altLang="zh-CN" sz="2000"/>
              <a:t>, test(15,5,Plus) ); //</a:t>
            </a:r>
            <a:r>
              <a:rPr lang="zh-CN" altLang="en-US" sz="2000"/>
              <a:t>把函数</a:t>
            </a:r>
            <a:r>
              <a:rPr lang="en-US" altLang="zh-CN" sz="2000"/>
              <a:t>Plus</a:t>
            </a:r>
            <a:r>
              <a:rPr lang="zh-CN" altLang="en-US" sz="2000"/>
              <a:t>作为实参传递给</a:t>
            </a:r>
            <a:r>
              <a:rPr lang="en-US" altLang="zh-CN" sz="2000"/>
              <a:t>test</a:t>
            </a:r>
            <a:endParaRPr lang="zh-CN" altLang="en-US" sz="2000"/>
          </a:p>
          <a:p>
            <a:pPr eaLnBrk="1" hangingPunct="1">
              <a:lnSpc>
                <a:spcPct val="90000"/>
              </a:lnSpc>
              <a:buFont typeface="Wingdings 3" pitchFamily="18" charset="2"/>
              <a:buNone/>
            </a:pPr>
            <a:r>
              <a:rPr lang="en-US" altLang="zh-CN" sz="2000"/>
              <a:t>           printf(</a:t>
            </a:r>
            <a:r>
              <a:rPr lang="en-US" altLang="zh-CN" sz="2000">
                <a:sym typeface="Arial" pitchFamily="34" charset="0"/>
              </a:rPr>
              <a:t>“</a:t>
            </a:r>
            <a:r>
              <a:rPr lang="en-US" altLang="zh-CN" sz="2000"/>
              <a:t>%d\n</a:t>
            </a:r>
            <a:r>
              <a:rPr lang="en-US" altLang="zh-CN" sz="2000">
                <a:sym typeface="Arial" pitchFamily="34" charset="0"/>
              </a:rPr>
              <a:t>”</a:t>
            </a:r>
            <a:r>
              <a:rPr lang="en-US" altLang="zh-CN" sz="2000"/>
              <a:t>, test(15,5,Minus) );//</a:t>
            </a:r>
            <a:r>
              <a:rPr lang="zh-CN" altLang="en-US" sz="2000"/>
              <a:t>把函数</a:t>
            </a:r>
            <a:r>
              <a:rPr lang="en-US" altLang="zh-CN" sz="2000"/>
              <a:t>Minus</a:t>
            </a:r>
            <a:r>
              <a:rPr lang="zh-CN" altLang="en-US" sz="2000"/>
              <a:t>作为实参传递给</a:t>
            </a:r>
            <a:r>
              <a:rPr lang="en-US" altLang="zh-CN" sz="2000"/>
              <a:t>test</a:t>
            </a:r>
            <a:endParaRPr lang="zh-CN" altLang="en-US" sz="2000"/>
          </a:p>
          <a:p>
            <a:pPr eaLnBrk="1" hangingPunct="1">
              <a:lnSpc>
                <a:spcPct val="90000"/>
              </a:lnSpc>
              <a:buFont typeface="Wingdings 3" pitchFamily="18" charset="2"/>
              <a:buNone/>
            </a:pPr>
            <a:r>
              <a:rPr lang="en-US" altLang="zh-CN" sz="2000"/>
              <a:t>      }</a:t>
            </a: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r>
              <a:rPr lang="en-US" altLang="zh-CN" sz="2000"/>
              <a:t>      int Plus(int a,int b)               //</a:t>
            </a:r>
            <a:r>
              <a:rPr lang="zh-CN" altLang="en-US" sz="2000"/>
              <a:t>加法函数</a:t>
            </a:r>
          </a:p>
          <a:p>
            <a:pPr eaLnBrk="1" hangingPunct="1">
              <a:lnSpc>
                <a:spcPct val="90000"/>
              </a:lnSpc>
              <a:buFont typeface="Wingdings 3" pitchFamily="18" charset="2"/>
              <a:buNone/>
            </a:pPr>
            <a:r>
              <a:rPr lang="zh-CN" altLang="en-US" sz="2000"/>
              <a:t>      </a:t>
            </a:r>
            <a:r>
              <a:rPr lang="en-US" altLang="zh-CN" sz="2000"/>
              <a:t>{	    return (a+b);     }</a:t>
            </a: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r>
              <a:rPr lang="en-US" altLang="zh-CN" sz="2000"/>
              <a:t>      int Minus(int a,int b)            //</a:t>
            </a:r>
            <a:r>
              <a:rPr lang="zh-CN" altLang="en-US" sz="2000"/>
              <a:t>减法函数</a:t>
            </a:r>
          </a:p>
          <a:p>
            <a:pPr eaLnBrk="1" hangingPunct="1">
              <a:lnSpc>
                <a:spcPct val="90000"/>
              </a:lnSpc>
              <a:buFont typeface="Wingdings 3" pitchFamily="18" charset="2"/>
              <a:buNone/>
            </a:pPr>
            <a:r>
              <a:rPr lang="zh-CN" altLang="en-US" sz="2000"/>
              <a:t>      </a:t>
            </a:r>
            <a:r>
              <a:rPr lang="en-US" altLang="zh-CN" sz="2000"/>
              <a:t>{	return (a-b);        }</a:t>
            </a:r>
            <a:endParaRPr lang="zh-CN" altLang="en-US" sz="2000"/>
          </a:p>
          <a:p>
            <a:pPr eaLnBrk="1" hangingPunct="1">
              <a:lnSpc>
                <a:spcPct val="90000"/>
              </a:lnSpc>
              <a:buFont typeface="Wingdings 3" pitchFamily="18" charset="2"/>
              <a:buNone/>
            </a:pPr>
            <a:endParaRPr lang="zh-CN" altLang="en-US" sz="2000"/>
          </a:p>
          <a:p>
            <a:pPr eaLnBrk="1" hangingPunct="1">
              <a:lnSpc>
                <a:spcPct val="90000"/>
              </a:lnSpc>
              <a:buFont typeface="Wingdings 3" pitchFamily="18" charset="2"/>
              <a:buNone/>
            </a:pPr>
            <a:r>
              <a:rPr lang="en-US" altLang="zh-CN" sz="2000"/>
              <a:t>      int test(int a,int b, int (*pFunt)(int m,int n)) //</a:t>
            </a:r>
            <a:r>
              <a:rPr lang="zh-CN" altLang="en-US" sz="2000"/>
              <a:t>测试函数指针的函数</a:t>
            </a:r>
          </a:p>
          <a:p>
            <a:pPr eaLnBrk="1" hangingPunct="1">
              <a:lnSpc>
                <a:spcPct val="90000"/>
              </a:lnSpc>
              <a:buFont typeface="Wingdings 3" pitchFamily="18" charset="2"/>
              <a:buNone/>
            </a:pPr>
            <a:r>
              <a:rPr lang="zh-CN" altLang="en-US" sz="2000"/>
              <a:t>      </a:t>
            </a:r>
            <a:r>
              <a:rPr lang="en-US" altLang="zh-CN" sz="2000"/>
              <a:t>{ 	return ( (*pFunt)(a,b));       }</a:t>
            </a:r>
            <a:endParaRPr lang="zh-CN" altLang="en-US" sz="2000"/>
          </a:p>
          <a:p>
            <a:pPr eaLnBrk="1" hangingPunct="1">
              <a:lnSpc>
                <a:spcPct val="90000"/>
              </a:lnSpc>
            </a:pPr>
            <a:endParaRPr lang="zh-CN" altLang="en-US" sz="2000"/>
          </a:p>
        </p:txBody>
      </p:sp>
      <p:sp>
        <p:nvSpPr>
          <p:cNvPr id="399363" name="Rectangle 3"/>
          <p:cNvSpPr>
            <a:spLocks noChangeArrowheads="1"/>
          </p:cNvSpPr>
          <p:nvPr/>
        </p:nvSpPr>
        <p:spPr bwMode="auto">
          <a:xfrm>
            <a:off x="719667" y="188913"/>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r>
              <a:rPr lang="zh-CN" altLang="en-US" sz="3200" dirty="0">
                <a:solidFill>
                  <a:srgbClr val="000000"/>
                </a:solidFill>
                <a:sym typeface="Times New Roman" pitchFamily="18" charset="0"/>
              </a:rPr>
              <a:t>函数指针</a:t>
            </a:r>
            <a:endParaRPr lang="zh-CN" altLang="en-US" dirty="0"/>
          </a:p>
        </p:txBody>
      </p:sp>
    </p:spTree>
    <p:extLst>
      <p:ext uri="{BB962C8B-B14F-4D97-AF65-F5344CB8AC3E}">
        <p14:creationId xmlns:p14="http://schemas.microsoft.com/office/powerpoint/2010/main" val="16264963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A210928-0687-44FC-BCFF-42A626BBA64F}" type="slidenum">
              <a:rPr lang="zh-CN" altLang="en-US" sz="1400">
                <a:solidFill>
                  <a:schemeClr val="tx2"/>
                </a:solidFill>
                <a:sym typeface="Arial" pitchFamily="34" charset="0"/>
              </a:rPr>
              <a:pPr eaLnBrk="0" hangingPunct="0"/>
              <a:t>373</a:t>
            </a:fld>
            <a:endParaRPr lang="en-US" altLang="zh-CN" sz="1400">
              <a:solidFill>
                <a:schemeClr val="tx2"/>
              </a:solidFill>
              <a:sym typeface="Arial" pitchFamily="34" charset="0"/>
            </a:endParaRPr>
          </a:p>
        </p:txBody>
      </p:sp>
      <p:sp>
        <p:nvSpPr>
          <p:cNvPr id="400387" name="Rectangle 2"/>
          <p:cNvSpPr>
            <a:spLocks noGrp="1" noChangeArrowheads="1"/>
          </p:cNvSpPr>
          <p:nvPr>
            <p:ph type="title"/>
          </p:nvPr>
        </p:nvSpPr>
        <p:spPr/>
        <p:txBody>
          <a:bodyPr/>
          <a:lstStyle/>
          <a:p>
            <a:pPr algn="ctr" eaLnBrk="1" hangingPunct="1"/>
            <a:r>
              <a:rPr lang="zh-CN" altLang="en-US" dirty="0">
                <a:solidFill>
                  <a:schemeClr val="tx1"/>
                </a:solidFill>
              </a:rPr>
              <a:t>函数指针</a:t>
            </a:r>
            <a:endParaRPr lang="zh-CN" altLang="en-US" dirty="0"/>
          </a:p>
        </p:txBody>
      </p:sp>
      <p:sp>
        <p:nvSpPr>
          <p:cNvPr id="400388" name="Rectangle 3"/>
          <p:cNvSpPr>
            <a:spLocks noGrp="1" noChangeArrowheads="1"/>
          </p:cNvSpPr>
          <p:nvPr>
            <p:ph idx="1"/>
          </p:nvPr>
        </p:nvSpPr>
        <p:spPr>
          <a:prstGeom prst="rect">
            <a:avLst/>
          </a:prstGeom>
        </p:spPr>
        <p:txBody>
          <a:bodyPr/>
          <a:lstStyle/>
          <a:p>
            <a:pPr eaLnBrk="1" hangingPunct="1"/>
            <a:r>
              <a:rPr lang="zh-CN" altLang="en-US"/>
              <a:t>函数指针数组</a:t>
            </a:r>
          </a:p>
          <a:p>
            <a:pPr eaLnBrk="1" hangingPunct="1"/>
            <a:endParaRPr lang="zh-CN" altLang="en-US"/>
          </a:p>
          <a:p>
            <a:pPr lvl="1" eaLnBrk="1" hangingPunct="1"/>
            <a:r>
              <a:rPr lang="zh-CN" altLang="en-US"/>
              <a:t>函数指针数组是一个包含若干个函数指针变量的数组。</a:t>
            </a:r>
          </a:p>
          <a:p>
            <a:pPr lvl="1" eaLnBrk="1" hangingPunct="1"/>
            <a:endParaRPr lang="zh-CN" altLang="en-US"/>
          </a:p>
          <a:p>
            <a:pPr lvl="1" eaLnBrk="1" hangingPunct="1"/>
            <a:r>
              <a:rPr lang="zh-CN" altLang="en-US"/>
              <a:t>定义形式如下：</a:t>
            </a:r>
          </a:p>
          <a:p>
            <a:pPr algn="ctr" eaLnBrk="1" hangingPunct="1">
              <a:spcBef>
                <a:spcPct val="0"/>
              </a:spcBef>
              <a:buFont typeface="Wingdings 3" pitchFamily="18" charset="2"/>
              <a:buNone/>
            </a:pPr>
            <a:r>
              <a:rPr lang="en-US" altLang="zh-CN" sz="2400">
                <a:latin typeface="宋体" pitchFamily="2" charset="-122"/>
                <a:sym typeface="宋体" pitchFamily="2" charset="-122"/>
              </a:rPr>
              <a:t>&lt;</a:t>
            </a:r>
            <a:r>
              <a:rPr lang="zh-CN" altLang="en-US" sz="2400">
                <a:latin typeface="宋体" pitchFamily="2" charset="-122"/>
                <a:sym typeface="宋体" pitchFamily="2" charset="-122"/>
              </a:rPr>
              <a:t>数据类型</a:t>
            </a:r>
            <a:r>
              <a:rPr lang="en-US" altLang="zh-CN" sz="2400">
                <a:latin typeface="宋体" pitchFamily="2" charset="-122"/>
                <a:sym typeface="宋体" pitchFamily="2" charset="-122"/>
              </a:rPr>
              <a:t>&gt; ( * &lt;</a:t>
            </a:r>
            <a:r>
              <a:rPr lang="zh-CN" altLang="en-US" sz="2400">
                <a:latin typeface="宋体" pitchFamily="2" charset="-122"/>
                <a:sym typeface="宋体" pitchFamily="2" charset="-122"/>
              </a:rPr>
              <a:t>函数指针数组名称</a:t>
            </a:r>
            <a:r>
              <a:rPr lang="en-US" altLang="zh-CN" sz="2400">
                <a:latin typeface="宋体" pitchFamily="2" charset="-122"/>
                <a:sym typeface="宋体" pitchFamily="2" charset="-122"/>
              </a:rPr>
              <a:t>&gt; [&lt;</a:t>
            </a:r>
            <a:r>
              <a:rPr lang="zh-CN" altLang="en-US" sz="2400">
                <a:latin typeface="宋体" pitchFamily="2" charset="-122"/>
                <a:sym typeface="宋体" pitchFamily="2" charset="-122"/>
              </a:rPr>
              <a:t>大小</a:t>
            </a:r>
            <a:r>
              <a:rPr lang="en-US" altLang="zh-CN" sz="2400">
                <a:latin typeface="宋体" pitchFamily="2" charset="-122"/>
                <a:sym typeface="宋体" pitchFamily="2" charset="-122"/>
              </a:rPr>
              <a:t>&gt;] ) ( &lt;</a:t>
            </a:r>
            <a:r>
              <a:rPr lang="zh-CN" altLang="en-US" sz="2400">
                <a:latin typeface="宋体" pitchFamily="2" charset="-122"/>
                <a:sym typeface="宋体" pitchFamily="2" charset="-122"/>
              </a:rPr>
              <a:t>参数说明列表</a:t>
            </a:r>
            <a:r>
              <a:rPr lang="en-US" altLang="zh-CN" sz="2400">
                <a:latin typeface="宋体" pitchFamily="2" charset="-122"/>
                <a:sym typeface="宋体" pitchFamily="2" charset="-122"/>
              </a:rPr>
              <a:t>&gt; )</a:t>
            </a:r>
            <a:r>
              <a:rPr lang="zh-CN" altLang="en-US" sz="2400">
                <a:latin typeface="宋体" pitchFamily="2" charset="-122"/>
                <a:sym typeface="宋体" pitchFamily="2" charset="-122"/>
              </a:rPr>
              <a:t>；</a:t>
            </a:r>
          </a:p>
          <a:p>
            <a:pPr algn="ctr" eaLnBrk="1" hangingPunct="1">
              <a:spcBef>
                <a:spcPct val="0"/>
              </a:spcBef>
              <a:buFont typeface="Wingdings 3" pitchFamily="18" charset="2"/>
              <a:buNone/>
            </a:pPr>
            <a:endParaRPr lang="zh-CN" altLang="en-US" sz="2400">
              <a:latin typeface="宋体" pitchFamily="2" charset="-122"/>
              <a:sym typeface="宋体" pitchFamily="2" charset="-122"/>
            </a:endParaRPr>
          </a:p>
          <a:p>
            <a:pPr lvl="1" eaLnBrk="1" hangingPunct="1"/>
            <a:r>
              <a:rPr lang="zh-CN" altLang="en-US"/>
              <a:t>其中，</a:t>
            </a:r>
            <a:r>
              <a:rPr lang="en-US" altLang="zh-CN"/>
              <a:t>&lt;</a:t>
            </a:r>
            <a:r>
              <a:rPr lang="zh-CN" altLang="en-US"/>
              <a:t>大小</a:t>
            </a:r>
            <a:r>
              <a:rPr lang="en-US" altLang="zh-CN"/>
              <a:t>&gt;</a:t>
            </a:r>
            <a:r>
              <a:rPr lang="zh-CN" altLang="en-US"/>
              <a:t>是指函数指针数组元素的个数</a:t>
            </a:r>
          </a:p>
        </p:txBody>
      </p:sp>
    </p:spTree>
    <p:extLst>
      <p:ext uri="{BB962C8B-B14F-4D97-AF65-F5344CB8AC3E}">
        <p14:creationId xmlns:p14="http://schemas.microsoft.com/office/powerpoint/2010/main" val="24748208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1410"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BF0922E-E7B1-4853-957F-BB97D4FEAEC1}" type="slidenum">
              <a:rPr lang="zh-CN" altLang="en-US" sz="1400">
                <a:solidFill>
                  <a:schemeClr val="tx2"/>
                </a:solidFill>
                <a:sym typeface="Arial" pitchFamily="34" charset="0"/>
              </a:rPr>
              <a:pPr eaLnBrk="0" hangingPunct="0"/>
              <a:t>374</a:t>
            </a:fld>
            <a:endParaRPr lang="en-US" altLang="zh-CN" sz="1400">
              <a:solidFill>
                <a:schemeClr val="tx2"/>
              </a:solidFill>
              <a:sym typeface="Arial" pitchFamily="34" charset="0"/>
            </a:endParaRPr>
          </a:p>
        </p:txBody>
      </p:sp>
      <p:sp>
        <p:nvSpPr>
          <p:cNvPr id="401411" name="Rectangle 2"/>
          <p:cNvSpPr>
            <a:spLocks noGrp="1" noChangeArrowheads="1"/>
          </p:cNvSpPr>
          <p:nvPr>
            <p:ph type="title"/>
          </p:nvPr>
        </p:nvSpPr>
        <p:spPr/>
        <p:txBody>
          <a:bodyPr/>
          <a:lstStyle/>
          <a:p>
            <a:pPr algn="ctr" eaLnBrk="1" hangingPunct="1"/>
            <a:r>
              <a:rPr lang="zh-CN" altLang="en-US" dirty="0">
                <a:solidFill>
                  <a:schemeClr val="tx1"/>
                </a:solidFill>
              </a:rPr>
              <a:t>函数指针</a:t>
            </a:r>
            <a:endParaRPr lang="zh-CN" altLang="en-US" dirty="0"/>
          </a:p>
        </p:txBody>
      </p:sp>
      <p:sp>
        <p:nvSpPr>
          <p:cNvPr id="401412" name="Rectangle 3"/>
          <p:cNvSpPr>
            <a:spLocks noGrp="1" noChangeArrowheads="1"/>
          </p:cNvSpPr>
          <p:nvPr>
            <p:ph idx="1"/>
          </p:nvPr>
        </p:nvSpPr>
        <p:spPr>
          <a:prstGeom prst="rect">
            <a:avLst/>
          </a:prstGeom>
        </p:spPr>
        <p:txBody>
          <a:bodyPr/>
          <a:lstStyle/>
          <a:p>
            <a:pPr lvl="1" eaLnBrk="1" hangingPunct="1">
              <a:lnSpc>
                <a:spcPct val="80000"/>
              </a:lnSpc>
            </a:pPr>
            <a:endParaRPr lang="zh-CN" altLang="en-US"/>
          </a:p>
          <a:p>
            <a:pPr lvl="1" eaLnBrk="1" hangingPunct="1">
              <a:lnSpc>
                <a:spcPct val="80000"/>
              </a:lnSpc>
              <a:buFont typeface="Wingdings 3" pitchFamily="18" charset="2"/>
              <a:buNone/>
            </a:pPr>
            <a:r>
              <a:rPr lang="en-US" altLang="zh-CN" sz="1600" b="1"/>
              <a:t> </a:t>
            </a:r>
            <a:r>
              <a:rPr lang="en-US" altLang="zh-CN">
                <a:latin typeface="宋体" pitchFamily="2" charset="-122"/>
                <a:sym typeface="宋体" pitchFamily="2" charset="-122"/>
              </a:rPr>
              <a:t>#include &lt;stdio.h&gt;</a:t>
            </a:r>
            <a:endParaRPr lang="zh-CN" altLang="en-US">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int  Plus(int a, int b);     //</a:t>
            </a:r>
            <a:r>
              <a:rPr lang="zh-CN" altLang="en-US" sz="2400">
                <a:latin typeface="宋体" pitchFamily="2" charset="-122"/>
                <a:sym typeface="宋体" pitchFamily="2" charset="-122"/>
              </a:rPr>
              <a:t>计算加法函数的说明</a:t>
            </a:r>
          </a:p>
          <a:p>
            <a:pPr eaLnBrk="1" hangingPunct="1">
              <a:lnSpc>
                <a:spcPct val="8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int  Minus(int a, int b);    //</a:t>
            </a:r>
            <a:r>
              <a:rPr lang="zh-CN" altLang="en-US" sz="2400">
                <a:latin typeface="宋体" pitchFamily="2" charset="-122"/>
                <a:sym typeface="宋体" pitchFamily="2" charset="-122"/>
              </a:rPr>
              <a:t>计算减法函数的说明</a:t>
            </a:r>
          </a:p>
          <a:p>
            <a:pPr eaLnBrk="1" hangingPunct="1">
              <a:lnSpc>
                <a:spcPct val="80000"/>
              </a:lnSpc>
              <a:buFont typeface="Wingdings 3" pitchFamily="18" charset="2"/>
              <a:buNone/>
            </a:pPr>
            <a:r>
              <a:rPr lang="zh-CN" altLang="en-US" sz="2400">
                <a:latin typeface="宋体" pitchFamily="2" charset="-122"/>
                <a:sym typeface="宋体" pitchFamily="2" charset="-122"/>
              </a:rPr>
              <a:t>  </a:t>
            </a:r>
            <a:r>
              <a:rPr lang="en-US" altLang="zh-CN" sz="2400">
                <a:latin typeface="宋体" pitchFamily="2" charset="-122"/>
                <a:sym typeface="宋体" pitchFamily="2" charset="-122"/>
              </a:rPr>
              <a:t>void main(void)</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int  (*pFunc[2])(int a,int b);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int i;</a:t>
            </a:r>
            <a:endParaRPr lang="zh-CN" altLang="en-US" sz="2400">
              <a:latin typeface="宋体" pitchFamily="2" charset="-122"/>
              <a:sym typeface="宋体" pitchFamily="2" charset="-122"/>
            </a:endParaRPr>
          </a:p>
          <a:p>
            <a:pPr eaLnBrk="1" hangingPunct="1">
              <a:lnSpc>
                <a:spcPct val="80000"/>
              </a:lnSpc>
              <a:buFont typeface="Wingdings 3" pitchFamily="18" charset="2"/>
              <a:buNone/>
            </a:pP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pFunc[0] = Plus; </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2400">
                <a:latin typeface="宋体" pitchFamily="2" charset="-122"/>
                <a:sym typeface="宋体" pitchFamily="2" charset="-122"/>
              </a:rPr>
              <a:t>	     	pFunc[1] = Minus;</a:t>
            </a:r>
            <a:endParaRPr lang="zh-CN" altLang="en-US" sz="2400">
              <a:latin typeface="宋体" pitchFamily="2" charset="-122"/>
              <a:sym typeface="宋体" pitchFamily="2" charset="-122"/>
            </a:endParaRPr>
          </a:p>
          <a:p>
            <a:pPr eaLnBrk="1" hangingPunct="1">
              <a:lnSpc>
                <a:spcPct val="80000"/>
              </a:lnSpc>
              <a:buFont typeface="Wingdings 3" pitchFamily="18" charset="2"/>
              <a:buNone/>
            </a:pPr>
            <a:r>
              <a:rPr lang="en-US" altLang="zh-CN" sz="1800"/>
              <a:t>		</a:t>
            </a:r>
            <a:endParaRPr lang="en-US" altLang="zh-CN" sz="1800">
              <a:latin typeface="幼圆" pitchFamily="49" charset="-122"/>
              <a:ea typeface="幼圆" pitchFamily="49" charset="-122"/>
              <a:sym typeface="幼圆" pitchFamily="49" charset="-122"/>
            </a:endParaRPr>
          </a:p>
        </p:txBody>
      </p:sp>
    </p:spTree>
    <p:extLst>
      <p:ext uri="{BB962C8B-B14F-4D97-AF65-F5344CB8AC3E}">
        <p14:creationId xmlns:p14="http://schemas.microsoft.com/office/powerpoint/2010/main" val="410655914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lgn="ctr" eaLnBrk="1" hangingPunct="1"/>
            <a:r>
              <a:rPr lang="zh-CN" altLang="en-US" dirty="0"/>
              <a:t>函数指针</a:t>
            </a:r>
          </a:p>
        </p:txBody>
      </p:sp>
      <p:sp>
        <p:nvSpPr>
          <p:cNvPr id="402435"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2400" dirty="0"/>
              <a:t>for( </a:t>
            </a:r>
            <a:r>
              <a:rPr lang="en-US" altLang="zh-CN" sz="2400" dirty="0" err="1"/>
              <a:t>i</a:t>
            </a:r>
            <a:r>
              <a:rPr lang="en-US" altLang="zh-CN" sz="2400" dirty="0"/>
              <a:t>=0; </a:t>
            </a:r>
            <a:r>
              <a:rPr lang="en-US" altLang="zh-CN" sz="2400" dirty="0" err="1"/>
              <a:t>i</a:t>
            </a:r>
            <a:r>
              <a:rPr lang="en-US" altLang="zh-CN" sz="2400" dirty="0"/>
              <a:t>&lt;2; </a:t>
            </a:r>
            <a:r>
              <a:rPr lang="en-US" altLang="zh-CN" sz="2400" dirty="0" err="1"/>
              <a:t>i</a:t>
            </a:r>
            <a:r>
              <a:rPr lang="en-US" altLang="zh-CN" sz="2400" dirty="0"/>
              <a:t>++){</a:t>
            </a:r>
            <a:endParaRPr lang="zh-CN" altLang="en-US" sz="2400" dirty="0"/>
          </a:p>
          <a:p>
            <a:pPr eaLnBrk="1" hangingPunct="1">
              <a:buFont typeface="Wingdings 3" pitchFamily="18" charset="2"/>
              <a:buNone/>
            </a:pPr>
            <a:r>
              <a:rPr lang="en-US" altLang="zh-CN" sz="2400" dirty="0"/>
              <a:t>		</a:t>
            </a:r>
            <a:r>
              <a:rPr lang="en-US" altLang="zh-CN" sz="2400" dirty="0" err="1"/>
              <a:t>printf</a:t>
            </a:r>
            <a:r>
              <a:rPr lang="en-US" altLang="zh-CN" sz="2400" dirty="0"/>
              <a:t>(</a:t>
            </a:r>
            <a:r>
              <a:rPr lang="en-US" altLang="zh-CN" sz="2400" dirty="0">
                <a:sym typeface="Arial" pitchFamily="34" charset="0"/>
              </a:rPr>
              <a:t>“</a:t>
            </a:r>
            <a:r>
              <a:rPr lang="en-US" altLang="zh-CN" sz="2400" dirty="0"/>
              <a:t>%d\n</a:t>
            </a:r>
            <a:r>
              <a:rPr lang="en-US" altLang="zh-CN" sz="2400" dirty="0">
                <a:sym typeface="Arial" pitchFamily="34" charset="0"/>
              </a:rPr>
              <a:t>”</a:t>
            </a:r>
            <a:r>
              <a:rPr lang="en-US" altLang="zh-CN" sz="2400" dirty="0"/>
              <a:t>, (* </a:t>
            </a:r>
            <a:r>
              <a:rPr lang="en-US" altLang="zh-CN" sz="2400" dirty="0" err="1"/>
              <a:t>pFunc</a:t>
            </a:r>
            <a:r>
              <a:rPr lang="en-US" altLang="zh-CN" sz="2400" dirty="0"/>
              <a:t>[</a:t>
            </a:r>
            <a:r>
              <a:rPr lang="en-US" altLang="zh-CN" sz="2400" dirty="0" err="1"/>
              <a:t>i</a:t>
            </a:r>
            <a:r>
              <a:rPr lang="en-US" altLang="zh-CN" sz="2400" dirty="0"/>
              <a:t>])(15, 85) );</a:t>
            </a:r>
            <a:endParaRPr lang="zh-CN" altLang="en-US" sz="2400" dirty="0"/>
          </a:p>
          <a:p>
            <a:pPr eaLnBrk="1" hangingPunct="1">
              <a:buFont typeface="Wingdings 3" pitchFamily="18" charset="2"/>
              <a:buNone/>
            </a:pPr>
            <a:r>
              <a:rPr lang="en-US" altLang="zh-CN" sz="2400" dirty="0"/>
              <a:t>}</a:t>
            </a:r>
            <a:endParaRPr lang="zh-CN" altLang="en-US" sz="2400" dirty="0"/>
          </a:p>
          <a:p>
            <a:pPr eaLnBrk="1" hangingPunct="1">
              <a:buFont typeface="Wingdings 3" pitchFamily="18" charset="2"/>
              <a:buNone/>
            </a:pPr>
            <a:r>
              <a:rPr lang="en-US" altLang="zh-CN" sz="2400" dirty="0" err="1"/>
              <a:t>int</a:t>
            </a:r>
            <a:r>
              <a:rPr lang="en-US" altLang="zh-CN" sz="2400" dirty="0"/>
              <a:t> Plus(</a:t>
            </a:r>
            <a:r>
              <a:rPr lang="en-US" altLang="zh-CN" sz="2400" dirty="0" err="1"/>
              <a:t>int</a:t>
            </a:r>
            <a:r>
              <a:rPr lang="en-US" altLang="zh-CN" sz="2400" dirty="0"/>
              <a:t> a, </a:t>
            </a:r>
            <a:r>
              <a:rPr lang="en-US" altLang="zh-CN" sz="2400" dirty="0" err="1"/>
              <a:t>int</a:t>
            </a:r>
            <a:r>
              <a:rPr lang="en-US" altLang="zh-CN" sz="2400" dirty="0"/>
              <a:t> b){</a:t>
            </a:r>
            <a:endParaRPr lang="zh-CN" altLang="en-US" sz="2400" dirty="0"/>
          </a:p>
          <a:p>
            <a:pPr eaLnBrk="1" hangingPunct="1">
              <a:buFont typeface="Wingdings 3" pitchFamily="18" charset="2"/>
              <a:buNone/>
            </a:pPr>
            <a:r>
              <a:rPr lang="en-US" altLang="zh-CN" sz="2400" dirty="0"/>
              <a:t>            return (</a:t>
            </a:r>
            <a:r>
              <a:rPr lang="en-US" altLang="zh-CN" sz="2400" dirty="0" err="1"/>
              <a:t>a+b</a:t>
            </a:r>
            <a:r>
              <a:rPr lang="en-US" altLang="zh-CN" sz="2400" dirty="0"/>
              <a:t>);</a:t>
            </a:r>
            <a:endParaRPr lang="zh-CN" altLang="en-US" sz="2400" dirty="0"/>
          </a:p>
          <a:p>
            <a:pPr eaLnBrk="1" hangingPunct="1">
              <a:buFont typeface="Wingdings 3" pitchFamily="18" charset="2"/>
              <a:buNone/>
            </a:pPr>
            <a:r>
              <a:rPr lang="en-US" altLang="zh-CN" sz="2400" dirty="0"/>
              <a:t>}</a:t>
            </a:r>
            <a:endParaRPr lang="zh-CN" altLang="en-US" sz="2400" dirty="0"/>
          </a:p>
          <a:p>
            <a:pPr eaLnBrk="1" hangingPunct="1">
              <a:buFont typeface="Wingdings 3" pitchFamily="18" charset="2"/>
              <a:buNone/>
            </a:pPr>
            <a:r>
              <a:rPr lang="en-US" altLang="zh-CN" sz="2400" dirty="0" err="1"/>
              <a:t>int</a:t>
            </a:r>
            <a:r>
              <a:rPr lang="en-US" altLang="zh-CN" sz="2400" dirty="0"/>
              <a:t> Minus(</a:t>
            </a:r>
            <a:r>
              <a:rPr lang="en-US" altLang="zh-CN" sz="2400" dirty="0" err="1"/>
              <a:t>int</a:t>
            </a:r>
            <a:r>
              <a:rPr lang="en-US" altLang="zh-CN" sz="2400" dirty="0"/>
              <a:t> a, </a:t>
            </a:r>
            <a:r>
              <a:rPr lang="en-US" altLang="zh-CN" sz="2400" dirty="0" err="1"/>
              <a:t>int</a:t>
            </a:r>
            <a:r>
              <a:rPr lang="en-US" altLang="zh-CN" sz="2400" dirty="0"/>
              <a:t> b){</a:t>
            </a:r>
            <a:endParaRPr lang="zh-CN" altLang="en-US" sz="2400" dirty="0"/>
          </a:p>
          <a:p>
            <a:pPr eaLnBrk="1" hangingPunct="1">
              <a:buFont typeface="Wingdings 3" pitchFamily="18" charset="2"/>
              <a:buNone/>
            </a:pPr>
            <a:r>
              <a:rPr lang="en-US" altLang="zh-CN" sz="2400" dirty="0"/>
              <a:t>		return (a-b);</a:t>
            </a:r>
            <a:endParaRPr lang="zh-CN" altLang="en-US" sz="2400" dirty="0"/>
          </a:p>
          <a:p>
            <a:pPr eaLnBrk="1" hangingPunct="1">
              <a:buFont typeface="Wingdings 3" pitchFamily="18" charset="2"/>
              <a:buNone/>
            </a:pPr>
            <a:r>
              <a:rPr lang="en-US" altLang="zh-CN" sz="2400" dirty="0"/>
              <a:t>}</a:t>
            </a:r>
            <a:endParaRPr lang="zh-CN" altLang="en-US" sz="2400" dirty="0"/>
          </a:p>
          <a:p>
            <a:pPr eaLnBrk="1" hangingPunct="1"/>
            <a:endParaRPr lang="zh-CN" altLang="en-US" sz="2400" dirty="0"/>
          </a:p>
        </p:txBody>
      </p:sp>
    </p:spTree>
    <p:extLst>
      <p:ext uri="{BB962C8B-B14F-4D97-AF65-F5344CB8AC3E}">
        <p14:creationId xmlns:p14="http://schemas.microsoft.com/office/powerpoint/2010/main" val="208967874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4</a:t>
            </a:r>
            <a:endParaRPr lang="zh-CN" altLang="en-US" dirty="0"/>
          </a:p>
        </p:txBody>
      </p:sp>
      <p:sp>
        <p:nvSpPr>
          <p:cNvPr id="4" name="标题 3"/>
          <p:cNvSpPr>
            <a:spLocks noGrp="1"/>
          </p:cNvSpPr>
          <p:nvPr>
            <p:ph type="title"/>
          </p:nvPr>
        </p:nvSpPr>
        <p:spPr/>
        <p:txBody>
          <a:bodyPr/>
          <a:lstStyle/>
          <a:p>
            <a:r>
              <a:rPr lang="zh-CN" altLang="en-US" dirty="0"/>
              <a:t>递归函数</a:t>
            </a:r>
          </a:p>
        </p:txBody>
      </p:sp>
    </p:spTree>
    <p:extLst>
      <p:ext uri="{BB962C8B-B14F-4D97-AF65-F5344CB8AC3E}">
        <p14:creationId xmlns:p14="http://schemas.microsoft.com/office/powerpoint/2010/main" val="37680683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3" name="Rectangle 2"/>
          <p:cNvSpPr>
            <a:spLocks noGrp="1" noChangeArrowheads="1"/>
          </p:cNvSpPr>
          <p:nvPr>
            <p:ph type="title"/>
          </p:nvPr>
        </p:nvSpPr>
        <p:spPr/>
        <p:txBody>
          <a:bodyPr/>
          <a:lstStyle/>
          <a:p>
            <a:pPr algn="ctr" eaLnBrk="1" hangingPunct="1"/>
            <a:r>
              <a:rPr lang="zh-CN" altLang="en-US" dirty="0">
                <a:solidFill>
                  <a:schemeClr val="tx1"/>
                </a:solidFill>
              </a:rPr>
              <a:t>递归函数</a:t>
            </a:r>
            <a:endParaRPr lang="zh-CN" altLang="en-US" dirty="0"/>
          </a:p>
        </p:txBody>
      </p:sp>
      <p:sp>
        <p:nvSpPr>
          <p:cNvPr id="404484" name="Rectangle 3"/>
          <p:cNvSpPr>
            <a:spLocks noGrp="1" noChangeArrowheads="1"/>
          </p:cNvSpPr>
          <p:nvPr>
            <p:ph idx="1"/>
          </p:nvPr>
        </p:nvSpPr>
        <p:spPr>
          <a:prstGeom prst="rect">
            <a:avLst/>
          </a:prstGeom>
        </p:spPr>
        <p:txBody>
          <a:bodyPr/>
          <a:lstStyle/>
          <a:p>
            <a:pPr lvl="1" eaLnBrk="1" hangingPunct="1">
              <a:lnSpc>
                <a:spcPct val="90000"/>
              </a:lnSpc>
            </a:pPr>
            <a:r>
              <a:rPr lang="zh-CN" altLang="en-US"/>
              <a:t>所谓递归函数是指一个函数的函数体中直接调用或间接调用了该函数自身的函数。</a:t>
            </a:r>
          </a:p>
          <a:p>
            <a:pPr lvl="1" eaLnBrk="1" hangingPunct="1">
              <a:lnSpc>
                <a:spcPct val="90000"/>
              </a:lnSpc>
            </a:pPr>
            <a:endParaRPr lang="zh-CN" altLang="en-US"/>
          </a:p>
          <a:p>
            <a:pPr lvl="1" eaLnBrk="1" hangingPunct="1">
              <a:lnSpc>
                <a:spcPct val="90000"/>
              </a:lnSpc>
            </a:pPr>
            <a:r>
              <a:rPr lang="zh-CN" altLang="en-US">
                <a:latin typeface="宋体" pitchFamily="2" charset="-122"/>
                <a:sym typeface="宋体" pitchFamily="2" charset="-122"/>
              </a:rPr>
              <a:t>递归函数调用的执行过程分为两个阶段： </a:t>
            </a:r>
          </a:p>
          <a:p>
            <a:pPr lvl="1" eaLnBrk="1" hangingPunct="1">
              <a:lnSpc>
                <a:spcPct val="90000"/>
              </a:lnSpc>
            </a:pPr>
            <a:endParaRPr lang="zh-CN" altLang="en-US">
              <a:latin typeface="宋体" pitchFamily="2" charset="-122"/>
              <a:sym typeface="宋体" pitchFamily="2" charset="-122"/>
            </a:endParaRPr>
          </a:p>
          <a:p>
            <a:pPr lvl="2" eaLnBrk="1" hangingPunct="1">
              <a:lnSpc>
                <a:spcPct val="90000"/>
              </a:lnSpc>
            </a:pPr>
            <a:r>
              <a:rPr lang="zh-CN" altLang="en-US" sz="2400">
                <a:solidFill>
                  <a:schemeClr val="tx2"/>
                </a:solidFill>
                <a:latin typeface="宋体" pitchFamily="2" charset="-122"/>
                <a:sym typeface="宋体" pitchFamily="2" charset="-122"/>
              </a:rPr>
              <a:t>递推阶段：从原问题出发，按递归公式递推从未知到已知，最终达到递归终止条件。</a:t>
            </a:r>
          </a:p>
          <a:p>
            <a:pPr lvl="2" eaLnBrk="1" hangingPunct="1">
              <a:lnSpc>
                <a:spcPct val="90000"/>
              </a:lnSpc>
            </a:pPr>
            <a:endParaRPr lang="zh-CN" altLang="en-US" sz="2400">
              <a:solidFill>
                <a:schemeClr val="tx2"/>
              </a:solidFill>
              <a:latin typeface="宋体" pitchFamily="2" charset="-122"/>
              <a:sym typeface="宋体" pitchFamily="2" charset="-122"/>
            </a:endParaRPr>
          </a:p>
          <a:p>
            <a:pPr lvl="2" eaLnBrk="1" hangingPunct="1">
              <a:lnSpc>
                <a:spcPct val="90000"/>
              </a:lnSpc>
            </a:pPr>
            <a:r>
              <a:rPr lang="zh-CN" altLang="en-US" sz="2400">
                <a:solidFill>
                  <a:schemeClr val="tx2"/>
                </a:solidFill>
                <a:latin typeface="宋体" pitchFamily="2" charset="-122"/>
                <a:sym typeface="宋体" pitchFamily="2" charset="-122"/>
              </a:rPr>
              <a:t>回归阶段：按递归终止条件求出结果，逆向逐步代入递归公式，回归到原问题求解。</a:t>
            </a:r>
            <a:endParaRPr lang="zh-CN" altLang="en-US" sz="2400">
              <a:solidFill>
                <a:schemeClr val="tx2"/>
              </a:solidFill>
            </a:endParaRPr>
          </a:p>
        </p:txBody>
      </p:sp>
    </p:spTree>
    <p:extLst>
      <p:ext uri="{BB962C8B-B14F-4D97-AF65-F5344CB8AC3E}">
        <p14:creationId xmlns:p14="http://schemas.microsoft.com/office/powerpoint/2010/main" val="1292709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5507" name="Rectangle 2"/>
          <p:cNvSpPr>
            <a:spLocks noGrp="1" noChangeArrowheads="1"/>
          </p:cNvSpPr>
          <p:nvPr>
            <p:ph type="title"/>
          </p:nvPr>
        </p:nvSpPr>
        <p:spPr/>
        <p:txBody>
          <a:bodyPr/>
          <a:lstStyle/>
          <a:p>
            <a:pPr algn="ctr" eaLnBrk="1" hangingPunct="1"/>
            <a:r>
              <a:rPr lang="zh-CN" altLang="en-US" dirty="0"/>
              <a:t>递归函数</a:t>
            </a:r>
          </a:p>
        </p:txBody>
      </p:sp>
      <p:sp>
        <p:nvSpPr>
          <p:cNvPr id="405508" name="Rectangle 3"/>
          <p:cNvSpPr>
            <a:spLocks noGrp="1" noChangeArrowheads="1"/>
          </p:cNvSpPr>
          <p:nvPr>
            <p:ph idx="1"/>
          </p:nvPr>
        </p:nvSpPr>
        <p:spPr>
          <a:prstGeom prst="rect">
            <a:avLst/>
          </a:prstGeom>
        </p:spPr>
        <p:txBody>
          <a:bodyPr/>
          <a:lstStyle/>
          <a:p>
            <a:pPr lvl="1" eaLnBrk="1" hangingPunct="1">
              <a:lnSpc>
                <a:spcPct val="80000"/>
              </a:lnSpc>
              <a:buFont typeface="Wingdings 3" pitchFamily="18" charset="2"/>
              <a:buNone/>
            </a:pPr>
            <a:endParaRPr lang="zh-CN" altLang="en-US" sz="1000"/>
          </a:p>
          <a:p>
            <a:pPr eaLnBrk="1" hangingPunct="1">
              <a:lnSpc>
                <a:spcPct val="80000"/>
              </a:lnSpc>
              <a:buFont typeface="Wingdings 3" pitchFamily="18" charset="2"/>
              <a:buNone/>
            </a:pPr>
            <a:r>
              <a:rPr lang="en-US" altLang="zh-CN" sz="1000"/>
              <a:t>        </a:t>
            </a:r>
            <a:r>
              <a:rPr lang="en-US" altLang="zh-CN" sz="2000">
                <a:latin typeface="宋体" pitchFamily="2" charset="-122"/>
                <a:sym typeface="宋体" pitchFamily="2" charset="-122"/>
              </a:rPr>
              <a:t>double Factorial(int n);        //</a:t>
            </a:r>
            <a:r>
              <a:rPr lang="zh-CN" altLang="en-US" sz="2000">
                <a:latin typeface="宋体" pitchFamily="2" charset="-122"/>
                <a:sym typeface="宋体" pitchFamily="2" charset="-122"/>
              </a:rPr>
              <a:t>递归函数说明</a:t>
            </a:r>
          </a:p>
          <a:p>
            <a:pPr eaLnBrk="1" hangingPunct="1">
              <a:lnSpc>
                <a:spcPct val="80000"/>
              </a:lnSpc>
              <a:buFont typeface="Wingdings 3" pitchFamily="18" charset="2"/>
              <a:buNone/>
            </a:pPr>
            <a:r>
              <a:rPr lang="zh-CN" altLang="en-US" sz="2000">
                <a:latin typeface="宋体" pitchFamily="2" charset="-122"/>
                <a:sym typeface="宋体" pitchFamily="2" charset="-122"/>
              </a:rPr>
              <a:t>  </a:t>
            </a:r>
            <a:r>
              <a:rPr lang="en-US" altLang="zh-CN" sz="2000">
                <a:latin typeface="宋体" pitchFamily="2" charset="-122"/>
                <a:sym typeface="宋体" pitchFamily="2" charset="-122"/>
              </a:rPr>
              <a:t>int main(void)</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double r = Factorial(5);  //</a:t>
            </a:r>
            <a:r>
              <a:rPr lang="zh-CN" altLang="en-US" sz="2000">
                <a:latin typeface="宋体" pitchFamily="2" charset="-122"/>
                <a:sym typeface="宋体" pitchFamily="2" charset="-122"/>
              </a:rPr>
              <a:t>调用函数</a:t>
            </a:r>
            <a:r>
              <a:rPr lang="en-US" altLang="zh-CN" sz="2000">
                <a:latin typeface="宋体" pitchFamily="2" charset="-122"/>
                <a:sym typeface="宋体" pitchFamily="2" charset="-122"/>
              </a:rPr>
              <a:t>Factorial</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printf(“5! = %f\n”,r);</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return 0;</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a:t>
            </a:r>
            <a:endParaRPr lang="zh-CN" altLang="en-US" sz="2000">
              <a:latin typeface="宋体" pitchFamily="2" charset="-122"/>
              <a:sym typeface="宋体" pitchFamily="2" charset="-122"/>
            </a:endParaRPr>
          </a:p>
          <a:p>
            <a:pPr eaLnBrk="1" hangingPunct="1">
              <a:lnSpc>
                <a:spcPct val="80000"/>
              </a:lnSpc>
              <a:buFont typeface="Wingdings 3" pitchFamily="18" charset="2"/>
              <a:buNone/>
            </a:pP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double Factorial(int n)  //</a:t>
            </a:r>
            <a:r>
              <a:rPr lang="zh-CN" altLang="en-US" sz="2000">
                <a:latin typeface="宋体" pitchFamily="2" charset="-122"/>
                <a:sym typeface="宋体" pitchFamily="2" charset="-122"/>
              </a:rPr>
              <a:t>定义求</a:t>
            </a:r>
            <a:r>
              <a:rPr lang="en-US" altLang="zh-CN" sz="2000">
                <a:latin typeface="宋体" pitchFamily="2" charset="-122"/>
                <a:sym typeface="宋体" pitchFamily="2" charset="-122"/>
              </a:rPr>
              <a:t>n!</a:t>
            </a:r>
            <a:r>
              <a:rPr lang="zh-CN" altLang="en-US" sz="2000">
                <a:latin typeface="宋体" pitchFamily="2" charset="-122"/>
                <a:sym typeface="宋体" pitchFamily="2" charset="-122"/>
              </a:rPr>
              <a:t>函数，要求</a:t>
            </a:r>
            <a:r>
              <a:rPr lang="en-US" altLang="zh-CN" sz="2000">
                <a:latin typeface="宋体" pitchFamily="2" charset="-122"/>
                <a:sym typeface="宋体" pitchFamily="2" charset="-122"/>
              </a:rPr>
              <a:t>n</a:t>
            </a:r>
            <a:r>
              <a:rPr lang="zh-CN" altLang="en-US" sz="2000">
                <a:latin typeface="宋体" pitchFamily="2" charset="-122"/>
                <a:sym typeface="宋体" pitchFamily="2" charset="-122"/>
              </a:rPr>
              <a:t>大于等于零</a:t>
            </a:r>
          </a:p>
          <a:p>
            <a:pPr eaLnBrk="1" hangingPunct="1">
              <a:lnSpc>
                <a:spcPct val="80000"/>
              </a:lnSpc>
              <a:buFont typeface="Wingdings 3" pitchFamily="18" charset="2"/>
              <a:buNone/>
            </a:pPr>
            <a:r>
              <a:rPr lang="zh-CN" altLang="en-US" sz="2000">
                <a:latin typeface="宋体" pitchFamily="2" charset="-122"/>
                <a:sym typeface="宋体" pitchFamily="2" charset="-122"/>
              </a:rPr>
              <a:t>  </a:t>
            </a:r>
            <a:r>
              <a:rPr lang="en-US" altLang="zh-CN" sz="2000">
                <a:latin typeface="宋体" pitchFamily="2" charset="-122"/>
                <a:sym typeface="宋体" pitchFamily="2" charset="-122"/>
              </a:rPr>
              <a:t>{</a:t>
            </a:r>
            <a:endParaRPr lang="zh-CN" altLang="en-US" sz="2000">
              <a:latin typeface="宋体" pitchFamily="2" charset="-122"/>
              <a:sym typeface="宋体" pitchFamily="2" charset="-122"/>
            </a:endParaRPr>
          </a:p>
          <a:p>
            <a:pPr eaLnBrk="1" hangingPunct="1">
              <a:lnSpc>
                <a:spcPct val="80000"/>
              </a:lnSpc>
              <a:buFont typeface="Wingdings 3" pitchFamily="18" charset="2"/>
              <a:buNone/>
            </a:pPr>
            <a:r>
              <a:rPr lang="en-US" altLang="zh-CN" sz="2000">
                <a:latin typeface="宋体" pitchFamily="2" charset="-122"/>
                <a:sym typeface="宋体" pitchFamily="2" charset="-122"/>
              </a:rPr>
              <a:t>	   if(n&lt;=1)  return (1);        //</a:t>
            </a:r>
            <a:r>
              <a:rPr lang="zh-CN" altLang="en-US" sz="2000">
                <a:latin typeface="宋体" pitchFamily="2" charset="-122"/>
                <a:sym typeface="宋体" pitchFamily="2" charset="-122"/>
              </a:rPr>
              <a:t>递归函数终止条件</a:t>
            </a:r>
          </a:p>
          <a:p>
            <a:pPr eaLnBrk="1" hangingPunct="1">
              <a:lnSpc>
                <a:spcPct val="80000"/>
              </a:lnSpc>
              <a:buFont typeface="Wingdings 3" pitchFamily="18" charset="2"/>
              <a:buNone/>
            </a:pPr>
            <a:r>
              <a:rPr lang="zh-CN" altLang="en-US" sz="2000">
                <a:latin typeface="宋体" pitchFamily="2" charset="-122"/>
                <a:sym typeface="宋体" pitchFamily="2" charset="-122"/>
              </a:rPr>
              <a:t>	   </a:t>
            </a:r>
            <a:r>
              <a:rPr lang="en-US" altLang="zh-CN" sz="2000">
                <a:latin typeface="宋体" pitchFamily="2" charset="-122"/>
                <a:sym typeface="宋体" pitchFamily="2" charset="-122"/>
              </a:rPr>
              <a:t>return ( n*Factorial(n-1) );  //</a:t>
            </a:r>
            <a:r>
              <a:rPr lang="zh-CN" altLang="en-US" sz="2000">
                <a:latin typeface="宋体" pitchFamily="2" charset="-122"/>
                <a:sym typeface="宋体" pitchFamily="2" charset="-122"/>
              </a:rPr>
              <a:t>递归调用</a:t>
            </a:r>
          </a:p>
          <a:p>
            <a:pPr eaLnBrk="1" hangingPunct="1">
              <a:lnSpc>
                <a:spcPct val="80000"/>
              </a:lnSpc>
              <a:buFont typeface="Wingdings 3" pitchFamily="18" charset="2"/>
              <a:buNone/>
            </a:pPr>
            <a:r>
              <a:rPr lang="zh-CN" altLang="en-US" sz="2000">
                <a:latin typeface="宋体" pitchFamily="2" charset="-122"/>
                <a:sym typeface="宋体" pitchFamily="2" charset="-122"/>
              </a:rPr>
              <a:t>  </a:t>
            </a:r>
            <a:r>
              <a:rPr lang="en-US" altLang="zh-CN" sz="2000">
                <a:latin typeface="宋体" pitchFamily="2" charset="-122"/>
                <a:sym typeface="宋体" pitchFamily="2" charset="-122"/>
              </a:rPr>
              <a:t>}</a:t>
            </a:r>
            <a:endParaRPr lang="zh-CN" altLang="en-US" sz="2000">
              <a:latin typeface="宋体" pitchFamily="2" charset="-122"/>
              <a:sym typeface="宋体" pitchFamily="2" charset="-122"/>
            </a:endParaRPr>
          </a:p>
          <a:p>
            <a:pPr eaLnBrk="1" hangingPunct="1">
              <a:lnSpc>
                <a:spcPct val="80000"/>
              </a:lnSpc>
              <a:buFont typeface="Wingdings 3" pitchFamily="18" charset="2"/>
              <a:buNone/>
            </a:pPr>
            <a:endParaRPr lang="zh-CN" altLang="en-US" sz="2000">
              <a:latin typeface="宋体" pitchFamily="2" charset="-122"/>
              <a:sym typeface="宋体" pitchFamily="2" charset="-122"/>
            </a:endParaRPr>
          </a:p>
        </p:txBody>
      </p:sp>
    </p:spTree>
    <p:extLst>
      <p:ext uri="{BB962C8B-B14F-4D97-AF65-F5344CB8AC3E}">
        <p14:creationId xmlns:p14="http://schemas.microsoft.com/office/powerpoint/2010/main" val="230546354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lgn="ctr" eaLnBrk="1" hangingPunct="1"/>
            <a:r>
              <a:rPr lang="zh-CN" altLang="en-US" dirty="0"/>
              <a:t>条件编译</a:t>
            </a:r>
          </a:p>
        </p:txBody>
      </p:sp>
      <p:sp>
        <p:nvSpPr>
          <p:cNvPr id="406531"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a:t>编译器根据条件的真假决定是否编译相关的代码，常见的条</a:t>
            </a:r>
          </a:p>
          <a:p>
            <a:pPr eaLnBrk="1" hangingPunct="1">
              <a:buFont typeface="Wingdings 3" pitchFamily="18" charset="2"/>
              <a:buNone/>
            </a:pPr>
            <a:r>
              <a:rPr lang="zh-CN" altLang="en-US" sz="2400"/>
              <a:t>件编译有两种方法：</a:t>
            </a:r>
          </a:p>
          <a:p>
            <a:pPr eaLnBrk="1" hangingPunct="1">
              <a:buFont typeface="Wingdings 3" pitchFamily="18" charset="2"/>
              <a:buNone/>
            </a:pPr>
            <a:r>
              <a:rPr lang="zh-CN" altLang="en-US" sz="2400"/>
              <a:t>一、根据宏是否定义，其语法如下：</a:t>
            </a:r>
          </a:p>
          <a:p>
            <a:pPr eaLnBrk="1" hangingPunct="1">
              <a:buFont typeface="Wingdings 3" pitchFamily="18" charset="2"/>
              <a:buNone/>
            </a:pPr>
            <a:endParaRPr lang="zh-CN" altLang="en-US" sz="2400"/>
          </a:p>
          <a:p>
            <a:pPr eaLnBrk="1" hangingPunct="1">
              <a:buFont typeface="Wingdings 3" pitchFamily="18" charset="2"/>
              <a:buNone/>
            </a:pPr>
            <a:r>
              <a:rPr lang="en-US" altLang="zh-CN" sz="2400"/>
              <a:t>#ifdef  &lt;macro&gt;</a:t>
            </a:r>
            <a:endParaRPr lang="zh-CN" altLang="en-US" sz="2400"/>
          </a:p>
          <a:p>
            <a:pPr eaLnBrk="1" hangingPunct="1">
              <a:buFont typeface="Wingdings 3" pitchFamily="18" charset="2"/>
              <a:buNone/>
            </a:pPr>
            <a:r>
              <a:rPr lang="en-US" altLang="zh-CN" sz="2400"/>
              <a:t>   </a:t>
            </a:r>
            <a:r>
              <a:rPr lang="en-US" altLang="zh-CN" sz="2400">
                <a:sym typeface="Arial" pitchFamily="34" charset="0"/>
              </a:rPr>
              <a:t>……</a:t>
            </a:r>
            <a:endParaRPr lang="en-US" altLang="zh-CN" sz="2400"/>
          </a:p>
          <a:p>
            <a:pPr eaLnBrk="1" hangingPunct="1">
              <a:buFont typeface="Wingdings 3" pitchFamily="18" charset="2"/>
              <a:buNone/>
            </a:pPr>
            <a:r>
              <a:rPr lang="en-US" altLang="zh-CN" sz="2400"/>
              <a:t>#else</a:t>
            </a:r>
            <a:endParaRPr lang="zh-CN" altLang="en-US" sz="2400"/>
          </a:p>
          <a:p>
            <a:pPr eaLnBrk="1" hangingPunct="1">
              <a:buFont typeface="Wingdings 3" pitchFamily="18" charset="2"/>
              <a:buNone/>
            </a:pPr>
            <a:r>
              <a:rPr lang="en-US" altLang="zh-CN" sz="2400"/>
              <a:t>   </a:t>
            </a:r>
            <a:r>
              <a:rPr lang="en-US" altLang="zh-CN" sz="2400">
                <a:sym typeface="Arial" pitchFamily="34" charset="0"/>
              </a:rPr>
              <a:t>……</a:t>
            </a:r>
            <a:endParaRPr lang="en-US" altLang="zh-CN" sz="2400"/>
          </a:p>
          <a:p>
            <a:pPr eaLnBrk="1" hangingPunct="1">
              <a:buFont typeface="Wingdings 3" pitchFamily="18" charset="2"/>
              <a:buNone/>
            </a:pPr>
            <a:r>
              <a:rPr lang="en-US" altLang="zh-CN" sz="2400"/>
              <a:t>#endif</a:t>
            </a:r>
            <a:endParaRPr lang="zh-CN" altLang="en-US"/>
          </a:p>
        </p:txBody>
      </p:sp>
    </p:spTree>
    <p:extLst>
      <p:ext uri="{BB962C8B-B14F-4D97-AF65-F5344CB8AC3E}">
        <p14:creationId xmlns:p14="http://schemas.microsoft.com/office/powerpoint/2010/main" val="3151988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algn="ctr" eaLnBrk="1" hangingPunct="1"/>
            <a:r>
              <a:rPr lang="zh-CN" altLang="en-US" b="1" dirty="0"/>
              <a:t>流行的两种软件包管理机制</a:t>
            </a:r>
            <a:endParaRPr lang="zh-CN" altLang="en-US" dirty="0"/>
          </a:p>
        </p:txBody>
      </p:sp>
      <p:sp>
        <p:nvSpPr>
          <p:cNvPr id="53252" name="Rectangle 3"/>
          <p:cNvSpPr>
            <a:spLocks noGrp="1" noChangeArrowheads="1"/>
          </p:cNvSpPr>
          <p:nvPr>
            <p:ph idx="1"/>
          </p:nvPr>
        </p:nvSpPr>
        <p:spPr>
          <a:prstGeom prst="rect">
            <a:avLst/>
          </a:prstGeom>
        </p:spPr>
        <p:txBody>
          <a:bodyPr/>
          <a:lstStyle/>
          <a:p>
            <a:pPr eaLnBrk="1" hangingPunct="1">
              <a:lnSpc>
                <a:spcPct val="90000"/>
              </a:lnSpc>
            </a:pPr>
            <a:r>
              <a:rPr lang="zh-CN" altLang="en-US" dirty="0"/>
              <a:t>随着</a:t>
            </a:r>
            <a:r>
              <a:rPr lang="en-US" altLang="zh-CN" dirty="0"/>
              <a:t>Linux</a:t>
            </a:r>
            <a:r>
              <a:rPr lang="zh-CN" altLang="en-US" dirty="0"/>
              <a:t>操作系统规模的不断扩大，系统中软件包间复杂的依赖关系，导致</a:t>
            </a:r>
            <a:r>
              <a:rPr lang="en-US" altLang="zh-CN" dirty="0"/>
              <a:t>Linux</a:t>
            </a:r>
            <a:r>
              <a:rPr lang="zh-CN" altLang="en-US" dirty="0"/>
              <a:t>用户麻烦不断。</a:t>
            </a:r>
          </a:p>
          <a:p>
            <a:pPr eaLnBrk="1" hangingPunct="1">
              <a:lnSpc>
                <a:spcPct val="90000"/>
              </a:lnSpc>
            </a:pPr>
            <a:endParaRPr lang="zh-CN" altLang="en-US" dirty="0"/>
          </a:p>
          <a:p>
            <a:pPr eaLnBrk="1" hangingPunct="1">
              <a:lnSpc>
                <a:spcPct val="90000"/>
              </a:lnSpc>
            </a:pPr>
            <a:r>
              <a:rPr lang="en-US" altLang="zh-CN" dirty="0" err="1"/>
              <a:t>Debian</a:t>
            </a:r>
            <a:r>
              <a:rPr lang="en-US" altLang="zh-CN" dirty="0"/>
              <a:t> Linux</a:t>
            </a:r>
            <a:r>
              <a:rPr lang="zh-CN" altLang="en-US" dirty="0"/>
              <a:t>开发出了</a:t>
            </a:r>
            <a:r>
              <a:rPr lang="en-US" altLang="zh-CN" dirty="0"/>
              <a:t>APT</a:t>
            </a:r>
            <a:r>
              <a:rPr lang="zh-CN" altLang="en-US" dirty="0"/>
              <a:t>软件包管理器。</a:t>
            </a:r>
          </a:p>
          <a:p>
            <a:pPr lvl="1" eaLnBrk="1" hangingPunct="1">
              <a:lnSpc>
                <a:spcPct val="90000"/>
              </a:lnSpc>
            </a:pPr>
            <a:r>
              <a:rPr lang="zh-CN" altLang="en-US" b="1" dirty="0">
                <a:solidFill>
                  <a:srgbClr val="FF3300"/>
                </a:solidFill>
              </a:rPr>
              <a:t>检查和修复软件包依赖关系</a:t>
            </a:r>
          </a:p>
          <a:p>
            <a:pPr lvl="1" eaLnBrk="1" hangingPunct="1">
              <a:lnSpc>
                <a:spcPct val="90000"/>
              </a:lnSpc>
            </a:pPr>
            <a:r>
              <a:rPr lang="zh-CN" altLang="en-US" dirty="0"/>
              <a:t>利用</a:t>
            </a:r>
            <a:r>
              <a:rPr lang="en-US" altLang="zh-CN" dirty="0"/>
              <a:t>Internet</a:t>
            </a:r>
            <a:r>
              <a:rPr lang="zh-CN" altLang="en-US" dirty="0"/>
              <a:t>网络帮助用户</a:t>
            </a:r>
            <a:r>
              <a:rPr lang="zh-CN" altLang="en-US" b="1" dirty="0">
                <a:solidFill>
                  <a:srgbClr val="FF3300"/>
                </a:solidFill>
              </a:rPr>
              <a:t>主动获取软件包</a:t>
            </a:r>
          </a:p>
          <a:p>
            <a:pPr lvl="1" eaLnBrk="1" hangingPunct="1">
              <a:lnSpc>
                <a:spcPct val="90000"/>
              </a:lnSpc>
            </a:pPr>
            <a:endParaRPr lang="zh-CN" altLang="en-US" b="1" dirty="0">
              <a:solidFill>
                <a:srgbClr val="FF3300"/>
              </a:solidFill>
            </a:endParaRPr>
          </a:p>
          <a:p>
            <a:pPr eaLnBrk="1" hangingPunct="1">
              <a:lnSpc>
                <a:spcPct val="90000"/>
              </a:lnSpc>
            </a:pPr>
            <a:r>
              <a:rPr lang="en-US" altLang="zh-CN" dirty="0"/>
              <a:t>APT</a:t>
            </a:r>
            <a:r>
              <a:rPr lang="zh-CN" altLang="en-US" dirty="0"/>
              <a:t>工具再次促进了</a:t>
            </a:r>
            <a:r>
              <a:rPr lang="en-US" altLang="zh-CN" dirty="0"/>
              <a:t>Deb</a:t>
            </a:r>
            <a:r>
              <a:rPr lang="zh-CN" altLang="en-US" dirty="0"/>
              <a:t>软件包更为广泛地使用，成为</a:t>
            </a:r>
            <a:r>
              <a:rPr lang="en-US" altLang="zh-CN" dirty="0" err="1"/>
              <a:t>Debian</a:t>
            </a:r>
            <a:r>
              <a:rPr lang="en-US" altLang="zh-CN" dirty="0"/>
              <a:t> Linux</a:t>
            </a:r>
            <a:r>
              <a:rPr lang="zh-CN" altLang="en-US" dirty="0"/>
              <a:t>的一个无法替代的亮点。</a:t>
            </a:r>
          </a:p>
          <a:p>
            <a:pPr lvl="1" eaLnBrk="1" hangingPunct="1">
              <a:lnSpc>
                <a:spcPct val="90000"/>
              </a:lnSpc>
              <a:buFont typeface="Wingdings 3" pitchFamily="18" charset="2"/>
              <a:buNone/>
            </a:pPr>
            <a:endParaRPr lang="zh-CN" altLang="en-US" sz="2800" dirty="0">
              <a:solidFill>
                <a:schemeClr val="tx1"/>
              </a:solidFill>
            </a:endParaRPr>
          </a:p>
          <a:p>
            <a:pPr lvl="1" eaLnBrk="1" hangingPunct="1">
              <a:lnSpc>
                <a:spcPct val="90000"/>
              </a:lnSpc>
              <a:buFont typeface="Wingdings 3" pitchFamily="18" charset="2"/>
              <a:buNone/>
            </a:pPr>
            <a:endParaRPr lang="zh-CN" altLang="en-US" sz="2800" dirty="0">
              <a:solidFill>
                <a:schemeClr val="tx1"/>
              </a:solidFill>
            </a:endParaRPr>
          </a:p>
        </p:txBody>
      </p:sp>
    </p:spTree>
    <p:extLst>
      <p:ext uri="{BB962C8B-B14F-4D97-AF65-F5344CB8AC3E}">
        <p14:creationId xmlns:p14="http://schemas.microsoft.com/office/powerpoint/2010/main" val="9839263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lgn="ctr" eaLnBrk="1" hangingPunct="1"/>
            <a:r>
              <a:rPr lang="zh-CN" altLang="en-US" dirty="0"/>
              <a:t>条件编译</a:t>
            </a:r>
          </a:p>
        </p:txBody>
      </p:sp>
      <p:sp>
        <p:nvSpPr>
          <p:cNvPr id="407555"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a:t>实例：</a:t>
            </a:r>
          </a:p>
          <a:p>
            <a:pPr eaLnBrk="1" hangingPunct="1">
              <a:buFont typeface="Wingdings 3" pitchFamily="18" charset="2"/>
              <a:buNone/>
            </a:pPr>
            <a:endParaRPr lang="zh-CN" altLang="en-US" sz="2400"/>
          </a:p>
          <a:p>
            <a:pPr eaLnBrk="1" hangingPunct="1">
              <a:buFont typeface="Wingdings 3" pitchFamily="18" charset="2"/>
              <a:buNone/>
            </a:pPr>
            <a:r>
              <a:rPr lang="en-US" altLang="zh-CN" sz="2400"/>
              <a:t>#define  _DEBUG_</a:t>
            </a:r>
            <a:endParaRPr lang="zh-CN" altLang="en-US" sz="2400"/>
          </a:p>
          <a:p>
            <a:pPr eaLnBrk="1" hangingPunct="1">
              <a:buFont typeface="Wingdings 3" pitchFamily="18" charset="2"/>
              <a:buNone/>
            </a:pPr>
            <a:endParaRPr lang="zh-CN" altLang="en-US" sz="2400"/>
          </a:p>
          <a:p>
            <a:pPr eaLnBrk="1" hangingPunct="1">
              <a:buFont typeface="Wingdings 3" pitchFamily="18" charset="2"/>
              <a:buNone/>
            </a:pPr>
            <a:r>
              <a:rPr lang="en-US" altLang="zh-CN" sz="2400"/>
              <a:t>#ifdef  _DEBUG_</a:t>
            </a:r>
            <a:endParaRPr lang="zh-CN" altLang="en-US" sz="2400"/>
          </a:p>
          <a:p>
            <a:pPr eaLnBrk="1" hangingPunct="1">
              <a:buFont typeface="Wingdings 3" pitchFamily="18" charset="2"/>
              <a:buNone/>
            </a:pPr>
            <a:r>
              <a:rPr lang="en-US" altLang="zh-CN" sz="2400"/>
              <a:t>printf(</a:t>
            </a:r>
            <a:r>
              <a:rPr lang="en-US" altLang="zh-CN" sz="2400">
                <a:sym typeface="Arial" pitchFamily="34" charset="0"/>
              </a:rPr>
              <a:t>“</a:t>
            </a:r>
            <a:r>
              <a:rPr lang="en-US" altLang="zh-CN" sz="2400"/>
              <a:t>The macro _DEBUG_ is defined\n</a:t>
            </a:r>
            <a:r>
              <a:rPr lang="en-US" altLang="zh-CN" sz="2400">
                <a:sym typeface="Arial" pitchFamily="34" charset="0"/>
              </a:rPr>
              <a:t>”</a:t>
            </a:r>
            <a:r>
              <a:rPr lang="en-US" altLang="zh-CN" sz="2400"/>
              <a:t>);</a:t>
            </a:r>
            <a:endParaRPr lang="zh-CN" altLang="en-US" sz="2400"/>
          </a:p>
          <a:p>
            <a:pPr eaLnBrk="1" hangingPunct="1">
              <a:buFont typeface="Wingdings 3" pitchFamily="18" charset="2"/>
              <a:buNone/>
            </a:pPr>
            <a:r>
              <a:rPr lang="en-US" altLang="zh-CN" sz="2400"/>
              <a:t>#else</a:t>
            </a:r>
            <a:endParaRPr lang="zh-CN" altLang="en-US" sz="2400"/>
          </a:p>
          <a:p>
            <a:pPr eaLnBrk="1" hangingPunct="1">
              <a:buFont typeface="Wingdings 3" pitchFamily="18" charset="2"/>
              <a:buNone/>
            </a:pPr>
            <a:r>
              <a:rPr lang="en-US" altLang="zh-CN" sz="2400"/>
              <a:t>printf(</a:t>
            </a:r>
            <a:r>
              <a:rPr lang="en-US" altLang="zh-CN" sz="2400">
                <a:sym typeface="Arial" pitchFamily="34" charset="0"/>
              </a:rPr>
              <a:t>“</a:t>
            </a:r>
            <a:r>
              <a:rPr lang="en-US" altLang="zh-CN" sz="2400"/>
              <a:t>The macro _DEBUG_ is not defined\n</a:t>
            </a:r>
            <a:r>
              <a:rPr lang="en-US" altLang="zh-CN" sz="2400">
                <a:sym typeface="Arial" pitchFamily="34" charset="0"/>
              </a:rPr>
              <a:t>”</a:t>
            </a:r>
            <a:r>
              <a:rPr lang="en-US" altLang="zh-CN" sz="2400"/>
              <a:t>);</a:t>
            </a:r>
            <a:endParaRPr lang="zh-CN" altLang="en-US" sz="2400"/>
          </a:p>
          <a:p>
            <a:pPr eaLnBrk="1" hangingPunct="1">
              <a:buFont typeface="Wingdings 3" pitchFamily="18" charset="2"/>
              <a:buNone/>
            </a:pPr>
            <a:r>
              <a:rPr lang="en-US" altLang="zh-CN" sz="2400"/>
              <a:t>#endif</a:t>
            </a:r>
            <a:endParaRPr lang="zh-CN" altLang="en-US"/>
          </a:p>
        </p:txBody>
      </p:sp>
    </p:spTree>
    <p:extLst>
      <p:ext uri="{BB962C8B-B14F-4D97-AF65-F5344CB8AC3E}">
        <p14:creationId xmlns:p14="http://schemas.microsoft.com/office/powerpoint/2010/main" val="3629515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lgn="ctr" eaLnBrk="1" hangingPunct="1"/>
            <a:r>
              <a:rPr lang="zh-CN" altLang="en-US" dirty="0"/>
              <a:t>条件编译</a:t>
            </a:r>
          </a:p>
        </p:txBody>
      </p:sp>
      <p:sp>
        <p:nvSpPr>
          <p:cNvPr id="408579" name="Rectangle 3"/>
          <p:cNvSpPr>
            <a:spLocks noGrp="1" noChangeArrowheads="1"/>
          </p:cNvSpPr>
          <p:nvPr>
            <p:ph idx="1"/>
          </p:nvPr>
        </p:nvSpPr>
        <p:spPr>
          <a:prstGeom prst="rect">
            <a:avLst/>
          </a:prstGeom>
        </p:spPr>
        <p:txBody>
          <a:bodyPr/>
          <a:lstStyle/>
          <a:p>
            <a:pPr eaLnBrk="1" hangingPunct="1">
              <a:buFont typeface="Wingdings 3" pitchFamily="18" charset="2"/>
              <a:buNone/>
            </a:pPr>
            <a:endParaRPr lang="zh-CN" altLang="en-US" sz="2400"/>
          </a:p>
          <a:p>
            <a:pPr eaLnBrk="1" hangingPunct="1">
              <a:buFont typeface="Wingdings 3" pitchFamily="18" charset="2"/>
              <a:buNone/>
            </a:pPr>
            <a:r>
              <a:rPr lang="zh-CN" altLang="en-US" sz="2400"/>
              <a:t>二、根据宏的值，其语法如下：</a:t>
            </a:r>
          </a:p>
          <a:p>
            <a:pPr eaLnBrk="1" hangingPunct="1">
              <a:buFont typeface="Wingdings 3" pitchFamily="18" charset="2"/>
              <a:buNone/>
            </a:pPr>
            <a:endParaRPr lang="zh-CN" altLang="en-US" sz="2400"/>
          </a:p>
          <a:p>
            <a:pPr eaLnBrk="1" hangingPunct="1">
              <a:buFont typeface="Wingdings 3" pitchFamily="18" charset="2"/>
              <a:buNone/>
            </a:pPr>
            <a:r>
              <a:rPr lang="en-US" altLang="zh-CN" sz="2400"/>
              <a:t>#if  &lt;macro&gt;</a:t>
            </a:r>
            <a:endParaRPr lang="zh-CN" altLang="en-US" sz="2400"/>
          </a:p>
          <a:p>
            <a:pPr eaLnBrk="1" hangingPunct="1">
              <a:buFont typeface="Wingdings 3" pitchFamily="18" charset="2"/>
              <a:buNone/>
            </a:pPr>
            <a:r>
              <a:rPr lang="en-US" altLang="zh-CN" sz="2400"/>
              <a:t>   </a:t>
            </a:r>
            <a:r>
              <a:rPr lang="en-US" altLang="zh-CN" sz="2400">
                <a:sym typeface="Arial" pitchFamily="34" charset="0"/>
              </a:rPr>
              <a:t>……</a:t>
            </a:r>
            <a:endParaRPr lang="en-US" altLang="zh-CN" sz="2400"/>
          </a:p>
          <a:p>
            <a:pPr eaLnBrk="1" hangingPunct="1">
              <a:buFont typeface="Wingdings 3" pitchFamily="18" charset="2"/>
              <a:buNone/>
            </a:pPr>
            <a:r>
              <a:rPr lang="en-US" altLang="zh-CN" sz="2400"/>
              <a:t>#else</a:t>
            </a:r>
            <a:endParaRPr lang="zh-CN" altLang="en-US" sz="2400"/>
          </a:p>
          <a:p>
            <a:pPr eaLnBrk="1" hangingPunct="1">
              <a:buFont typeface="Wingdings 3" pitchFamily="18" charset="2"/>
              <a:buNone/>
            </a:pPr>
            <a:r>
              <a:rPr lang="en-US" altLang="zh-CN" sz="2400"/>
              <a:t>   </a:t>
            </a:r>
            <a:r>
              <a:rPr lang="en-US" altLang="zh-CN" sz="2400">
                <a:sym typeface="Arial" pitchFamily="34" charset="0"/>
              </a:rPr>
              <a:t>……</a:t>
            </a:r>
            <a:endParaRPr lang="en-US" altLang="zh-CN" sz="2400"/>
          </a:p>
          <a:p>
            <a:pPr eaLnBrk="1" hangingPunct="1">
              <a:buFont typeface="Wingdings 3" pitchFamily="18" charset="2"/>
              <a:buNone/>
            </a:pPr>
            <a:r>
              <a:rPr lang="en-US" altLang="zh-CN" sz="2400"/>
              <a:t>#endif</a:t>
            </a:r>
            <a:endParaRPr lang="zh-CN" altLang="en-US"/>
          </a:p>
        </p:txBody>
      </p:sp>
    </p:spTree>
    <p:extLst>
      <p:ext uri="{BB962C8B-B14F-4D97-AF65-F5344CB8AC3E}">
        <p14:creationId xmlns:p14="http://schemas.microsoft.com/office/powerpoint/2010/main" val="262643783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lgn="ctr" eaLnBrk="1" hangingPunct="1"/>
            <a:r>
              <a:rPr lang="zh-CN" altLang="en-US" dirty="0"/>
              <a:t>条件编译</a:t>
            </a:r>
          </a:p>
        </p:txBody>
      </p:sp>
      <p:sp>
        <p:nvSpPr>
          <p:cNvPr id="409603"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dirty="0"/>
              <a:t>实例：</a:t>
            </a:r>
          </a:p>
          <a:p>
            <a:pPr eaLnBrk="1" hangingPunct="1">
              <a:buFont typeface="Wingdings 3" pitchFamily="18" charset="2"/>
              <a:buNone/>
            </a:pPr>
            <a:endParaRPr lang="zh-CN" altLang="en-US" sz="2400" dirty="0"/>
          </a:p>
          <a:p>
            <a:pPr eaLnBrk="1" hangingPunct="1">
              <a:buFont typeface="Wingdings 3" pitchFamily="18" charset="2"/>
              <a:buNone/>
            </a:pPr>
            <a:r>
              <a:rPr lang="en-US" altLang="zh-CN" sz="2400" dirty="0"/>
              <a:t>#define  _DEBUG_   1</a:t>
            </a:r>
            <a:endParaRPr lang="zh-CN" altLang="en-US" sz="2400" dirty="0"/>
          </a:p>
          <a:p>
            <a:pPr eaLnBrk="1" hangingPunct="1">
              <a:buFont typeface="Wingdings 3" pitchFamily="18" charset="2"/>
              <a:buNone/>
            </a:pPr>
            <a:endParaRPr lang="zh-CN" altLang="en-US" sz="2400" dirty="0"/>
          </a:p>
          <a:p>
            <a:pPr eaLnBrk="1" hangingPunct="1">
              <a:buFont typeface="Wingdings 3" pitchFamily="18" charset="2"/>
              <a:buNone/>
            </a:pPr>
            <a:r>
              <a:rPr lang="en-US" altLang="zh-CN" sz="2400" dirty="0"/>
              <a:t>#if  _DEBUG_</a:t>
            </a:r>
            <a:endParaRPr lang="zh-CN" altLang="en-US" sz="2400" dirty="0"/>
          </a:p>
          <a:p>
            <a:pPr eaLnBrk="1" hangingPunct="1">
              <a:buFont typeface="Wingdings 3" pitchFamily="18" charset="2"/>
              <a:buNone/>
            </a:pPr>
            <a:r>
              <a:rPr lang="en-US" altLang="zh-CN" sz="2400" dirty="0" err="1"/>
              <a:t>printf</a:t>
            </a:r>
            <a:r>
              <a:rPr lang="en-US" altLang="zh-CN" sz="2400" dirty="0"/>
              <a:t>(</a:t>
            </a:r>
            <a:r>
              <a:rPr lang="en-US" altLang="zh-CN" sz="2400" dirty="0">
                <a:sym typeface="Arial" pitchFamily="34" charset="0"/>
              </a:rPr>
              <a:t>“</a:t>
            </a:r>
            <a:r>
              <a:rPr lang="en-US" altLang="zh-CN" sz="2400" dirty="0"/>
              <a:t>The macro _DEBUG_ is defined\n</a:t>
            </a:r>
            <a:r>
              <a:rPr lang="en-US" altLang="zh-CN" sz="2400" dirty="0">
                <a:sym typeface="Arial" pitchFamily="34" charset="0"/>
              </a:rPr>
              <a:t>”</a:t>
            </a:r>
            <a:r>
              <a:rPr lang="en-US" altLang="zh-CN" sz="2400" dirty="0"/>
              <a:t>);</a:t>
            </a:r>
            <a:endParaRPr lang="zh-CN" altLang="en-US" sz="2400" dirty="0"/>
          </a:p>
          <a:p>
            <a:pPr eaLnBrk="1" hangingPunct="1">
              <a:buFont typeface="Wingdings 3" pitchFamily="18" charset="2"/>
              <a:buNone/>
            </a:pPr>
            <a:r>
              <a:rPr lang="en-US" altLang="zh-CN" sz="2400" dirty="0"/>
              <a:t>#else</a:t>
            </a:r>
            <a:endParaRPr lang="zh-CN" altLang="en-US" sz="2400" dirty="0"/>
          </a:p>
          <a:p>
            <a:pPr eaLnBrk="1" hangingPunct="1">
              <a:buFont typeface="Wingdings 3" pitchFamily="18" charset="2"/>
              <a:buNone/>
            </a:pPr>
            <a:r>
              <a:rPr lang="en-US" altLang="zh-CN" sz="2400" dirty="0" err="1"/>
              <a:t>printf</a:t>
            </a:r>
            <a:r>
              <a:rPr lang="en-US" altLang="zh-CN" sz="2400" dirty="0"/>
              <a:t>(</a:t>
            </a:r>
            <a:r>
              <a:rPr lang="en-US" altLang="zh-CN" sz="2400" dirty="0">
                <a:sym typeface="Arial" pitchFamily="34" charset="0"/>
              </a:rPr>
              <a:t>“</a:t>
            </a:r>
            <a:r>
              <a:rPr lang="en-US" altLang="zh-CN" sz="2400" dirty="0"/>
              <a:t>The macro _DEBUG_ is not defined\n</a:t>
            </a:r>
            <a:r>
              <a:rPr lang="en-US" altLang="zh-CN" sz="2400" dirty="0">
                <a:sym typeface="Arial" pitchFamily="34" charset="0"/>
              </a:rPr>
              <a:t>”</a:t>
            </a:r>
            <a:r>
              <a:rPr lang="en-US" altLang="zh-CN" sz="2400" dirty="0"/>
              <a:t>);</a:t>
            </a:r>
            <a:endParaRPr lang="zh-CN" altLang="en-US" sz="2400" dirty="0"/>
          </a:p>
          <a:p>
            <a:pPr eaLnBrk="1" hangingPunct="1">
              <a:buFont typeface="Wingdings 3" pitchFamily="18" charset="2"/>
              <a:buNone/>
            </a:pPr>
            <a:r>
              <a:rPr lang="en-US" altLang="zh-CN" sz="2400" dirty="0"/>
              <a:t>#endif</a:t>
            </a:r>
            <a:endParaRPr lang="zh-CN" altLang="en-US" dirty="0"/>
          </a:p>
        </p:txBody>
      </p:sp>
    </p:spTree>
    <p:extLst>
      <p:ext uri="{BB962C8B-B14F-4D97-AF65-F5344CB8AC3E}">
        <p14:creationId xmlns:p14="http://schemas.microsoft.com/office/powerpoint/2010/main" val="15079151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lgn="ctr" eaLnBrk="1" hangingPunct="1"/>
            <a:r>
              <a:rPr lang="zh-CN" altLang="en-US" dirty="0"/>
              <a:t>函数宏的使用</a:t>
            </a:r>
          </a:p>
        </p:txBody>
      </p:sp>
      <p:sp>
        <p:nvSpPr>
          <p:cNvPr id="410627" name="Rectangle 3"/>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zh-CN" altLang="en-US" sz="2400"/>
              <a:t>   在宏定义中，我们也可以像一个“函数”一样实现一个的功能这种用法叫函数宏，函数宏在我们对宏定义的使用中更加的常见，下面我们从五个方面来了解下函数宏的使用。</a:t>
            </a:r>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r>
              <a:rPr lang="zh-CN" altLang="en-US" sz="2400"/>
              <a:t>1.函数宏的书写</a:t>
            </a:r>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r>
              <a:rPr lang="zh-CN" altLang="en-US" sz="2400"/>
              <a:t>  #define MAX(a,b) ((a)&gt;(b)?(a):(b)) ，这就是一个简单的函数宏，我们同样可以传递参数，实现功能。但是在书写上注意两点MAX和左“（”之间没有空格，因为宏定义把标示符后的第一个空格会认为是标示符与字符串的分割。当然我们在写宏的时候有时候会写多行，这样我们一般用“\”进行分割</a:t>
            </a:r>
          </a:p>
        </p:txBody>
      </p:sp>
    </p:spTree>
    <p:extLst>
      <p:ext uri="{BB962C8B-B14F-4D97-AF65-F5344CB8AC3E}">
        <p14:creationId xmlns:p14="http://schemas.microsoft.com/office/powerpoint/2010/main" val="5153597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pPr algn="ctr" eaLnBrk="1" hangingPunct="1"/>
            <a:r>
              <a:rPr lang="zh-CN" altLang="en-US" dirty="0"/>
              <a:t>函数宏的使用</a:t>
            </a:r>
          </a:p>
        </p:txBody>
      </p:sp>
      <p:sp>
        <p:nvSpPr>
          <p:cNvPr id="411651" name="Rectangle 3"/>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zh-CN" altLang="en-US" sz="2400"/>
              <a:t>2.加括号</a:t>
            </a:r>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r>
              <a:rPr lang="zh-CN" altLang="en-US" sz="2400"/>
              <a:t>  我们说到宏只是简单的替换，即使是函数宏也是这样的，所以为了避免一些优先级的错误不要忘记加括号</a:t>
            </a:r>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r>
              <a:rPr lang="zh-CN" altLang="en-US" sz="2400"/>
              <a:t>3.宏的副作用</a:t>
            </a:r>
          </a:p>
          <a:p>
            <a:pPr eaLnBrk="1" hangingPunct="1">
              <a:lnSpc>
                <a:spcPct val="80000"/>
              </a:lnSpc>
              <a:buFont typeface="Wingdings 3" pitchFamily="18" charset="2"/>
              <a:buNone/>
            </a:pPr>
            <a:endParaRPr lang="zh-CN" altLang="en-US" sz="2400"/>
          </a:p>
          <a:p>
            <a:pPr eaLnBrk="1" hangingPunct="1">
              <a:lnSpc>
                <a:spcPct val="80000"/>
              </a:lnSpc>
              <a:buFont typeface="Wingdings 3" pitchFamily="18" charset="2"/>
              <a:buNone/>
            </a:pPr>
            <a:r>
              <a:rPr lang="zh-CN" altLang="en-US" sz="2400"/>
              <a:t>   这也是函数宏和函数不同的地方。比如上边的例子 #define MAX(a,b) ((a)&gt;(b)?(a):(b))我们传入的参数是++a和++b。很显然如果使用函数实现这个功能的话a和b均自加一次，但是如果用宏实现替换后就变成((++a)&gt;(++b)?(++a):(++b)),很明显，这与函数就完全不同了。</a:t>
            </a:r>
          </a:p>
        </p:txBody>
      </p:sp>
    </p:spTree>
    <p:extLst>
      <p:ext uri="{BB962C8B-B14F-4D97-AF65-F5344CB8AC3E}">
        <p14:creationId xmlns:p14="http://schemas.microsoft.com/office/powerpoint/2010/main" val="22158651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lgn="ctr" eaLnBrk="1" hangingPunct="1"/>
            <a:r>
              <a:rPr lang="zh-CN" altLang="en-US" dirty="0"/>
              <a:t>函数宏的使用</a:t>
            </a:r>
          </a:p>
        </p:txBody>
      </p:sp>
      <p:sp>
        <p:nvSpPr>
          <p:cNvPr id="412675"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1800"/>
              <a:t>4.do{}while（0）结构</a:t>
            </a:r>
          </a:p>
          <a:p>
            <a:pPr eaLnBrk="1" hangingPunct="1">
              <a:buFont typeface="Wingdings 3" pitchFamily="18" charset="2"/>
              <a:buNone/>
            </a:pPr>
            <a:r>
              <a:rPr lang="zh-CN" altLang="en-US" sz="1800"/>
              <a:t>例如：</a:t>
            </a:r>
          </a:p>
          <a:p>
            <a:pPr eaLnBrk="1" hangingPunct="1">
              <a:buFont typeface="Wingdings 3" pitchFamily="18" charset="2"/>
              <a:buNone/>
            </a:pPr>
            <a:r>
              <a:rPr lang="zh-CN" altLang="en-US" sz="1800"/>
              <a:t>1.#define DELETE_POINTER(p)        \  </a:t>
            </a:r>
          </a:p>
          <a:p>
            <a:pPr eaLnBrk="1" hangingPunct="1">
              <a:buFont typeface="Wingdings 3" pitchFamily="18" charset="2"/>
              <a:buNone/>
            </a:pPr>
            <a:r>
              <a:rPr lang="zh-CN" altLang="en-US" sz="1800"/>
              <a:t>2.    do                                                 \  </a:t>
            </a:r>
          </a:p>
          <a:p>
            <a:pPr eaLnBrk="1" hangingPunct="1">
              <a:buFont typeface="Wingdings 3" pitchFamily="18" charset="2"/>
              <a:buNone/>
            </a:pPr>
            <a:r>
              <a:rPr lang="zh-CN" altLang="en-US" sz="1800"/>
              <a:t>3.    {                                                    \  </a:t>
            </a:r>
          </a:p>
          <a:p>
            <a:pPr eaLnBrk="1" hangingPunct="1">
              <a:buFont typeface="Wingdings 3" pitchFamily="18" charset="2"/>
              <a:buNone/>
            </a:pPr>
            <a:r>
              <a:rPr lang="zh-CN" altLang="en-US" sz="1800"/>
              <a:t>4.        if(NULL != p)                             \  </a:t>
            </a:r>
          </a:p>
          <a:p>
            <a:pPr eaLnBrk="1" hangingPunct="1">
              <a:buFont typeface="Wingdings 3" pitchFamily="18" charset="2"/>
              <a:buNone/>
            </a:pPr>
            <a:r>
              <a:rPr lang="zh-CN" altLang="en-US" sz="1800"/>
              <a:t>5.            free(p);                                  \  </a:t>
            </a:r>
          </a:p>
          <a:p>
            <a:pPr eaLnBrk="1" hangingPunct="1">
              <a:buFont typeface="Wingdings 3" pitchFamily="18" charset="2"/>
              <a:buNone/>
            </a:pPr>
            <a:r>
              <a:rPr lang="zh-CN" altLang="en-US" sz="1800"/>
              <a:t>6.        p = NULL;                                 \  </a:t>
            </a:r>
          </a:p>
          <a:p>
            <a:pPr eaLnBrk="1" hangingPunct="1">
              <a:buFont typeface="Wingdings 3" pitchFamily="18" charset="2"/>
              <a:buNone/>
            </a:pPr>
            <a:r>
              <a:rPr lang="zh-CN" altLang="en-US" sz="1800"/>
              <a:t>7.    }while(0)</a:t>
            </a:r>
          </a:p>
          <a:p>
            <a:pPr eaLnBrk="1" hangingPunct="1">
              <a:buFont typeface="Wingdings 3" pitchFamily="18" charset="2"/>
              <a:buNone/>
            </a:pPr>
            <a:endParaRPr lang="zh-CN" altLang="en-US" sz="1800"/>
          </a:p>
          <a:p>
            <a:pPr eaLnBrk="1" hangingPunct="1">
              <a:buFont typeface="Wingdings 3" pitchFamily="18" charset="2"/>
              <a:buNone/>
            </a:pPr>
            <a:r>
              <a:rPr lang="zh-CN" altLang="en-US" sz="1800"/>
              <a:t>这种结构在函数宏里非常常见，它不仅可以在调用后加分号保持代码的格式一致性，还可以避免一些复杂的宏定义产生的错误。当然，每行后面不要忘了也是需要”\”的。</a:t>
            </a:r>
          </a:p>
        </p:txBody>
      </p:sp>
    </p:spTree>
    <p:extLst>
      <p:ext uri="{BB962C8B-B14F-4D97-AF65-F5344CB8AC3E}">
        <p14:creationId xmlns:p14="http://schemas.microsoft.com/office/powerpoint/2010/main" val="208178668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3698" name="Rectangle 2"/>
          <p:cNvSpPr>
            <a:spLocks noRot="1" noChangeArrowheads="1"/>
          </p:cNvSpPr>
          <p:nvPr/>
        </p:nvSpPr>
        <p:spPr bwMode="auto">
          <a:xfrm>
            <a:off x="0" y="2057401"/>
            <a:ext cx="108712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accent1"/>
              </a:buClr>
              <a:buSzPct val="76000"/>
              <a:buFont typeface="Wingdings 3" pitchFamily="18" charset="2"/>
              <a:buChar char=""/>
            </a:pPr>
            <a:endParaRPr lang="zh-CN" altLang="en-US" sz="4800">
              <a:solidFill>
                <a:srgbClr val="000000"/>
              </a:solidFill>
              <a:latin typeface="Times New Roman" pitchFamily="18" charset="0"/>
              <a:sym typeface="Times New Roman" pitchFamily="18" charset="0"/>
            </a:endParaRPr>
          </a:p>
          <a:p>
            <a:pPr algn="ctr" eaLnBrk="0" hangingPunct="0">
              <a:spcBef>
                <a:spcPts val="600"/>
              </a:spcBef>
              <a:buClr>
                <a:schemeClr val="accent1"/>
              </a:buClr>
              <a:buSzPct val="76000"/>
              <a:buFont typeface="Wingdings 3" pitchFamily="18" charset="2"/>
              <a:buNone/>
            </a:pPr>
            <a:r>
              <a:rPr lang="en-US" altLang="zh-CN" sz="8800">
                <a:solidFill>
                  <a:srgbClr val="FF3300"/>
                </a:solidFill>
                <a:latin typeface="Arial Black" pitchFamily="34" charset="0"/>
                <a:ea typeface="华文彩云" pitchFamily="2" charset="-122"/>
                <a:sym typeface="Arial Black" pitchFamily="34" charset="0"/>
              </a:rPr>
              <a:t>Q&amp;A</a:t>
            </a:r>
            <a:endParaRPr lang="zh-CN" altLang="en-US"/>
          </a:p>
        </p:txBody>
      </p:sp>
      <p:pic>
        <p:nvPicPr>
          <p:cNvPr id="413699" name="Picture 3"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33577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zh-CN" altLang="en-US" dirty="0"/>
              <a:t>一</a:t>
            </a:r>
          </a:p>
        </p:txBody>
      </p:sp>
      <p:sp>
        <p:nvSpPr>
          <p:cNvPr id="4" name="标题 3"/>
          <p:cNvSpPr>
            <a:spLocks noGrp="1"/>
          </p:cNvSpPr>
          <p:nvPr>
            <p:ph type="title"/>
          </p:nvPr>
        </p:nvSpPr>
        <p:spPr/>
        <p:txBody>
          <a:bodyPr/>
          <a:lstStyle/>
          <a:p>
            <a:r>
              <a:rPr lang="en-US" altLang="zh-CN" dirty="0"/>
              <a:t>C</a:t>
            </a:r>
            <a:r>
              <a:rPr lang="zh-CN" altLang="en-US" dirty="0"/>
              <a:t>语言编程之结构体与共用体 </a:t>
            </a:r>
            <a:br>
              <a:rPr lang="zh-CN" altLang="en-US" dirty="0"/>
            </a:br>
            <a:endParaRPr lang="zh-CN" altLang="en-US" dirty="0"/>
          </a:p>
        </p:txBody>
      </p:sp>
    </p:spTree>
    <p:extLst>
      <p:ext uri="{BB962C8B-B14F-4D97-AF65-F5344CB8AC3E}">
        <p14:creationId xmlns:p14="http://schemas.microsoft.com/office/powerpoint/2010/main" val="32439568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5747" name="Rectangle 2"/>
          <p:cNvSpPr>
            <a:spLocks noGrp="1" noChangeArrowheads="1"/>
          </p:cNvSpPr>
          <p:nvPr>
            <p:ph type="title"/>
          </p:nvPr>
        </p:nvSpPr>
        <p:spPr/>
        <p:txBody>
          <a:bodyPr/>
          <a:lstStyle/>
          <a:p>
            <a:pPr algn="ctr" eaLnBrk="1" hangingPunct="1"/>
            <a:r>
              <a:rPr lang="zh-CN" altLang="en-US" dirty="0"/>
              <a:t>课程目标</a:t>
            </a:r>
          </a:p>
        </p:txBody>
      </p:sp>
      <p:sp>
        <p:nvSpPr>
          <p:cNvPr id="2" name="内容占位符 1"/>
          <p:cNvSpPr>
            <a:spLocks noGrp="1"/>
          </p:cNvSpPr>
          <p:nvPr>
            <p:ph idx="1"/>
          </p:nvPr>
        </p:nvSpPr>
        <p:spPr/>
        <p:txBody>
          <a:bodyPr/>
          <a:lstStyle/>
          <a:p>
            <a:pPr eaLnBrk="0" hangingPunct="0">
              <a:spcBef>
                <a:spcPts val="600"/>
              </a:spcBef>
              <a:buClr>
                <a:schemeClr val="accent1"/>
              </a:buClr>
              <a:buFont typeface="Wingdings" pitchFamily="2" charset="2"/>
              <a:buChar char="n"/>
            </a:pPr>
            <a:r>
              <a:rPr lang="zh-CN" altLang="en-US" dirty="0">
                <a:solidFill>
                  <a:srgbClr val="000000"/>
                </a:solidFill>
                <a:sym typeface="Times New Roman" pitchFamily="18" charset="0"/>
              </a:rPr>
              <a:t>掌握</a:t>
            </a:r>
            <a:r>
              <a:rPr lang="en-US" altLang="zh-CN" dirty="0">
                <a:solidFill>
                  <a:srgbClr val="000000"/>
                </a:solidFill>
                <a:sym typeface="Times New Roman" pitchFamily="18" charset="0"/>
              </a:rPr>
              <a:t>C</a:t>
            </a:r>
            <a:r>
              <a:rPr lang="zh-CN" altLang="en-US" dirty="0">
                <a:solidFill>
                  <a:srgbClr val="000000"/>
                </a:solidFill>
                <a:sym typeface="Times New Roman" pitchFamily="18" charset="0"/>
              </a:rPr>
              <a:t>语言中结构体</a:t>
            </a:r>
          </a:p>
          <a:p>
            <a:pPr eaLnBrk="0" hangingPunct="0">
              <a:spcBef>
                <a:spcPts val="600"/>
              </a:spcBef>
              <a:buClr>
                <a:schemeClr val="accent1"/>
              </a:buClr>
              <a:buFont typeface="Wingdings" pitchFamily="2" charset="2"/>
              <a:buChar char="n"/>
            </a:pPr>
            <a:endParaRPr lang="zh-CN" altLang="en-US" dirty="0">
              <a:solidFill>
                <a:srgbClr val="000000"/>
              </a:solidFill>
              <a:sym typeface="Times New Roman" pitchFamily="18" charset="0"/>
            </a:endParaRPr>
          </a:p>
          <a:p>
            <a:pPr eaLnBrk="0" hangingPunct="0">
              <a:spcBef>
                <a:spcPts val="600"/>
              </a:spcBef>
              <a:buClr>
                <a:schemeClr val="accent1"/>
              </a:buClr>
              <a:buFont typeface="Wingdings" pitchFamily="2" charset="2"/>
              <a:buChar char="n"/>
            </a:pPr>
            <a:r>
              <a:rPr lang="zh-CN" altLang="en-US" dirty="0">
                <a:solidFill>
                  <a:srgbClr val="000000"/>
                </a:solidFill>
                <a:sym typeface="Times New Roman" pitchFamily="18" charset="0"/>
              </a:rPr>
              <a:t>掌握</a:t>
            </a:r>
            <a:r>
              <a:rPr lang="en-US" altLang="zh-CN" dirty="0">
                <a:solidFill>
                  <a:srgbClr val="000000"/>
                </a:solidFill>
                <a:sym typeface="Times New Roman" pitchFamily="18" charset="0"/>
              </a:rPr>
              <a:t>C</a:t>
            </a:r>
            <a:r>
              <a:rPr lang="zh-CN" altLang="en-US" dirty="0">
                <a:solidFill>
                  <a:srgbClr val="000000"/>
                </a:solidFill>
                <a:sym typeface="Times New Roman" pitchFamily="18" charset="0"/>
              </a:rPr>
              <a:t>语言中共用体</a:t>
            </a:r>
            <a:endParaRPr lang="zh-CN" altLang="en-US" dirty="0"/>
          </a:p>
          <a:p>
            <a:endParaRPr lang="zh-CN" altLang="en-US" dirty="0"/>
          </a:p>
        </p:txBody>
      </p:sp>
    </p:spTree>
    <p:extLst>
      <p:ext uri="{BB962C8B-B14F-4D97-AF65-F5344CB8AC3E}">
        <p14:creationId xmlns:p14="http://schemas.microsoft.com/office/powerpoint/2010/main" val="96547206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16771" name="Rectangle 3"/>
          <p:cNvSpPr>
            <a:spLocks noGrp="1" noChangeArrowheads="1"/>
          </p:cNvSpPr>
          <p:nvPr>
            <p:ph idx="1"/>
          </p:nvPr>
        </p:nvSpPr>
        <p:spPr>
          <a:prstGeom prst="rect">
            <a:avLst/>
          </a:prstGeom>
        </p:spPr>
        <p:txBody>
          <a:bodyPr/>
          <a:lstStyle/>
          <a:p>
            <a:pPr eaLnBrk="1" hangingPunct="1">
              <a:lnSpc>
                <a:spcPct val="90000"/>
              </a:lnSpc>
            </a:pPr>
            <a:r>
              <a:rPr lang="zh-CN" altLang="en-US"/>
              <a:t>简述：</a:t>
            </a:r>
          </a:p>
          <a:p>
            <a:pPr lvl="1" eaLnBrk="1" hangingPunct="1">
              <a:lnSpc>
                <a:spcPct val="90000"/>
              </a:lnSpc>
            </a:pPr>
            <a:r>
              <a:rPr lang="zh-CN" altLang="en-US"/>
              <a:t>在实际的处理对象中，有许多信息是由多个不同类型的数据组合在一起进行描述，而且这些不同类型的数据是互相联系组成了一个有机的整体。此时，就要用到一种新的构造类型数据</a:t>
            </a:r>
            <a:r>
              <a:rPr lang="en-US" altLang="zh-CN">
                <a:sym typeface="Arial" pitchFamily="34" charset="0"/>
              </a:rPr>
              <a:t>——</a:t>
            </a:r>
            <a:r>
              <a:rPr lang="zh-CN" altLang="en-US"/>
              <a:t>结构体（</a:t>
            </a:r>
            <a:r>
              <a:rPr lang="en-US" altLang="zh-CN"/>
              <a:t>structure</a:t>
            </a:r>
            <a:r>
              <a:rPr lang="zh-CN" altLang="en-US"/>
              <a:t>），简称结构。</a:t>
            </a:r>
          </a:p>
          <a:p>
            <a:pPr lvl="1" eaLnBrk="1" hangingPunct="1">
              <a:lnSpc>
                <a:spcPct val="90000"/>
              </a:lnSpc>
            </a:pPr>
            <a:endParaRPr lang="zh-CN" altLang="en-US"/>
          </a:p>
          <a:p>
            <a:pPr lvl="1" eaLnBrk="1" hangingPunct="1">
              <a:lnSpc>
                <a:spcPct val="90000"/>
              </a:lnSpc>
            </a:pPr>
            <a:r>
              <a:rPr lang="zh-CN" altLang="en-US"/>
              <a:t>结构体的使用为处理复杂的数据结构（如动态数据结构等）提供了有效的手段，而且，它们为函数间传递不同类型的数据提供了方便。</a:t>
            </a:r>
          </a:p>
          <a:p>
            <a:pPr eaLnBrk="1" hangingPunct="1">
              <a:lnSpc>
                <a:spcPct val="90000"/>
              </a:lnSpc>
              <a:buFont typeface="Wingdings 3" pitchFamily="18" charset="2"/>
              <a:buNone/>
            </a:pPr>
            <a:r>
              <a:rPr lang="zh-CN" altLang="en-US" sz="2400"/>
              <a:t>		</a:t>
            </a:r>
            <a:endParaRPr lang="zh-CN" altLang="en-US"/>
          </a:p>
        </p:txBody>
      </p:sp>
    </p:spTree>
    <p:extLst>
      <p:ext uri="{BB962C8B-B14F-4D97-AF65-F5344CB8AC3E}">
        <p14:creationId xmlns:p14="http://schemas.microsoft.com/office/powerpoint/2010/main" val="348855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algn="ctr" eaLnBrk="1" hangingPunct="1"/>
            <a:r>
              <a:rPr lang="en-US" altLang="zh-CN" dirty="0"/>
              <a:t> </a:t>
            </a:r>
            <a:r>
              <a:rPr lang="zh-CN" altLang="en-US" dirty="0"/>
              <a:t>软件包的类型 </a:t>
            </a:r>
          </a:p>
        </p:txBody>
      </p:sp>
      <p:sp>
        <p:nvSpPr>
          <p:cNvPr id="54276" name="Rectangle 3"/>
          <p:cNvSpPr>
            <a:spLocks noGrp="1" noChangeArrowheads="1"/>
          </p:cNvSpPr>
          <p:nvPr>
            <p:ph idx="1"/>
          </p:nvPr>
        </p:nvSpPr>
        <p:spPr>
          <a:prstGeom prst="rect">
            <a:avLst/>
          </a:prstGeom>
        </p:spPr>
        <p:txBody>
          <a:bodyPr/>
          <a:lstStyle/>
          <a:p>
            <a:pPr eaLnBrk="1" hangingPunct="1">
              <a:lnSpc>
                <a:spcPct val="90000"/>
              </a:lnSpc>
            </a:pPr>
            <a:r>
              <a:rPr lang="en-US" altLang="zh-CN" sz="2400" dirty="0" err="1"/>
              <a:t>Debian</a:t>
            </a:r>
            <a:r>
              <a:rPr lang="zh-CN" altLang="en-US" sz="2400" dirty="0"/>
              <a:t>包文件包含了二进制可执行文件、库文件、配置文件和</a:t>
            </a:r>
            <a:r>
              <a:rPr lang="en-US" altLang="zh-CN" sz="2400" dirty="0"/>
              <a:t>man/info</a:t>
            </a:r>
            <a:r>
              <a:rPr lang="zh-CN" altLang="en-US" sz="2400" dirty="0"/>
              <a:t>帮助页面等文档。通常</a:t>
            </a:r>
            <a:r>
              <a:rPr lang="en-US" altLang="zh-CN" sz="2400" dirty="0" err="1"/>
              <a:t>Debian</a:t>
            </a:r>
            <a:r>
              <a:rPr lang="zh-CN" altLang="en-US" sz="2400" dirty="0"/>
              <a:t>包文件的后缀为</a:t>
            </a:r>
            <a:r>
              <a:rPr lang="zh-CN" altLang="en-US" sz="2400" dirty="0">
                <a:sym typeface="Arial" pitchFamily="34" charset="0"/>
              </a:rPr>
              <a:t>“</a:t>
            </a:r>
            <a:r>
              <a:rPr lang="en-US" altLang="zh-CN" sz="2400" dirty="0"/>
              <a:t>.deb</a:t>
            </a:r>
            <a:r>
              <a:rPr lang="en-US" altLang="zh-CN" sz="2400" dirty="0">
                <a:sym typeface="Arial" pitchFamily="34" charset="0"/>
              </a:rPr>
              <a:t>”</a:t>
            </a:r>
            <a:r>
              <a:rPr lang="zh-CN" altLang="en-US" sz="2400" dirty="0"/>
              <a:t>，因此称为</a:t>
            </a:r>
            <a:r>
              <a:rPr lang="zh-CN" altLang="en-US" sz="2400" dirty="0">
                <a:sym typeface="Arial" pitchFamily="34" charset="0"/>
              </a:rPr>
              <a:t>“</a:t>
            </a:r>
            <a:r>
              <a:rPr lang="en-US" altLang="zh-CN" sz="2400" dirty="0"/>
              <a:t>Deb</a:t>
            </a:r>
            <a:r>
              <a:rPr lang="zh-CN" altLang="en-US" sz="2400" dirty="0"/>
              <a:t>软件包</a:t>
            </a:r>
            <a:r>
              <a:rPr lang="zh-CN" altLang="en-US" sz="2400" dirty="0">
                <a:sym typeface="Arial" pitchFamily="34" charset="0"/>
              </a:rPr>
              <a:t>”</a:t>
            </a:r>
            <a:r>
              <a:rPr lang="zh-CN" altLang="en-US" sz="2400" dirty="0"/>
              <a:t>。</a:t>
            </a:r>
            <a:r>
              <a:rPr lang="en-US" altLang="zh-CN" sz="2400" dirty="0"/>
              <a:t>Ubuntu</a:t>
            </a:r>
            <a:r>
              <a:rPr lang="zh-CN" altLang="en-US" sz="2400" dirty="0"/>
              <a:t>有两种类型的软件包：二进制软件包（</a:t>
            </a:r>
            <a:r>
              <a:rPr lang="en-US" altLang="zh-CN" sz="2400" dirty="0"/>
              <a:t>deb</a:t>
            </a:r>
            <a:r>
              <a:rPr lang="zh-CN" altLang="en-US" sz="2400" dirty="0"/>
              <a:t>）和源码包（</a:t>
            </a:r>
            <a:r>
              <a:rPr lang="en-US" altLang="zh-CN" sz="2400" dirty="0"/>
              <a:t>deb-</a:t>
            </a:r>
            <a:r>
              <a:rPr lang="en-US" altLang="zh-CN" sz="2400" dirty="0" err="1"/>
              <a:t>src</a:t>
            </a:r>
            <a:r>
              <a:rPr lang="zh-CN" altLang="en-US" sz="2400" dirty="0"/>
              <a:t>）。</a:t>
            </a:r>
          </a:p>
          <a:p>
            <a:pPr lvl="1" eaLnBrk="1" hangingPunct="1">
              <a:lnSpc>
                <a:spcPct val="90000"/>
              </a:lnSpc>
            </a:pPr>
            <a:r>
              <a:rPr lang="zh-CN" altLang="en-US" sz="2000" b="1" dirty="0">
                <a:solidFill>
                  <a:srgbClr val="FF0000"/>
                </a:solidFill>
              </a:rPr>
              <a:t>二进制软件包</a:t>
            </a:r>
            <a:r>
              <a:rPr lang="zh-CN" altLang="en-US" sz="2000" dirty="0"/>
              <a:t>（</a:t>
            </a:r>
            <a:r>
              <a:rPr lang="en-US" altLang="zh-CN" sz="2000" dirty="0"/>
              <a:t>Binary Packages</a:t>
            </a:r>
            <a:r>
              <a:rPr lang="zh-CN" altLang="en-US" sz="2000" dirty="0"/>
              <a:t>）：它包含可执行文件、库文件、配置文件、</a:t>
            </a:r>
            <a:r>
              <a:rPr lang="en-US" altLang="zh-CN" sz="2000" dirty="0"/>
              <a:t>man/info</a:t>
            </a:r>
            <a:r>
              <a:rPr lang="zh-CN" altLang="en-US" sz="2000" dirty="0"/>
              <a:t>页面、版权声明和其它文档。</a:t>
            </a:r>
          </a:p>
          <a:p>
            <a:pPr lvl="1" eaLnBrk="1" hangingPunct="1">
              <a:lnSpc>
                <a:spcPct val="90000"/>
              </a:lnSpc>
            </a:pPr>
            <a:r>
              <a:rPr lang="zh-CN" altLang="en-US" sz="2000" b="1" dirty="0">
                <a:solidFill>
                  <a:srgbClr val="FF0000"/>
                </a:solidFill>
              </a:rPr>
              <a:t>源码包</a:t>
            </a:r>
            <a:r>
              <a:rPr lang="zh-CN" altLang="en-US" sz="2000" dirty="0">
                <a:solidFill>
                  <a:srgbClr val="FF0000"/>
                </a:solidFill>
              </a:rPr>
              <a:t>（</a:t>
            </a:r>
            <a:r>
              <a:rPr lang="en-US" altLang="zh-CN" sz="2000" dirty="0"/>
              <a:t>Source Packages</a:t>
            </a:r>
            <a:r>
              <a:rPr lang="zh-CN" altLang="en-US" sz="2000" dirty="0"/>
              <a:t>）：包含软件源代码、版本修改说明、构建指令以及编译工具等。先由</a:t>
            </a:r>
            <a:r>
              <a:rPr lang="en-US" altLang="zh-CN" sz="2000" dirty="0"/>
              <a:t>tar</a:t>
            </a:r>
            <a:r>
              <a:rPr lang="zh-CN" altLang="en-US" sz="2000" dirty="0"/>
              <a:t>工具归档为</a:t>
            </a:r>
            <a:r>
              <a:rPr lang="en-US" altLang="zh-CN" sz="2000" dirty="0"/>
              <a:t>.tar.gz</a:t>
            </a:r>
            <a:r>
              <a:rPr lang="zh-CN" altLang="en-US" sz="2000" dirty="0"/>
              <a:t>文件，然后再打包成</a:t>
            </a:r>
            <a:r>
              <a:rPr lang="en-US" altLang="zh-CN" sz="2000" dirty="0"/>
              <a:t>.</a:t>
            </a:r>
            <a:r>
              <a:rPr lang="en-US" altLang="zh-CN" sz="2000" dirty="0" err="1"/>
              <a:t>dsc</a:t>
            </a:r>
            <a:r>
              <a:rPr lang="zh-CN" altLang="en-US" sz="2000" dirty="0"/>
              <a:t>文件。</a:t>
            </a:r>
          </a:p>
          <a:p>
            <a:pPr eaLnBrk="1" hangingPunct="1">
              <a:lnSpc>
                <a:spcPct val="90000"/>
              </a:lnSpc>
            </a:pPr>
            <a:r>
              <a:rPr lang="zh-CN" altLang="en-US" sz="2000" dirty="0"/>
              <a:t>在用户不确定一个软件包类型时，可以使用</a:t>
            </a:r>
            <a:r>
              <a:rPr lang="en-US" altLang="zh-CN" sz="2000" dirty="0"/>
              <a:t>file</a:t>
            </a:r>
            <a:r>
              <a:rPr lang="zh-CN" altLang="en-US" sz="2000" dirty="0"/>
              <a:t>命令查看文件类型。例如下面命令用于证实一个软件包的文件类型是否是</a:t>
            </a:r>
            <a:r>
              <a:rPr lang="en-US" altLang="zh-CN" sz="2000" dirty="0"/>
              <a:t>Deb</a:t>
            </a:r>
            <a:r>
              <a:rPr lang="zh-CN" altLang="en-US" sz="2000" dirty="0"/>
              <a:t>软件包文件。</a:t>
            </a:r>
          </a:p>
          <a:p>
            <a:pPr lvl="1" eaLnBrk="1" hangingPunct="1">
              <a:lnSpc>
                <a:spcPct val="90000"/>
              </a:lnSpc>
            </a:pPr>
            <a:endParaRPr lang="zh-CN" altLang="en-US" sz="2000" dirty="0"/>
          </a:p>
        </p:txBody>
      </p:sp>
      <p:sp>
        <p:nvSpPr>
          <p:cNvPr id="54277" name="Rectangle 4"/>
          <p:cNvSpPr>
            <a:spLocks noChangeArrowheads="1"/>
          </p:cNvSpPr>
          <p:nvPr/>
        </p:nvSpPr>
        <p:spPr bwMode="auto">
          <a:xfrm>
            <a:off x="1219200" y="5255310"/>
            <a:ext cx="6571030" cy="64633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file</a:t>
            </a:r>
            <a:r>
              <a:rPr lang="en-US" altLang="zh-CN">
                <a:solidFill>
                  <a:srgbClr val="000000"/>
                </a:solidFill>
                <a:sym typeface="Times New Roman" pitchFamily="18" charset="0"/>
              </a:rPr>
              <a:t>  g++_4.1.2-9ubuntu2_i386.deb</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g++_4.1.2-9ubuntu2_i386: Debian binary package (format 2.0)</a:t>
            </a:r>
            <a:endParaRPr lang="zh-CN" altLang="en-US"/>
          </a:p>
        </p:txBody>
      </p:sp>
    </p:spTree>
    <p:extLst>
      <p:ext uri="{BB962C8B-B14F-4D97-AF65-F5344CB8AC3E}">
        <p14:creationId xmlns:p14="http://schemas.microsoft.com/office/powerpoint/2010/main" val="266251773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17795" name="Rectangle 3"/>
          <p:cNvSpPr>
            <a:spLocks noGrp="1" noChangeArrowheads="1"/>
          </p:cNvSpPr>
          <p:nvPr>
            <p:ph idx="1"/>
          </p:nvPr>
        </p:nvSpPr>
        <p:spPr>
          <a:prstGeom prst="rect">
            <a:avLst/>
          </a:prstGeom>
        </p:spPr>
        <p:txBody>
          <a:bodyPr/>
          <a:lstStyle/>
          <a:p>
            <a:pPr eaLnBrk="1" hangingPunct="1">
              <a:lnSpc>
                <a:spcPct val="90000"/>
              </a:lnSpc>
            </a:pPr>
            <a:r>
              <a:rPr lang="zh-CN" altLang="en-US"/>
              <a:t>概念</a:t>
            </a:r>
          </a:p>
          <a:p>
            <a:pPr eaLnBrk="1" hangingPunct="1">
              <a:lnSpc>
                <a:spcPct val="90000"/>
              </a:lnSpc>
            </a:pPr>
            <a:endParaRPr lang="zh-CN" altLang="en-US"/>
          </a:p>
          <a:p>
            <a:pPr lvl="1" eaLnBrk="1" hangingPunct="1">
              <a:lnSpc>
                <a:spcPct val="90000"/>
              </a:lnSpc>
            </a:pPr>
            <a:r>
              <a:rPr lang="zh-CN" altLang="en-US" sz="2000"/>
              <a:t>结构体是用户自定义的新数据类型，在结构体中可以包含若干个不同数据类型和不同意义的数据项（当然也可以相同），从而使这些数据项组合起来反映某一个信息。</a:t>
            </a:r>
          </a:p>
          <a:p>
            <a:pPr lvl="1" eaLnBrk="1" hangingPunct="1">
              <a:lnSpc>
                <a:spcPct val="90000"/>
              </a:lnSpc>
            </a:pPr>
            <a:endParaRPr lang="zh-CN" altLang="en-US" sz="2000"/>
          </a:p>
          <a:p>
            <a:pPr lvl="1" eaLnBrk="1" hangingPunct="1">
              <a:lnSpc>
                <a:spcPct val="90000"/>
              </a:lnSpc>
            </a:pPr>
            <a:r>
              <a:rPr lang="zh-CN" altLang="en-US" sz="2000"/>
              <a:t>例如，可以定义一个职工</a:t>
            </a:r>
            <a:r>
              <a:rPr lang="en-US" altLang="zh-CN" sz="2000"/>
              <a:t>worker</a:t>
            </a:r>
            <a:r>
              <a:rPr lang="zh-CN" altLang="en-US" sz="2000"/>
              <a:t>结构体，在这个结构体中包括职工编号、姓名、性别、年龄、工资、家庭住址、联系电话。这样就可以用一个结构体数据类型的变量来存放某个职工的所有相关信息。并且，用户自定义的数据类型</a:t>
            </a:r>
            <a:r>
              <a:rPr lang="en-US" altLang="zh-CN" sz="2000"/>
              <a:t>worker</a:t>
            </a:r>
            <a:r>
              <a:rPr lang="zh-CN" altLang="en-US" sz="2000"/>
              <a:t>也可以与</a:t>
            </a:r>
            <a:r>
              <a:rPr lang="en-US" altLang="zh-CN" sz="2000"/>
              <a:t>int</a:t>
            </a:r>
            <a:r>
              <a:rPr lang="zh-CN" altLang="en-US" sz="2000"/>
              <a:t>、</a:t>
            </a:r>
            <a:r>
              <a:rPr lang="en-US" altLang="zh-CN" sz="2000"/>
              <a:t>double</a:t>
            </a:r>
            <a:r>
              <a:rPr lang="zh-CN" altLang="en-US" sz="2000"/>
              <a:t>等基本数据类型一样，用来作为定义其他变量的数据类型</a:t>
            </a:r>
            <a:endParaRPr lang="zh-CN" altLang="en-US"/>
          </a:p>
        </p:txBody>
      </p:sp>
    </p:spTree>
    <p:extLst>
      <p:ext uri="{BB962C8B-B14F-4D97-AF65-F5344CB8AC3E}">
        <p14:creationId xmlns:p14="http://schemas.microsoft.com/office/powerpoint/2010/main" val="7274639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18819" name="Rectangle 3"/>
          <p:cNvSpPr>
            <a:spLocks noGrp="1" noChangeArrowheads="1"/>
          </p:cNvSpPr>
          <p:nvPr>
            <p:ph idx="1"/>
          </p:nvPr>
        </p:nvSpPr>
        <p:spPr>
          <a:prstGeom prst="rect">
            <a:avLst/>
          </a:prstGeom>
        </p:spPr>
        <p:txBody>
          <a:bodyPr/>
          <a:lstStyle/>
          <a:p>
            <a:pPr marL="533400" indent="-533400" algn="just" eaLnBrk="1" hangingPunct="1">
              <a:lnSpc>
                <a:spcPct val="90000"/>
              </a:lnSpc>
            </a:pPr>
            <a:r>
              <a:rPr lang="zh-CN" altLang="en-US" sz="2400"/>
              <a:t>定义：</a:t>
            </a:r>
          </a:p>
          <a:p>
            <a:pPr marL="731838" lvl="1" indent="-274638" algn="just" eaLnBrk="1" hangingPunct="1">
              <a:lnSpc>
                <a:spcPct val="90000"/>
              </a:lnSpc>
            </a:pPr>
            <a:r>
              <a:rPr lang="zh-CN" altLang="en-US"/>
              <a:t>定义一个结构体类型的一般形式为：</a:t>
            </a:r>
          </a:p>
          <a:p>
            <a:pPr marL="974725" lvl="2" indent="-60325" algn="just" eaLnBrk="1" hangingPunct="1">
              <a:lnSpc>
                <a:spcPct val="90000"/>
              </a:lnSpc>
              <a:buFont typeface="Wingdings 3" pitchFamily="18" charset="2"/>
              <a:buNone/>
            </a:pPr>
            <a:r>
              <a:rPr lang="en-US" altLang="zh-CN" sz="2400"/>
              <a:t>struct  </a:t>
            </a:r>
            <a:r>
              <a:rPr lang="zh-CN" altLang="en-US" sz="2400"/>
              <a:t>结构体名</a:t>
            </a:r>
          </a:p>
          <a:p>
            <a:pPr marL="974725" lvl="2" indent="-60325" algn="just" eaLnBrk="1" hangingPunct="1">
              <a:lnSpc>
                <a:spcPct val="90000"/>
              </a:lnSpc>
              <a:buFont typeface="Wingdings 3" pitchFamily="18" charset="2"/>
              <a:buNone/>
            </a:pPr>
            <a:r>
              <a:rPr lang="en-US" altLang="zh-CN" sz="2400"/>
              <a:t>{</a:t>
            </a:r>
            <a:endParaRPr lang="zh-CN" altLang="en-US" sz="2400"/>
          </a:p>
          <a:p>
            <a:pPr marL="974725" lvl="2" indent="-60325" algn="just" eaLnBrk="1" hangingPunct="1">
              <a:lnSpc>
                <a:spcPct val="90000"/>
              </a:lnSpc>
              <a:buFont typeface="Wingdings 3" pitchFamily="18" charset="2"/>
              <a:buNone/>
            </a:pPr>
            <a:r>
              <a:rPr lang="zh-CN" altLang="en-US" sz="2400"/>
              <a:t>数据类型　　　成员名</a:t>
            </a:r>
            <a:r>
              <a:rPr lang="en-US" altLang="zh-CN" sz="2400"/>
              <a:t>1</a:t>
            </a:r>
            <a:r>
              <a:rPr lang="zh-CN" altLang="en-US" sz="2400"/>
              <a:t>；</a:t>
            </a:r>
          </a:p>
          <a:p>
            <a:pPr marL="974725" lvl="2" indent="-60325" algn="just" eaLnBrk="1" hangingPunct="1">
              <a:lnSpc>
                <a:spcPct val="90000"/>
              </a:lnSpc>
              <a:buFont typeface="Wingdings 3" pitchFamily="18" charset="2"/>
              <a:buNone/>
            </a:pPr>
            <a:r>
              <a:rPr lang="zh-CN" altLang="en-US" sz="2400"/>
              <a:t>数据类型　　　成员名</a:t>
            </a:r>
            <a:r>
              <a:rPr lang="en-US" altLang="zh-CN" sz="2400"/>
              <a:t>2</a:t>
            </a:r>
            <a:r>
              <a:rPr lang="zh-CN" altLang="en-US" sz="2400"/>
              <a:t>；</a:t>
            </a:r>
          </a:p>
          <a:p>
            <a:pPr marL="974725" lvl="2" indent="-60325" algn="just" eaLnBrk="1" hangingPunct="1">
              <a:lnSpc>
                <a:spcPct val="90000"/>
              </a:lnSpc>
              <a:buFont typeface="Wingdings 3" pitchFamily="18" charset="2"/>
              <a:buNone/>
            </a:pPr>
            <a:r>
              <a:rPr lang="zh-CN" altLang="en-US" sz="2400"/>
              <a:t>：</a:t>
            </a:r>
          </a:p>
          <a:p>
            <a:pPr marL="974725" lvl="2" indent="-60325" algn="just" eaLnBrk="1" hangingPunct="1">
              <a:lnSpc>
                <a:spcPct val="90000"/>
              </a:lnSpc>
              <a:buFont typeface="Wingdings 3" pitchFamily="18" charset="2"/>
              <a:buNone/>
            </a:pPr>
            <a:r>
              <a:rPr lang="zh-CN" altLang="en-US" sz="2400"/>
              <a:t>数据类型　　　成员名</a:t>
            </a:r>
            <a:r>
              <a:rPr lang="en-US" altLang="zh-CN" sz="2400"/>
              <a:t>n</a:t>
            </a:r>
            <a:r>
              <a:rPr lang="zh-CN" altLang="en-US" sz="2400"/>
              <a:t>；</a:t>
            </a:r>
          </a:p>
          <a:p>
            <a:pPr marL="974725" lvl="2" indent="-60325" algn="just" eaLnBrk="1" hangingPunct="1">
              <a:lnSpc>
                <a:spcPct val="90000"/>
              </a:lnSpc>
              <a:buFont typeface="Wingdings 3" pitchFamily="18" charset="2"/>
              <a:buNone/>
            </a:pPr>
            <a:r>
              <a:rPr lang="en-US" altLang="zh-CN" sz="2400"/>
              <a:t>}</a:t>
            </a:r>
            <a:r>
              <a:rPr lang="zh-CN" altLang="en-US" sz="2400"/>
              <a:t>；</a:t>
            </a:r>
          </a:p>
          <a:p>
            <a:pPr marL="974725" lvl="2" indent="-60325" algn="just" eaLnBrk="1" hangingPunct="1">
              <a:lnSpc>
                <a:spcPct val="90000"/>
              </a:lnSpc>
              <a:buFont typeface="Wingdings 3" pitchFamily="18" charset="2"/>
              <a:buNone/>
            </a:pPr>
            <a:endParaRPr lang="zh-CN" altLang="en-US" sz="2400"/>
          </a:p>
        </p:txBody>
      </p:sp>
    </p:spTree>
    <p:extLst>
      <p:ext uri="{BB962C8B-B14F-4D97-AF65-F5344CB8AC3E}">
        <p14:creationId xmlns:p14="http://schemas.microsoft.com/office/powerpoint/2010/main" val="8951824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eaLnBrk="1" hangingPunct="1"/>
            <a:r>
              <a:rPr lang="zh-CN" altLang="en-US" dirty="0"/>
              <a:t>结构体</a:t>
            </a:r>
          </a:p>
        </p:txBody>
      </p:sp>
      <p:sp>
        <p:nvSpPr>
          <p:cNvPr id="419843" name="Rectangle 3"/>
          <p:cNvSpPr>
            <a:spLocks noGrp="1" noChangeArrowheads="1"/>
          </p:cNvSpPr>
          <p:nvPr>
            <p:ph idx="1"/>
          </p:nvPr>
        </p:nvSpPr>
        <p:spPr>
          <a:prstGeom prst="rect">
            <a:avLst/>
          </a:prstGeom>
        </p:spPr>
        <p:txBody>
          <a:bodyPr/>
          <a:lstStyle/>
          <a:p>
            <a:pPr lvl="2" algn="just" eaLnBrk="1" hangingPunct="1"/>
            <a:r>
              <a:rPr lang="zh-CN" altLang="en-US" sz="2400"/>
              <a:t>在大括号中的内容也称为</a:t>
            </a:r>
            <a:r>
              <a:rPr lang="zh-CN" altLang="en-US" sz="2400">
                <a:latin typeface="宋体" pitchFamily="2" charset="-122"/>
                <a:sym typeface="宋体" pitchFamily="2" charset="-122"/>
              </a:rPr>
              <a:t>“</a:t>
            </a:r>
            <a:r>
              <a:rPr lang="zh-CN" altLang="en-US" sz="2400"/>
              <a:t>成员列表</a:t>
            </a:r>
            <a:r>
              <a:rPr lang="zh-CN" altLang="en-US" sz="2400">
                <a:latin typeface="宋体" pitchFamily="2" charset="-122"/>
                <a:sym typeface="宋体" pitchFamily="2" charset="-122"/>
              </a:rPr>
              <a:t>”</a:t>
            </a:r>
            <a:r>
              <a:rPr lang="zh-CN" altLang="en-US" sz="2400"/>
              <a:t>或</a:t>
            </a:r>
            <a:r>
              <a:rPr lang="zh-CN" altLang="en-US" sz="2400">
                <a:latin typeface="宋体" pitchFamily="2" charset="-122"/>
                <a:sym typeface="宋体" pitchFamily="2" charset="-122"/>
              </a:rPr>
              <a:t>“</a:t>
            </a:r>
            <a:r>
              <a:rPr lang="zh-CN" altLang="en-US" sz="2400"/>
              <a:t>域表</a:t>
            </a:r>
            <a:r>
              <a:rPr lang="zh-CN" altLang="en-US" sz="2400">
                <a:latin typeface="宋体" pitchFamily="2" charset="-122"/>
                <a:sym typeface="宋体" pitchFamily="2" charset="-122"/>
              </a:rPr>
              <a:t>”</a:t>
            </a:r>
            <a:r>
              <a:rPr lang="zh-CN" altLang="en-US" sz="2400"/>
              <a:t>。</a:t>
            </a:r>
          </a:p>
          <a:p>
            <a:pPr lvl="2" algn="just" eaLnBrk="1" hangingPunct="1"/>
            <a:endParaRPr lang="zh-CN" altLang="en-US" sz="2400"/>
          </a:p>
          <a:p>
            <a:pPr lvl="2" algn="just" eaLnBrk="1" hangingPunct="1"/>
            <a:r>
              <a:rPr lang="zh-CN" altLang="en-US" sz="2400"/>
              <a:t>其中，每个成员名的命名规则与变量名相同；</a:t>
            </a:r>
          </a:p>
          <a:p>
            <a:pPr lvl="2" algn="just" eaLnBrk="1" hangingPunct="1"/>
            <a:endParaRPr lang="zh-CN" altLang="en-US" sz="2400"/>
          </a:p>
          <a:p>
            <a:pPr lvl="2" algn="just" eaLnBrk="1" hangingPunct="1"/>
            <a:r>
              <a:rPr lang="zh-CN" altLang="en-US" sz="2400"/>
              <a:t>数据类型可以是基本变量类型和数组类型，或者是一个结构体类型；</a:t>
            </a:r>
          </a:p>
          <a:p>
            <a:pPr lvl="2" algn="just" eaLnBrk="1" hangingPunct="1"/>
            <a:endParaRPr lang="zh-CN" altLang="en-US" sz="2400"/>
          </a:p>
          <a:p>
            <a:pPr lvl="2" algn="just" eaLnBrk="1" hangingPunct="1"/>
            <a:r>
              <a:rPr lang="zh-CN" altLang="en-US" sz="2400"/>
              <a:t>用分号</a:t>
            </a:r>
            <a:r>
              <a:rPr lang="zh-CN" altLang="en-US" sz="2400">
                <a:latin typeface="宋体" pitchFamily="2" charset="-122"/>
                <a:sym typeface="宋体" pitchFamily="2" charset="-122"/>
              </a:rPr>
              <a:t>“</a:t>
            </a:r>
            <a:r>
              <a:rPr lang="zh-CN" altLang="en-US" sz="2400"/>
              <a:t>；</a:t>
            </a:r>
            <a:r>
              <a:rPr lang="zh-CN" altLang="en-US" sz="2400">
                <a:latin typeface="宋体" pitchFamily="2" charset="-122"/>
                <a:sym typeface="宋体" pitchFamily="2" charset="-122"/>
              </a:rPr>
              <a:t>”</a:t>
            </a:r>
            <a:r>
              <a:rPr lang="zh-CN" altLang="en-US" sz="2400"/>
              <a:t>作为结束符。整个结构的定义也用分号作为结束符</a:t>
            </a:r>
            <a:r>
              <a:rPr lang="zh-CN" altLang="en-US"/>
              <a:t> </a:t>
            </a:r>
          </a:p>
          <a:p>
            <a:pPr eaLnBrk="1" hangingPunct="1"/>
            <a:endParaRPr lang="zh-CN" altLang="en-US"/>
          </a:p>
        </p:txBody>
      </p:sp>
    </p:spTree>
    <p:extLst>
      <p:ext uri="{BB962C8B-B14F-4D97-AF65-F5344CB8AC3E}">
        <p14:creationId xmlns:p14="http://schemas.microsoft.com/office/powerpoint/2010/main" val="2312756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0867" name="Rectangle 3"/>
          <p:cNvSpPr>
            <a:spLocks noGrp="1" noChangeArrowheads="1"/>
          </p:cNvSpPr>
          <p:nvPr>
            <p:ph idx="1"/>
          </p:nvPr>
        </p:nvSpPr>
        <p:spPr>
          <a:prstGeom prst="rect">
            <a:avLst/>
          </a:prstGeom>
        </p:spPr>
        <p:txBody>
          <a:bodyPr/>
          <a:lstStyle/>
          <a:p>
            <a:pPr algn="just" eaLnBrk="1" hangingPunct="1">
              <a:lnSpc>
                <a:spcPct val="90000"/>
              </a:lnSpc>
            </a:pPr>
            <a:r>
              <a:rPr lang="en-US" altLang="zh-CN" sz="2400">
                <a:latin typeface="宋体" pitchFamily="2" charset="-122"/>
                <a:sym typeface="宋体" pitchFamily="2" charset="-122"/>
              </a:rPr>
              <a:t>Example</a:t>
            </a:r>
            <a:r>
              <a:rPr lang="zh-CN" altLang="en-US" sz="2400">
                <a:latin typeface="宋体" pitchFamily="2" charset="-122"/>
                <a:sym typeface="宋体" pitchFamily="2" charset="-122"/>
              </a:rPr>
              <a:t>：</a:t>
            </a:r>
          </a:p>
          <a:p>
            <a:pPr lvl="1" algn="just" eaLnBrk="1" hangingPunct="1">
              <a:lnSpc>
                <a:spcPct val="90000"/>
              </a:lnSpc>
            </a:pPr>
            <a:r>
              <a:rPr lang="zh-CN" altLang="en-US">
                <a:latin typeface="宋体" pitchFamily="2" charset="-122"/>
                <a:sym typeface="宋体" pitchFamily="2" charset="-122"/>
              </a:rPr>
              <a:t>定义一个职工</a:t>
            </a:r>
            <a:r>
              <a:rPr lang="en-US" altLang="zh-CN">
                <a:latin typeface="宋体" pitchFamily="2" charset="-122"/>
                <a:sym typeface="宋体" pitchFamily="2" charset="-122"/>
              </a:rPr>
              <a:t>worker</a:t>
            </a:r>
            <a:r>
              <a:rPr lang="zh-CN" altLang="en-US">
                <a:latin typeface="宋体" pitchFamily="2" charset="-122"/>
                <a:sym typeface="宋体" pitchFamily="2" charset="-122"/>
              </a:rPr>
              <a:t>结构体如下：</a:t>
            </a: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struct worker</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long number;</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name[20];</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sex;		</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int age;          //  age</a:t>
            </a:r>
            <a:r>
              <a:rPr lang="zh-CN" altLang="en-US" sz="2400">
                <a:latin typeface="宋体" pitchFamily="2" charset="-122"/>
                <a:sym typeface="Courier New" pitchFamily="49" charset="0"/>
              </a:rPr>
              <a:t>是成员名</a:t>
            </a:r>
          </a:p>
          <a:p>
            <a:pPr lvl="2"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float salary;</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address[80];</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注意分号不能省略</a:t>
            </a:r>
          </a:p>
          <a:p>
            <a:pPr lvl="2" algn="just" eaLnBrk="1" hangingPunct="1">
              <a:lnSpc>
                <a:spcPct val="90000"/>
              </a:lnSpc>
              <a:buFont typeface="Wingdings 3" pitchFamily="18" charset="2"/>
              <a:buNone/>
            </a:pPr>
            <a:r>
              <a:rPr lang="en-US" altLang="zh-CN" sz="2400">
                <a:latin typeface="宋体" pitchFamily="2" charset="-122"/>
                <a:sym typeface="宋体" pitchFamily="2" charset="-122"/>
              </a:rPr>
              <a:t>int  age = 10;    //age</a:t>
            </a:r>
            <a:r>
              <a:rPr lang="zh-CN" altLang="en-US" sz="2400">
                <a:latin typeface="宋体" pitchFamily="2" charset="-122"/>
                <a:sym typeface="宋体" pitchFamily="2" charset="-122"/>
              </a:rPr>
              <a:t>是变量名</a:t>
            </a:r>
            <a:r>
              <a:rPr lang="zh-CN" altLang="en-US"/>
              <a:t> </a:t>
            </a:r>
          </a:p>
          <a:p>
            <a:pPr algn="just" eaLnBrk="1" hangingPunct="1">
              <a:lnSpc>
                <a:spcPct val="90000"/>
              </a:lnSpc>
              <a:buFont typeface="Wingdings 3" pitchFamily="18" charset="2"/>
              <a:buNone/>
            </a:pPr>
            <a:endParaRPr lang="zh-CN" altLang="en-US" sz="2400"/>
          </a:p>
        </p:txBody>
      </p:sp>
    </p:spTree>
    <p:extLst>
      <p:ext uri="{BB962C8B-B14F-4D97-AF65-F5344CB8AC3E}">
        <p14:creationId xmlns:p14="http://schemas.microsoft.com/office/powerpoint/2010/main" val="32600759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1891" name="Rectangle 3"/>
          <p:cNvSpPr>
            <a:spLocks noGrp="1" noChangeArrowheads="1"/>
          </p:cNvSpPr>
          <p:nvPr>
            <p:ph idx="1"/>
          </p:nvPr>
        </p:nvSpPr>
        <p:spPr>
          <a:prstGeom prst="rect">
            <a:avLst/>
          </a:prstGeom>
        </p:spPr>
        <p:txBody>
          <a:bodyPr/>
          <a:lstStyle/>
          <a:p>
            <a:pPr eaLnBrk="1" hangingPunct="1"/>
            <a:r>
              <a:rPr lang="zh-CN" altLang="en-US" sz="2400"/>
              <a:t>说明</a:t>
            </a:r>
            <a:r>
              <a:rPr lang="zh-CN" altLang="en-US" sz="2000"/>
              <a:t>：	</a:t>
            </a:r>
          </a:p>
          <a:p>
            <a:pPr eaLnBrk="1" hangingPunct="1">
              <a:buFont typeface="Wingdings 3" pitchFamily="18" charset="2"/>
              <a:buNone/>
            </a:pPr>
            <a:r>
              <a:rPr lang="zh-CN" altLang="en-US" sz="2000"/>
              <a:t>	</a:t>
            </a:r>
            <a:r>
              <a:rPr lang="zh-CN" altLang="en-US" sz="2400"/>
              <a:t>结构体类型中的成员名可以与程序中的变量名相同，二者并不代表同一对象，编译程序可以自动对它们进行区分。 </a:t>
            </a:r>
          </a:p>
          <a:p>
            <a:pPr algn="just" eaLnBrk="1" hangingPunct="1">
              <a:buFont typeface="Wingdings 3" pitchFamily="18" charset="2"/>
              <a:buNone/>
            </a:pPr>
            <a:r>
              <a:rPr lang="zh-CN" altLang="en-US" sz="2400"/>
              <a:t>		最后，总结一下结构体类型的特点：</a:t>
            </a:r>
          </a:p>
          <a:p>
            <a:pPr algn="just" eaLnBrk="1" hangingPunct="1">
              <a:buFont typeface="Wingdings 3" pitchFamily="18" charset="2"/>
              <a:buNone/>
            </a:pPr>
            <a:r>
              <a:rPr lang="zh-CN" altLang="en-US" sz="2400"/>
              <a:t>		（</a:t>
            </a:r>
            <a:r>
              <a:rPr lang="en-US" altLang="zh-CN" sz="2400"/>
              <a:t>1</a:t>
            </a:r>
            <a:r>
              <a:rPr lang="zh-CN" altLang="en-US" sz="2400"/>
              <a:t>）结构体类型是用户自行构造的。</a:t>
            </a:r>
          </a:p>
          <a:p>
            <a:pPr algn="just" eaLnBrk="1" hangingPunct="1">
              <a:buFont typeface="Wingdings 3" pitchFamily="18" charset="2"/>
              <a:buNone/>
            </a:pPr>
            <a:r>
              <a:rPr lang="zh-CN" altLang="en-US" sz="2400"/>
              <a:t>		（</a:t>
            </a:r>
            <a:r>
              <a:rPr lang="en-US" altLang="zh-CN" sz="2400"/>
              <a:t>2</a:t>
            </a:r>
            <a:r>
              <a:rPr lang="zh-CN" altLang="en-US" sz="2400"/>
              <a:t>）它由若干不同的基本数据类型的数据构成。</a:t>
            </a:r>
          </a:p>
          <a:p>
            <a:pPr eaLnBrk="1" hangingPunct="1">
              <a:buFont typeface="Wingdings 3" pitchFamily="18" charset="2"/>
              <a:buNone/>
            </a:pPr>
            <a:r>
              <a:rPr lang="zh-CN" altLang="en-US" sz="2400"/>
              <a:t>		（</a:t>
            </a:r>
            <a:r>
              <a:rPr lang="en-US" altLang="zh-CN" sz="2400"/>
              <a:t>3</a:t>
            </a:r>
            <a:r>
              <a:rPr lang="zh-CN" altLang="en-US" sz="2400"/>
              <a:t>）它属于</a:t>
            </a:r>
            <a:r>
              <a:rPr lang="en-US" altLang="zh-CN" sz="2400"/>
              <a:t>C</a:t>
            </a:r>
            <a:r>
              <a:rPr lang="zh-CN" altLang="en-US" sz="2400"/>
              <a:t>语言的一种数据类型，与整型、实型相当。因此，定义它时不分配空间，只有用它定义变量时才分配空间。</a:t>
            </a:r>
            <a:r>
              <a:rPr lang="zh-CN" altLang="en-US" sz="2000"/>
              <a:t> </a:t>
            </a:r>
            <a:endParaRPr lang="zh-CN" altLang="en-US"/>
          </a:p>
        </p:txBody>
      </p:sp>
    </p:spTree>
    <p:extLst>
      <p:ext uri="{BB962C8B-B14F-4D97-AF65-F5344CB8AC3E}">
        <p14:creationId xmlns:p14="http://schemas.microsoft.com/office/powerpoint/2010/main" val="25736930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2915" name="Rectangle 3"/>
          <p:cNvSpPr>
            <a:spLocks noGrp="1" noChangeArrowheads="1"/>
          </p:cNvSpPr>
          <p:nvPr>
            <p:ph idx="1"/>
          </p:nvPr>
        </p:nvSpPr>
        <p:spPr>
          <a:prstGeom prst="rect">
            <a:avLst/>
          </a:prstGeom>
        </p:spPr>
        <p:txBody>
          <a:bodyPr/>
          <a:lstStyle/>
          <a:p>
            <a:pPr eaLnBrk="1" hangingPunct="1"/>
            <a:r>
              <a:rPr lang="zh-CN" altLang="en-US" sz="2400">
                <a:latin typeface="宋体" pitchFamily="2" charset="-122"/>
                <a:sym typeface="宋体" pitchFamily="2" charset="-122"/>
              </a:rPr>
              <a:t>结构体类型变量的定义方法	</a:t>
            </a:r>
          </a:p>
          <a:p>
            <a:pPr eaLnBrk="1" hangingPunct="1"/>
            <a:endParaRPr lang="zh-CN" altLang="en-US" sz="2400">
              <a:latin typeface="宋体" pitchFamily="2" charset="-122"/>
              <a:sym typeface="宋体" pitchFamily="2" charset="-122"/>
            </a:endParaRPr>
          </a:p>
          <a:p>
            <a:pPr lvl="1" algn="just" eaLnBrk="1" hangingPunct="1">
              <a:buFont typeface="Wingdings 3" pitchFamily="18" charset="2"/>
              <a:buNone/>
            </a:pPr>
            <a:r>
              <a:rPr lang="zh-CN" altLang="en-US">
                <a:latin typeface="宋体" pitchFamily="2" charset="-122"/>
                <a:sym typeface="宋体" pitchFamily="2" charset="-122"/>
              </a:rPr>
              <a:t>先定义结构体类型再定义变量名</a:t>
            </a:r>
            <a:endParaRPr lang="zh-CN" altLang="en-US">
              <a:latin typeface="宋体" pitchFamily="2" charset="-122"/>
              <a:sym typeface="Arial" pitchFamily="34" charset="0"/>
            </a:endParaRPr>
          </a:p>
          <a:p>
            <a:pPr lvl="1" algn="just" eaLnBrk="1" hangingPunct="1">
              <a:buFont typeface="Wingdings 3" pitchFamily="18" charset="2"/>
              <a:buNone/>
            </a:pPr>
            <a:r>
              <a:rPr lang="zh-CN" altLang="en-US">
                <a:latin typeface="宋体" pitchFamily="2" charset="-122"/>
                <a:sym typeface="宋体" pitchFamily="2" charset="-122"/>
              </a:rPr>
              <a:t>这是</a:t>
            </a:r>
            <a:r>
              <a:rPr lang="en-US" altLang="zh-CN">
                <a:latin typeface="宋体" pitchFamily="2" charset="-122"/>
                <a:sym typeface="宋体" pitchFamily="2" charset="-122"/>
              </a:rPr>
              <a:t>C</a:t>
            </a:r>
            <a:r>
              <a:rPr lang="zh-CN" altLang="en-US">
                <a:latin typeface="宋体" pitchFamily="2" charset="-122"/>
                <a:sym typeface="宋体" pitchFamily="2" charset="-122"/>
              </a:rPr>
              <a:t>语言中定义结构体类型变量最常见的方式</a:t>
            </a:r>
          </a:p>
          <a:p>
            <a:pPr lvl="1" algn="just" eaLnBrk="1" hangingPunct="1">
              <a:buFont typeface="Wingdings 3" pitchFamily="18" charset="2"/>
              <a:buNone/>
            </a:pPr>
            <a:endParaRPr lang="zh-CN" altLang="en-US">
              <a:latin typeface="宋体" pitchFamily="2" charset="-122"/>
              <a:sym typeface="宋体" pitchFamily="2" charset="-122"/>
            </a:endParaRPr>
          </a:p>
          <a:p>
            <a:pPr lvl="3" algn="just" eaLnBrk="1" hangingPunct="1">
              <a:buFont typeface="Wingdings 3" pitchFamily="18" charset="2"/>
              <a:buNone/>
            </a:pPr>
            <a:r>
              <a:rPr lang="en-US" altLang="zh-CN" sz="2400">
                <a:latin typeface="宋体" pitchFamily="2" charset="-122"/>
                <a:sym typeface="宋体" pitchFamily="2" charset="-122"/>
              </a:rPr>
              <a:t>struct </a:t>
            </a:r>
            <a:r>
              <a:rPr lang="zh-CN" altLang="en-US" sz="2400">
                <a:latin typeface="宋体" pitchFamily="2" charset="-122"/>
                <a:sym typeface="宋体" pitchFamily="2" charset="-122"/>
              </a:rPr>
              <a:t>结构体名</a:t>
            </a:r>
          </a:p>
          <a:p>
            <a:pPr lvl="3" algn="just" eaLnBrk="1" hangingPunct="1">
              <a:buFont typeface="Wingdings 3" pitchFamily="18" charset="2"/>
              <a:buNone/>
            </a:pPr>
            <a:r>
              <a:rPr lang="en-US" altLang="zh-CN" sz="2400">
                <a:latin typeface="宋体" pitchFamily="2" charset="-122"/>
                <a:sym typeface="宋体" pitchFamily="2" charset="-122"/>
              </a:rPr>
              <a:t>{</a:t>
            </a:r>
            <a:endParaRPr lang="zh-CN" altLang="en-US" sz="2400">
              <a:latin typeface="宋体" pitchFamily="2" charset="-122"/>
              <a:sym typeface="宋体" pitchFamily="2" charset="-122"/>
            </a:endParaRPr>
          </a:p>
          <a:p>
            <a:pPr lvl="3" algn="just" eaLnBrk="1" hangingPunct="1">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成员列表；</a:t>
            </a:r>
          </a:p>
          <a:p>
            <a:pPr lvl="3" algn="just" eaLnBrk="1" hangingPunct="1">
              <a:buFont typeface="Wingdings 3" pitchFamily="18" charset="2"/>
              <a:buNone/>
            </a:pPr>
            <a:r>
              <a:rPr lang="en-US" altLang="zh-CN" sz="2400">
                <a:latin typeface="宋体" pitchFamily="2" charset="-122"/>
                <a:sym typeface="宋体" pitchFamily="2" charset="-122"/>
              </a:rPr>
              <a:t>}</a:t>
            </a:r>
            <a:r>
              <a:rPr lang="zh-CN" altLang="en-US" sz="2400">
                <a:latin typeface="宋体" pitchFamily="2" charset="-122"/>
                <a:sym typeface="宋体" pitchFamily="2" charset="-122"/>
              </a:rPr>
              <a:t>；</a:t>
            </a:r>
          </a:p>
          <a:p>
            <a:pPr lvl="3" algn="just" eaLnBrk="1" hangingPunct="1">
              <a:buFont typeface="Wingdings 3" pitchFamily="18" charset="2"/>
              <a:buNone/>
            </a:pPr>
            <a:r>
              <a:rPr lang="en-US" altLang="zh-CN" sz="2400">
                <a:latin typeface="宋体" pitchFamily="2" charset="-122"/>
                <a:sym typeface="宋体" pitchFamily="2" charset="-122"/>
              </a:rPr>
              <a:t>struct </a:t>
            </a:r>
            <a:r>
              <a:rPr lang="zh-CN" altLang="en-US" sz="2400">
                <a:latin typeface="宋体" pitchFamily="2" charset="-122"/>
                <a:sym typeface="宋体" pitchFamily="2" charset="-122"/>
              </a:rPr>
              <a:t>结构体名 变量名；</a:t>
            </a:r>
          </a:p>
          <a:p>
            <a:pPr eaLnBrk="1" hangingPunct="1">
              <a:buFont typeface="Wingdings 3" pitchFamily="18" charset="2"/>
              <a:buNone/>
            </a:pPr>
            <a:endParaRPr lang="zh-CN" altLang="en-US" sz="2400"/>
          </a:p>
        </p:txBody>
      </p:sp>
    </p:spTree>
    <p:extLst>
      <p:ext uri="{BB962C8B-B14F-4D97-AF65-F5344CB8AC3E}">
        <p14:creationId xmlns:p14="http://schemas.microsoft.com/office/powerpoint/2010/main" val="1673811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3939" name="Rectangle 3"/>
          <p:cNvSpPr>
            <a:spLocks noGrp="1" noChangeArrowheads="1"/>
          </p:cNvSpPr>
          <p:nvPr>
            <p:ph idx="1"/>
          </p:nvPr>
        </p:nvSpPr>
        <p:spPr>
          <a:prstGeom prst="rect">
            <a:avLst/>
          </a:prstGeom>
        </p:spPr>
        <p:txBody>
          <a:bodyPr/>
          <a:lstStyle/>
          <a:p>
            <a:pPr algn="just" eaLnBrk="1" hangingPunct="1">
              <a:lnSpc>
                <a:spcPct val="90000"/>
              </a:lnSpc>
            </a:pPr>
            <a:r>
              <a:rPr lang="en-US" altLang="zh-CN"/>
              <a:t>Example</a:t>
            </a:r>
            <a:r>
              <a:rPr lang="zh-CN" altLang="en-US"/>
              <a:t>：</a:t>
            </a:r>
          </a:p>
          <a:p>
            <a:pPr lvl="1" algn="just" eaLnBrk="1" hangingPunct="1">
              <a:lnSpc>
                <a:spcPct val="90000"/>
              </a:lnSpc>
              <a:buFont typeface="Wingdings 3" pitchFamily="18" charset="2"/>
              <a:buNone/>
            </a:pPr>
            <a:r>
              <a:rPr lang="zh-CN" altLang="en-US"/>
              <a:t>定义几个职工变量：</a:t>
            </a:r>
          </a:p>
          <a:p>
            <a:pPr lvl="1" algn="just" eaLnBrk="1" hangingPunct="1">
              <a:lnSpc>
                <a:spcPct val="90000"/>
              </a:lnSpc>
              <a:buFont typeface="Wingdings 3" pitchFamily="18" charset="2"/>
              <a:buNone/>
            </a:pPr>
            <a:r>
              <a:rPr lang="en-US" altLang="zh-CN">
                <a:latin typeface="Courier New" pitchFamily="49" charset="0"/>
                <a:sym typeface="Courier New" pitchFamily="49" charset="0"/>
              </a:rPr>
              <a:t>struct worker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long number;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name[20];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sex;</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int age;</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float salary;</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address[80];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phone[20];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a:t>
            </a:r>
            <a:endParaRPr lang="zh-CN" altLang="en-US">
              <a:latin typeface="Courier New" pitchFamily="49" charset="0"/>
              <a:sym typeface="Courier New" pitchFamily="49" charset="0"/>
            </a:endParaRPr>
          </a:p>
          <a:p>
            <a:pPr lvl="1" eaLnBrk="1" hangingPunct="1">
              <a:lnSpc>
                <a:spcPct val="90000"/>
              </a:lnSpc>
              <a:buFont typeface="Wingdings 3" pitchFamily="18" charset="2"/>
              <a:buNone/>
            </a:pPr>
            <a:r>
              <a:rPr lang="en-US" altLang="zh-CN">
                <a:latin typeface="Courier New" pitchFamily="49" charset="0"/>
                <a:sym typeface="Courier New" pitchFamily="49" charset="0"/>
              </a:rPr>
              <a:t>struct worker worker1,worker2;</a:t>
            </a:r>
            <a:r>
              <a:rPr lang="en-US" altLang="zh-CN" sz="1800">
                <a:latin typeface="Courier New" pitchFamily="49" charset="0"/>
                <a:sym typeface="Courier New" pitchFamily="49" charset="0"/>
              </a:rPr>
              <a:t> </a:t>
            </a:r>
            <a:endParaRPr lang="zh-CN" altLang="en-US"/>
          </a:p>
        </p:txBody>
      </p:sp>
    </p:spTree>
    <p:extLst>
      <p:ext uri="{BB962C8B-B14F-4D97-AF65-F5344CB8AC3E}">
        <p14:creationId xmlns:p14="http://schemas.microsoft.com/office/powerpoint/2010/main" val="8405205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4963" name="Rectangle 3"/>
          <p:cNvSpPr>
            <a:spLocks noGrp="1" noChangeArrowheads="1"/>
          </p:cNvSpPr>
          <p:nvPr>
            <p:ph idx="1"/>
          </p:nvPr>
        </p:nvSpPr>
        <p:spPr>
          <a:prstGeom prst="rect">
            <a:avLst/>
          </a:prstGeom>
        </p:spPr>
        <p:txBody>
          <a:bodyPr/>
          <a:lstStyle/>
          <a:p>
            <a:pPr eaLnBrk="1" hangingPunct="1">
              <a:lnSpc>
                <a:spcPct val="90000"/>
              </a:lnSpc>
            </a:pPr>
            <a:r>
              <a:rPr lang="zh-CN" altLang="en-US"/>
              <a:t>注意事项：</a:t>
            </a:r>
            <a:r>
              <a:rPr lang="zh-CN" altLang="en-US" sz="2000"/>
              <a:t>		</a:t>
            </a:r>
          </a:p>
          <a:p>
            <a:pPr lvl="1" eaLnBrk="1" hangingPunct="1">
              <a:lnSpc>
                <a:spcPct val="90000"/>
              </a:lnSpc>
            </a:pPr>
            <a:r>
              <a:rPr lang="zh-CN" altLang="en-US">
                <a:sym typeface="Arial" pitchFamily="34" charset="0"/>
              </a:rPr>
              <a:t>“</a:t>
            </a:r>
            <a:r>
              <a:rPr lang="en-US" altLang="zh-CN"/>
              <a:t>struct worker</a:t>
            </a:r>
            <a:r>
              <a:rPr lang="en-US" altLang="zh-CN">
                <a:sym typeface="Arial" pitchFamily="34" charset="0"/>
              </a:rPr>
              <a:t>”</a:t>
            </a:r>
            <a:r>
              <a:rPr lang="zh-CN" altLang="en-US"/>
              <a:t>代表类型名，不能分开写为：</a:t>
            </a:r>
          </a:p>
          <a:p>
            <a:pPr lvl="2" eaLnBrk="1" hangingPunct="1">
              <a:lnSpc>
                <a:spcPct val="90000"/>
              </a:lnSpc>
            </a:pPr>
            <a:r>
              <a:rPr lang="en-US" altLang="zh-CN">
                <a:solidFill>
                  <a:schemeClr val="tx2"/>
                </a:solidFill>
                <a:sym typeface="Courier New" pitchFamily="49" charset="0"/>
              </a:rPr>
              <a:t>struct worker1,worker2;    </a:t>
            </a:r>
            <a:r>
              <a:rPr lang="en-US" altLang="zh-CN">
                <a:solidFill>
                  <a:schemeClr val="tx2"/>
                </a:solidFill>
              </a:rPr>
              <a:t>   	</a:t>
            </a:r>
            <a:br>
              <a:rPr lang="zh-CN" altLang="en-US">
                <a:solidFill>
                  <a:schemeClr val="tx2"/>
                </a:solidFill>
              </a:rPr>
            </a:br>
            <a:r>
              <a:rPr lang="en-US" altLang="zh-CN">
                <a:solidFill>
                  <a:schemeClr val="tx2"/>
                </a:solidFill>
              </a:rPr>
              <a:t>	//</a:t>
            </a:r>
            <a:r>
              <a:rPr lang="zh-CN" altLang="en-US">
                <a:solidFill>
                  <a:schemeClr val="tx2"/>
                </a:solidFill>
              </a:rPr>
              <a:t>错误，没有指明是哪种结构体类型</a:t>
            </a:r>
          </a:p>
          <a:p>
            <a:pPr lvl="2" eaLnBrk="1" hangingPunct="1">
              <a:lnSpc>
                <a:spcPct val="90000"/>
              </a:lnSpc>
            </a:pPr>
            <a:r>
              <a:rPr lang="zh-CN" altLang="en-US">
                <a:solidFill>
                  <a:schemeClr val="tx2"/>
                </a:solidFill>
                <a:sym typeface="Courier New" pitchFamily="49" charset="0"/>
              </a:rPr>
              <a:t>或 </a:t>
            </a:r>
            <a:r>
              <a:rPr lang="en-US" altLang="zh-CN">
                <a:solidFill>
                  <a:schemeClr val="tx2"/>
                </a:solidFill>
                <a:sym typeface="Courier New" pitchFamily="49" charset="0"/>
              </a:rPr>
              <a:t>worker worker1,worker2;     	</a:t>
            </a:r>
            <a:endParaRPr lang="zh-CN" altLang="en-US">
              <a:solidFill>
                <a:schemeClr val="tx2"/>
              </a:solidFill>
              <a:sym typeface="Courier New" pitchFamily="49" charset="0"/>
            </a:endParaRPr>
          </a:p>
          <a:p>
            <a:pPr eaLnBrk="1" hangingPunct="1">
              <a:lnSpc>
                <a:spcPct val="90000"/>
              </a:lnSpc>
              <a:buFont typeface="Wingdings 3" pitchFamily="18" charset="2"/>
              <a:buNone/>
            </a:pPr>
            <a:r>
              <a:rPr lang="en-US" altLang="zh-CN" sz="2400">
                <a:solidFill>
                  <a:schemeClr val="tx2"/>
                </a:solidFill>
                <a:sym typeface="Courier New" pitchFamily="49" charset="0"/>
              </a:rPr>
              <a:t>	      	</a:t>
            </a:r>
            <a:r>
              <a:rPr lang="en-US" altLang="zh-CN" sz="2400">
                <a:solidFill>
                  <a:schemeClr val="tx2"/>
                </a:solidFill>
              </a:rPr>
              <a:t>//</a:t>
            </a:r>
            <a:r>
              <a:rPr lang="zh-CN" altLang="en-US" sz="2400">
                <a:solidFill>
                  <a:schemeClr val="tx2"/>
                </a:solidFill>
              </a:rPr>
              <a:t>错误，没有</a:t>
            </a:r>
            <a:r>
              <a:rPr lang="en-US" altLang="zh-CN" sz="2400">
                <a:solidFill>
                  <a:schemeClr val="tx2"/>
                </a:solidFill>
              </a:rPr>
              <a:t>struct</a:t>
            </a:r>
            <a:r>
              <a:rPr lang="zh-CN" altLang="en-US" sz="2400">
                <a:solidFill>
                  <a:schemeClr val="tx2"/>
                </a:solidFill>
              </a:rPr>
              <a:t>关键字</a:t>
            </a:r>
          </a:p>
          <a:p>
            <a:pPr eaLnBrk="1" hangingPunct="1">
              <a:lnSpc>
                <a:spcPct val="90000"/>
              </a:lnSpc>
              <a:buFont typeface="Wingdings 3" pitchFamily="18" charset="2"/>
              <a:buNone/>
            </a:pPr>
            <a:r>
              <a:rPr lang="zh-CN" altLang="en-US" sz="2400">
                <a:solidFill>
                  <a:schemeClr val="tx2"/>
                </a:solidFill>
              </a:rPr>
              <a:t>		     </a:t>
            </a:r>
            <a:r>
              <a:rPr lang="en-US" altLang="zh-CN" sz="2400">
                <a:solidFill>
                  <a:schemeClr val="tx2"/>
                </a:solidFill>
              </a:rPr>
              <a:t>//</a:t>
            </a:r>
            <a:r>
              <a:rPr lang="zh-CN" altLang="en-US" sz="2400">
                <a:solidFill>
                  <a:schemeClr val="tx2"/>
                </a:solidFill>
              </a:rPr>
              <a:t>系统不认为</a:t>
            </a:r>
            <a:r>
              <a:rPr lang="en-US" altLang="zh-CN" sz="2400">
                <a:solidFill>
                  <a:schemeClr val="tx2"/>
                </a:solidFill>
              </a:rPr>
              <a:t>worker</a:t>
            </a:r>
            <a:r>
              <a:rPr lang="zh-CN" altLang="en-US" sz="2400">
                <a:solidFill>
                  <a:schemeClr val="tx2"/>
                </a:solidFill>
              </a:rPr>
              <a:t>是结构体类型 </a:t>
            </a:r>
          </a:p>
          <a:p>
            <a:pPr eaLnBrk="1" hangingPunct="1">
              <a:lnSpc>
                <a:spcPct val="90000"/>
              </a:lnSpc>
              <a:buFont typeface="Wingdings 3" pitchFamily="18" charset="2"/>
              <a:buNone/>
            </a:pPr>
            <a:endParaRPr lang="zh-CN" altLang="en-US" sz="2400">
              <a:solidFill>
                <a:schemeClr val="tx2"/>
              </a:solidFill>
            </a:endParaRPr>
          </a:p>
          <a:p>
            <a:pPr lvl="1" eaLnBrk="1" hangingPunct="1">
              <a:lnSpc>
                <a:spcPct val="90000"/>
              </a:lnSpc>
            </a:pPr>
            <a:r>
              <a:rPr lang="zh-CN" altLang="en-US"/>
              <a:t>为了使用上的方便，程序员通常用一个符号常量代表一个结构体类型。即在程序开头加上下列语句：</a:t>
            </a:r>
          </a:p>
          <a:p>
            <a:pPr eaLnBrk="1" hangingPunct="1">
              <a:lnSpc>
                <a:spcPct val="90000"/>
              </a:lnSpc>
              <a:buFont typeface="Wingdings 3" pitchFamily="18" charset="2"/>
              <a:buNone/>
            </a:pPr>
            <a:r>
              <a:rPr lang="zh-CN" altLang="en-US" sz="2400">
                <a:solidFill>
                  <a:schemeClr val="tx2"/>
                </a:solidFill>
                <a:sym typeface="Courier New" pitchFamily="49" charset="0"/>
              </a:rPr>
              <a:t>		</a:t>
            </a:r>
            <a:r>
              <a:rPr lang="en-US" altLang="zh-CN" sz="2400">
                <a:solidFill>
                  <a:schemeClr val="tx2"/>
                </a:solidFill>
                <a:sym typeface="Courier New" pitchFamily="49" charset="0"/>
              </a:rPr>
              <a:t>#define WORKER struct worker;</a:t>
            </a:r>
            <a:endParaRPr lang="zh-CN" altLang="en-US" sz="2400">
              <a:solidFill>
                <a:schemeClr val="tx2"/>
              </a:solidFill>
              <a:sym typeface="Courier New" pitchFamily="49" charset="0"/>
            </a:endParaRPr>
          </a:p>
          <a:p>
            <a:pPr eaLnBrk="1" hangingPunct="1">
              <a:lnSpc>
                <a:spcPct val="90000"/>
              </a:lnSpc>
              <a:buFont typeface="Wingdings 3" pitchFamily="18" charset="2"/>
              <a:buNone/>
            </a:pPr>
            <a:r>
              <a:rPr lang="en-US" altLang="zh-CN" sz="2400">
                <a:solidFill>
                  <a:schemeClr val="tx2"/>
                </a:solidFill>
              </a:rPr>
              <a:t>		</a:t>
            </a:r>
            <a:r>
              <a:rPr lang="zh-CN" altLang="en-US" sz="2400">
                <a:solidFill>
                  <a:schemeClr val="tx2"/>
                </a:solidFill>
              </a:rPr>
              <a:t>这样在程序中，</a:t>
            </a:r>
            <a:r>
              <a:rPr lang="en-US" altLang="zh-CN" sz="2400">
                <a:solidFill>
                  <a:schemeClr val="tx2"/>
                </a:solidFill>
              </a:rPr>
              <a:t>WORKER</a:t>
            </a:r>
            <a:r>
              <a:rPr lang="zh-CN" altLang="en-US" sz="2400">
                <a:solidFill>
                  <a:schemeClr val="tx2"/>
                </a:solidFill>
              </a:rPr>
              <a:t>与</a:t>
            </a:r>
            <a:r>
              <a:rPr lang="en-US" altLang="zh-CN" sz="2400">
                <a:solidFill>
                  <a:schemeClr val="tx2"/>
                </a:solidFill>
              </a:rPr>
              <a:t>struct worker</a:t>
            </a:r>
            <a:r>
              <a:rPr lang="zh-CN" altLang="en-US" sz="2400">
                <a:solidFill>
                  <a:schemeClr val="tx2"/>
                </a:solidFill>
              </a:rPr>
              <a:t>完全等效。</a:t>
            </a:r>
            <a:r>
              <a:rPr lang="zh-CN" altLang="en-US" sz="2000"/>
              <a:t> </a:t>
            </a:r>
            <a:endParaRPr lang="zh-CN" altLang="en-US"/>
          </a:p>
        </p:txBody>
      </p:sp>
    </p:spTree>
    <p:extLst>
      <p:ext uri="{BB962C8B-B14F-4D97-AF65-F5344CB8AC3E}">
        <p14:creationId xmlns:p14="http://schemas.microsoft.com/office/powerpoint/2010/main" val="39055852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5987" name="Rectangle 3"/>
          <p:cNvSpPr>
            <a:spLocks noGrp="1" noChangeArrowheads="1"/>
          </p:cNvSpPr>
          <p:nvPr>
            <p:ph idx="1"/>
          </p:nvPr>
        </p:nvSpPr>
        <p:spPr>
          <a:prstGeom prst="rect">
            <a:avLst/>
          </a:prstGeom>
        </p:spPr>
        <p:txBody>
          <a:bodyPr/>
          <a:lstStyle/>
          <a:p>
            <a:pPr algn="just" eaLnBrk="1" hangingPunct="1">
              <a:lnSpc>
                <a:spcPct val="90000"/>
              </a:lnSpc>
            </a:pPr>
            <a:r>
              <a:rPr lang="en-US" altLang="zh-CN"/>
              <a:t>Example</a:t>
            </a:r>
            <a:r>
              <a:rPr lang="zh-CN" altLang="en-US"/>
              <a:t>：</a:t>
            </a:r>
          </a:p>
          <a:p>
            <a:pPr lvl="1" algn="just" eaLnBrk="1" hangingPunct="1">
              <a:lnSpc>
                <a:spcPct val="90000"/>
              </a:lnSpc>
              <a:buFont typeface="Wingdings 3" pitchFamily="18" charset="2"/>
              <a:buNone/>
            </a:pPr>
            <a:r>
              <a:rPr lang="en-US" altLang="zh-CN">
                <a:latin typeface="Courier New" pitchFamily="49" charset="0"/>
                <a:sym typeface="Courier New" pitchFamily="49" charset="0"/>
              </a:rPr>
              <a:t>WORKER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long number;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name[20];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sex;</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int age;</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float salary;</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address[80];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phone[20];  };</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WORKER worker1,worker2;</a:t>
            </a:r>
            <a:endParaRPr lang="zh-CN" altLang="en-US">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t>	</a:t>
            </a:r>
            <a:r>
              <a:rPr lang="zh-CN" altLang="en-US" sz="2400"/>
              <a:t>此时，可以直接用</a:t>
            </a:r>
            <a:r>
              <a:rPr lang="en-US" altLang="zh-CN" sz="2400"/>
              <a:t>WORKER</a:t>
            </a:r>
            <a:r>
              <a:rPr lang="zh-CN" altLang="en-US" sz="2400"/>
              <a:t>定义</a:t>
            </a:r>
            <a:r>
              <a:rPr lang="en-US" altLang="zh-CN" sz="2400"/>
              <a:t>worker1</a:t>
            </a:r>
            <a:r>
              <a:rPr lang="zh-CN" altLang="en-US" sz="2400"/>
              <a:t>、</a:t>
            </a:r>
            <a:r>
              <a:rPr lang="en-US" altLang="zh-CN" sz="2400"/>
              <a:t>worker2</a:t>
            </a:r>
            <a:r>
              <a:rPr lang="zh-CN" altLang="en-US" sz="2400"/>
              <a:t>两个变量，而不必再写关键字</a:t>
            </a:r>
            <a:r>
              <a:rPr lang="en-US" altLang="zh-CN" sz="2400"/>
              <a:t>struct</a:t>
            </a:r>
            <a:r>
              <a:rPr lang="zh-CN" altLang="en-US" sz="2400"/>
              <a:t>。</a:t>
            </a:r>
            <a:endParaRPr lang="zh-CN" altLang="en-US"/>
          </a:p>
        </p:txBody>
      </p:sp>
    </p:spTree>
    <p:extLst>
      <p:ext uri="{BB962C8B-B14F-4D97-AF65-F5344CB8AC3E}">
        <p14:creationId xmlns:p14="http://schemas.microsoft.com/office/powerpoint/2010/main" val="2699141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7011" name="Rectangle 3"/>
          <p:cNvSpPr>
            <a:spLocks noGrp="1" noChangeArrowheads="1"/>
          </p:cNvSpPr>
          <p:nvPr>
            <p:ph idx="1"/>
          </p:nvPr>
        </p:nvSpPr>
        <p:spPr>
          <a:prstGeom prst="rect">
            <a:avLst/>
          </a:prstGeom>
        </p:spPr>
        <p:txBody>
          <a:bodyPr/>
          <a:lstStyle/>
          <a:p>
            <a:pPr algn="just" eaLnBrk="1" hangingPunct="1">
              <a:lnSpc>
                <a:spcPct val="90000"/>
              </a:lnSpc>
            </a:pPr>
            <a:r>
              <a:rPr lang="zh-CN" altLang="en-US" sz="2400"/>
              <a:t>在定义类型的同时定义变量</a:t>
            </a:r>
          </a:p>
          <a:p>
            <a:pPr algn="just" eaLnBrk="1" hangingPunct="1">
              <a:lnSpc>
                <a:spcPct val="90000"/>
              </a:lnSpc>
            </a:pPr>
            <a:endParaRPr lang="zh-CN" altLang="en-US" sz="2400">
              <a:sym typeface="Arial" pitchFamily="34" charset="0"/>
            </a:endParaRPr>
          </a:p>
          <a:p>
            <a:pPr lvl="1" algn="just" eaLnBrk="1" hangingPunct="1">
              <a:lnSpc>
                <a:spcPct val="90000"/>
              </a:lnSpc>
            </a:pPr>
            <a:r>
              <a:rPr lang="zh-CN" altLang="en-US">
                <a:latin typeface="宋体" pitchFamily="2" charset="-122"/>
                <a:sym typeface="宋体" pitchFamily="2" charset="-122"/>
              </a:rPr>
              <a:t>这种形式的定义的一般形式为：</a:t>
            </a:r>
          </a:p>
          <a:p>
            <a:pPr lvl="1" algn="just" eaLnBrk="1" hangingPunct="1">
              <a:lnSpc>
                <a:spcPct val="90000"/>
              </a:lnSpc>
              <a:buFont typeface="Wingdings 3" pitchFamily="18" charset="2"/>
              <a:buNone/>
            </a:pPr>
            <a:r>
              <a:rPr lang="zh-CN" altLang="en-US">
                <a:latin typeface="宋体" pitchFamily="2" charset="-122"/>
                <a:sym typeface="宋体" pitchFamily="2" charset="-122"/>
              </a:rPr>
              <a:t>	</a:t>
            </a:r>
            <a:r>
              <a:rPr lang="en-US" altLang="zh-CN">
                <a:latin typeface="宋体" pitchFamily="2" charset="-122"/>
                <a:sym typeface="宋体" pitchFamily="2" charset="-122"/>
              </a:rPr>
              <a:t>struct </a:t>
            </a:r>
            <a:r>
              <a:rPr lang="zh-CN" altLang="en-US">
                <a:latin typeface="宋体" pitchFamily="2" charset="-122"/>
                <a:sym typeface="宋体" pitchFamily="2" charset="-122"/>
              </a:rPr>
              <a:t>结构体名</a:t>
            </a:r>
          </a:p>
          <a:p>
            <a:pPr lvl="1" algn="just" eaLnBrk="1" hangingPunct="1">
              <a:lnSpc>
                <a:spcPct val="90000"/>
              </a:lnSpc>
              <a:buFont typeface="Wingdings 3" pitchFamily="18" charset="2"/>
              <a:buNone/>
            </a:pPr>
            <a:r>
              <a:rPr lang="zh-CN" altLang="en-US">
                <a:latin typeface="宋体" pitchFamily="2" charset="-122"/>
                <a:sym typeface="宋体" pitchFamily="2" charset="-122"/>
              </a:rPr>
              <a:t>	</a:t>
            </a:r>
            <a:r>
              <a:rPr lang="en-US" altLang="zh-CN">
                <a:latin typeface="宋体" pitchFamily="2" charset="-122"/>
                <a:sym typeface="宋体" pitchFamily="2" charset="-122"/>
              </a:rPr>
              <a:t>{</a:t>
            </a:r>
            <a:endParaRPr lang="zh-CN" altLang="en-US">
              <a:latin typeface="宋体" pitchFamily="2" charset="-122"/>
              <a:sym typeface="宋体" pitchFamily="2" charset="-122"/>
            </a:endParaRPr>
          </a:p>
          <a:p>
            <a:pPr lvl="1" algn="just" eaLnBrk="1" hangingPunct="1">
              <a:lnSpc>
                <a:spcPct val="90000"/>
              </a:lnSpc>
              <a:buFont typeface="Wingdings 3" pitchFamily="18" charset="2"/>
              <a:buNone/>
            </a:pPr>
            <a:r>
              <a:rPr lang="en-US" altLang="zh-CN">
                <a:latin typeface="宋体" pitchFamily="2" charset="-122"/>
                <a:sym typeface="宋体" pitchFamily="2" charset="-122"/>
              </a:rPr>
              <a:t>   	</a:t>
            </a:r>
            <a:r>
              <a:rPr lang="zh-CN" altLang="en-US">
                <a:latin typeface="宋体" pitchFamily="2" charset="-122"/>
                <a:sym typeface="宋体" pitchFamily="2" charset="-122"/>
              </a:rPr>
              <a:t>成员列表；</a:t>
            </a:r>
          </a:p>
          <a:p>
            <a:pPr lvl="1" eaLnBrk="1" hangingPunct="1">
              <a:lnSpc>
                <a:spcPct val="90000"/>
              </a:lnSpc>
              <a:buFont typeface="Wingdings 3" pitchFamily="18" charset="2"/>
              <a:buNone/>
            </a:pPr>
            <a:r>
              <a:rPr lang="zh-CN" altLang="en-US">
                <a:latin typeface="宋体" pitchFamily="2" charset="-122"/>
                <a:sym typeface="宋体" pitchFamily="2" charset="-122"/>
              </a:rPr>
              <a:t>	</a:t>
            </a:r>
            <a:r>
              <a:rPr lang="en-US" altLang="zh-CN">
                <a:latin typeface="宋体" pitchFamily="2" charset="-122"/>
                <a:sym typeface="宋体" pitchFamily="2" charset="-122"/>
              </a:rPr>
              <a:t>}</a:t>
            </a:r>
            <a:r>
              <a:rPr lang="zh-CN" altLang="en-US">
                <a:latin typeface="宋体" pitchFamily="2" charset="-122"/>
                <a:sym typeface="宋体" pitchFamily="2" charset="-122"/>
              </a:rPr>
              <a:t>变量名；</a:t>
            </a:r>
            <a:r>
              <a:rPr lang="zh-CN" altLang="en-US" sz="1800"/>
              <a:t> </a:t>
            </a:r>
            <a:endParaRPr lang="zh-CN" altLang="en-US"/>
          </a:p>
        </p:txBody>
      </p:sp>
    </p:spTree>
    <p:extLst>
      <p:ext uri="{BB962C8B-B14F-4D97-AF65-F5344CB8AC3E}">
        <p14:creationId xmlns:p14="http://schemas.microsoft.com/office/powerpoint/2010/main" val="225423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5303912" y="334311"/>
            <a:ext cx="10681335" cy="416560"/>
          </a:xfrm>
        </p:spPr>
        <p:txBody>
          <a:bodyPr/>
          <a:lstStyle/>
          <a:p>
            <a:pPr eaLnBrk="1" hangingPunct="1"/>
            <a:r>
              <a:rPr lang="zh-CN" altLang="en-US" dirty="0"/>
              <a:t>什么是</a:t>
            </a:r>
            <a:r>
              <a:rPr lang="en-US" altLang="zh-CN" dirty="0"/>
              <a:t>Linux</a:t>
            </a:r>
            <a:r>
              <a:rPr lang="zh-CN" altLang="en-US" dirty="0"/>
              <a:t>？</a:t>
            </a:r>
          </a:p>
        </p:txBody>
      </p:sp>
      <p:sp>
        <p:nvSpPr>
          <p:cNvPr id="17412" name="Rectangle 3"/>
          <p:cNvSpPr>
            <a:spLocks noGrp="1" noChangeArrowheads="1"/>
          </p:cNvSpPr>
          <p:nvPr>
            <p:ph idx="1"/>
          </p:nvPr>
        </p:nvSpPr>
        <p:spPr>
          <a:prstGeom prst="rect">
            <a:avLst/>
          </a:prstGeom>
        </p:spPr>
        <p:txBody>
          <a:bodyPr/>
          <a:lstStyle/>
          <a:p>
            <a:pPr eaLnBrk="1" hangingPunct="1"/>
            <a:r>
              <a:rPr lang="zh-CN" altLang="en-US" dirty="0"/>
              <a:t>需要从贝尔实验室的</a:t>
            </a:r>
            <a:r>
              <a:rPr lang="en-US" altLang="zh-CN" dirty="0"/>
              <a:t>UNIX</a:t>
            </a:r>
            <a:r>
              <a:rPr lang="zh-CN" altLang="en-US" dirty="0"/>
              <a:t>说起</a:t>
            </a:r>
          </a:p>
          <a:p>
            <a:pPr lvl="1" eaLnBrk="1" hangingPunct="1"/>
            <a:r>
              <a:rPr lang="en-US" altLang="zh-CN" dirty="0"/>
              <a:t>1969</a:t>
            </a:r>
            <a:r>
              <a:rPr lang="zh-CN" altLang="en-US" dirty="0"/>
              <a:t>年，</a:t>
            </a:r>
            <a:r>
              <a:rPr lang="en-US" altLang="zh-CN" dirty="0"/>
              <a:t>AT&amp;T</a:t>
            </a:r>
            <a:r>
              <a:rPr lang="zh-CN" altLang="en-US" dirty="0"/>
              <a:t>公司的贝尔实验室与</a:t>
            </a:r>
            <a:r>
              <a:rPr lang="en-US" altLang="zh-CN" dirty="0"/>
              <a:t>MIT</a:t>
            </a:r>
            <a:r>
              <a:rPr lang="zh-CN" altLang="en-US" dirty="0"/>
              <a:t>合作开发的</a:t>
            </a:r>
            <a:r>
              <a:rPr lang="en-US" altLang="zh-CN" dirty="0"/>
              <a:t>Unix</a:t>
            </a:r>
            <a:r>
              <a:rPr lang="zh-CN" altLang="en-US" dirty="0"/>
              <a:t>，旨在于创建一个用于大型、并行、多用户的操作系统。</a:t>
            </a:r>
          </a:p>
          <a:p>
            <a:pPr lvl="1" eaLnBrk="1" hangingPunct="1"/>
            <a:r>
              <a:rPr lang="en-US" altLang="zh-CN" dirty="0"/>
              <a:t>Unix</a:t>
            </a:r>
            <a:r>
              <a:rPr lang="zh-CN" altLang="en-US" dirty="0"/>
              <a:t>的推广：从学校走进企业</a:t>
            </a:r>
          </a:p>
          <a:p>
            <a:pPr lvl="1" eaLnBrk="1" hangingPunct="1"/>
            <a:r>
              <a:rPr lang="en-US" altLang="zh-CN" dirty="0"/>
              <a:t>Unix</a:t>
            </a:r>
            <a:r>
              <a:rPr lang="zh-CN" altLang="en-US" dirty="0"/>
              <a:t>的版本主要两个： </a:t>
            </a:r>
          </a:p>
          <a:p>
            <a:pPr lvl="2" eaLnBrk="1" hangingPunct="1"/>
            <a:r>
              <a:rPr lang="en-US" altLang="zh-CN" dirty="0"/>
              <a:t>AT&amp;T System V </a:t>
            </a:r>
            <a:r>
              <a:rPr lang="en-US" altLang="zh-CN" dirty="0">
                <a:sym typeface="Arial" pitchFamily="34" charset="0"/>
              </a:rPr>
              <a:t>——</a:t>
            </a:r>
            <a:r>
              <a:rPr lang="zh-CN" altLang="en-US" dirty="0"/>
              <a:t>就是俗称的</a:t>
            </a:r>
            <a:r>
              <a:rPr lang="zh-CN" altLang="en-US" dirty="0">
                <a:sym typeface="Arial" pitchFamily="34" charset="0"/>
              </a:rPr>
              <a:t>“</a:t>
            </a:r>
            <a:r>
              <a:rPr lang="zh-CN" altLang="en-US" dirty="0"/>
              <a:t>系统</a:t>
            </a:r>
            <a:r>
              <a:rPr lang="en-US" altLang="zh-CN" dirty="0"/>
              <a:t>5</a:t>
            </a:r>
            <a:r>
              <a:rPr lang="en-US" altLang="zh-CN" dirty="0">
                <a:sym typeface="Arial" pitchFamily="34" charset="0"/>
              </a:rPr>
              <a:t>”</a:t>
            </a:r>
            <a:endParaRPr lang="en-US" altLang="zh-CN" dirty="0"/>
          </a:p>
          <a:p>
            <a:pPr lvl="2" eaLnBrk="1" hangingPunct="1"/>
            <a:r>
              <a:rPr lang="en-US" altLang="zh-CN" dirty="0"/>
              <a:t>Berkley Software Distribution (BSD)</a:t>
            </a:r>
            <a:endParaRPr lang="zh-CN" altLang="en-US" dirty="0"/>
          </a:p>
          <a:p>
            <a:pPr lvl="1" eaLnBrk="1" hangingPunct="1">
              <a:buFont typeface="Wingdings 3" pitchFamily="18" charset="2"/>
              <a:buNone/>
            </a:pPr>
            <a:endParaRPr lang="zh-CN" altLang="en-US" dirty="0"/>
          </a:p>
          <a:p>
            <a:pPr eaLnBrk="1" hangingPunct="1">
              <a:buFont typeface="Wingdings 3" pitchFamily="18" charset="2"/>
              <a:buNone/>
            </a:pPr>
            <a:endParaRPr lang="zh-CN" altLang="en-US" dirty="0"/>
          </a:p>
        </p:txBody>
      </p:sp>
      <p:pic>
        <p:nvPicPr>
          <p:cNvPr id="17413" name="Picture 4" descr="unix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400" y="4267200"/>
            <a:ext cx="194733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BCB578D-FAD3-4078-BE26-38A21E375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04064" cy="1085182"/>
          </a:xfrm>
          <a:prstGeom prst="rect">
            <a:avLst/>
          </a:prstGeom>
        </p:spPr>
      </p:pic>
    </p:spTree>
    <p:extLst>
      <p:ext uri="{BB962C8B-B14F-4D97-AF65-F5344CB8AC3E}">
        <p14:creationId xmlns:p14="http://schemas.microsoft.com/office/powerpoint/2010/main" val="803029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algn="ctr" eaLnBrk="1" hangingPunct="1"/>
            <a:r>
              <a:rPr lang="zh-CN" altLang="en-US" dirty="0"/>
              <a:t>软件包的命名 </a:t>
            </a:r>
          </a:p>
        </p:txBody>
      </p:sp>
      <p:sp>
        <p:nvSpPr>
          <p:cNvPr id="55300" name="Rectangle 3"/>
          <p:cNvSpPr>
            <a:spLocks noGrp="1" noChangeArrowheads="1"/>
          </p:cNvSpPr>
          <p:nvPr>
            <p:ph idx="1"/>
          </p:nvPr>
        </p:nvSpPr>
        <p:spPr>
          <a:prstGeom prst="rect">
            <a:avLst/>
          </a:prstGeom>
        </p:spPr>
        <p:txBody>
          <a:bodyPr/>
          <a:lstStyle/>
          <a:p>
            <a:pPr eaLnBrk="1" hangingPunct="1">
              <a:lnSpc>
                <a:spcPct val="90000"/>
              </a:lnSpc>
            </a:pPr>
            <a:r>
              <a:rPr lang="zh-CN" altLang="en-US" sz="2400" dirty="0"/>
              <a:t>软件包的命名遵循以下约定：</a:t>
            </a:r>
          </a:p>
          <a:p>
            <a:pPr eaLnBrk="1" hangingPunct="1">
              <a:lnSpc>
                <a:spcPct val="90000"/>
              </a:lnSpc>
            </a:pPr>
            <a:endParaRPr lang="zh-CN" altLang="en-US" sz="2400" dirty="0"/>
          </a:p>
          <a:p>
            <a:pPr eaLnBrk="1" hangingPunct="1">
              <a:lnSpc>
                <a:spcPct val="90000"/>
              </a:lnSpc>
            </a:pPr>
            <a:endParaRPr lang="zh-CN" altLang="en-US" sz="2400" dirty="0"/>
          </a:p>
          <a:p>
            <a:pPr lvl="1" eaLnBrk="1" hangingPunct="1">
              <a:lnSpc>
                <a:spcPct val="90000"/>
              </a:lnSpc>
            </a:pPr>
            <a:endParaRPr lang="zh-CN" altLang="en-US" sz="2000" dirty="0"/>
          </a:p>
          <a:p>
            <a:pPr lvl="1" eaLnBrk="1" hangingPunct="1">
              <a:lnSpc>
                <a:spcPct val="90000"/>
              </a:lnSpc>
            </a:pPr>
            <a:endParaRPr lang="zh-CN" altLang="en-US" sz="2000" dirty="0"/>
          </a:p>
          <a:p>
            <a:pPr lvl="1" eaLnBrk="1" hangingPunct="1">
              <a:lnSpc>
                <a:spcPct val="90000"/>
              </a:lnSpc>
            </a:pPr>
            <a:endParaRPr lang="zh-CN" altLang="en-US" sz="2000" dirty="0"/>
          </a:p>
          <a:p>
            <a:pPr lvl="1" eaLnBrk="1" hangingPunct="1">
              <a:lnSpc>
                <a:spcPct val="90000"/>
              </a:lnSpc>
            </a:pPr>
            <a:endParaRPr lang="zh-CN" altLang="en-US" sz="2000" dirty="0"/>
          </a:p>
          <a:p>
            <a:pPr eaLnBrk="1" hangingPunct="1">
              <a:lnSpc>
                <a:spcPct val="90000"/>
              </a:lnSpc>
            </a:pPr>
            <a:endParaRPr lang="en-US" altLang="zh-CN" sz="2400" dirty="0"/>
          </a:p>
          <a:p>
            <a:pPr eaLnBrk="1" hangingPunct="1">
              <a:lnSpc>
                <a:spcPct val="90000"/>
              </a:lnSpc>
            </a:pPr>
            <a:r>
              <a:rPr lang="zh-CN" altLang="en-US" sz="2400" dirty="0"/>
              <a:t>通常，修订版本号是由</a:t>
            </a:r>
            <a:r>
              <a:rPr lang="en-US" altLang="zh-CN" sz="2400" dirty="0"/>
              <a:t>Ubuntu</a:t>
            </a:r>
            <a:r>
              <a:rPr lang="zh-CN" altLang="en-US" sz="2400" dirty="0"/>
              <a:t>开发者或创建这个软件包的人指定。在软件包被修改过之后，将修改版本号加一。</a:t>
            </a:r>
          </a:p>
          <a:p>
            <a:pPr eaLnBrk="1" hangingPunct="1">
              <a:lnSpc>
                <a:spcPct val="90000"/>
              </a:lnSpc>
            </a:pPr>
            <a:endParaRPr lang="zh-CN" altLang="en-US" sz="2400" dirty="0"/>
          </a:p>
        </p:txBody>
      </p:sp>
      <p:sp>
        <p:nvSpPr>
          <p:cNvPr id="55301" name="Rectangle 4"/>
          <p:cNvSpPr>
            <a:spLocks noChangeArrowheads="1"/>
          </p:cNvSpPr>
          <p:nvPr/>
        </p:nvSpPr>
        <p:spPr bwMode="auto">
          <a:xfrm>
            <a:off x="914400" y="1600200"/>
            <a:ext cx="9552517" cy="45720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2400" b="1">
                <a:solidFill>
                  <a:srgbClr val="FF0000"/>
                </a:solidFill>
                <a:sym typeface="Times New Roman" pitchFamily="18" charset="0"/>
              </a:rPr>
              <a:t>Filename</a:t>
            </a:r>
            <a:r>
              <a:rPr lang="en-US" altLang="zh-CN" sz="2400" b="1">
                <a:solidFill>
                  <a:srgbClr val="000000"/>
                </a:solidFill>
                <a:sym typeface="Times New Roman" pitchFamily="18" charset="0"/>
              </a:rPr>
              <a:t>_</a:t>
            </a:r>
            <a:r>
              <a:rPr lang="en-US" altLang="zh-CN" sz="2400" b="1">
                <a:solidFill>
                  <a:schemeClr val="accent2"/>
                </a:solidFill>
                <a:sym typeface="Times New Roman" pitchFamily="18" charset="0"/>
              </a:rPr>
              <a:t>Version-Reversion</a:t>
            </a:r>
            <a:r>
              <a:rPr lang="en-US" altLang="zh-CN" sz="2400" b="1">
                <a:solidFill>
                  <a:srgbClr val="000000"/>
                </a:solidFill>
                <a:sym typeface="Times New Roman" pitchFamily="18" charset="0"/>
              </a:rPr>
              <a:t>_</a:t>
            </a:r>
            <a:r>
              <a:rPr lang="en-US" altLang="zh-CN" sz="2400" b="1">
                <a:solidFill>
                  <a:srgbClr val="333300"/>
                </a:solidFill>
                <a:sym typeface="Times New Roman" pitchFamily="18" charset="0"/>
              </a:rPr>
              <a:t>Architecture</a:t>
            </a:r>
            <a:r>
              <a:rPr lang="en-US" altLang="zh-CN" sz="2400" b="1">
                <a:solidFill>
                  <a:srgbClr val="000000"/>
                </a:solidFill>
                <a:sym typeface="Times New Roman" pitchFamily="18" charset="0"/>
              </a:rPr>
              <a:t>.</a:t>
            </a:r>
            <a:r>
              <a:rPr lang="en-US" altLang="zh-CN" sz="2000" b="1">
                <a:solidFill>
                  <a:srgbClr val="000000"/>
                </a:solidFill>
                <a:sym typeface="Times New Roman" pitchFamily="18" charset="0"/>
              </a:rPr>
              <a:t>deb</a:t>
            </a:r>
            <a:endParaRPr lang="zh-CN" altLang="en-US"/>
          </a:p>
        </p:txBody>
      </p:sp>
      <p:grpSp>
        <p:nvGrpSpPr>
          <p:cNvPr id="55302" name="Group 5"/>
          <p:cNvGrpSpPr>
            <a:grpSpLocks/>
          </p:cNvGrpSpPr>
          <p:nvPr/>
        </p:nvGrpSpPr>
        <p:grpSpPr bwMode="auto">
          <a:xfrm>
            <a:off x="785283" y="1981200"/>
            <a:ext cx="9800167" cy="1528763"/>
            <a:chOff x="131" y="0"/>
            <a:chExt cx="4630" cy="963"/>
          </a:xfrm>
        </p:grpSpPr>
        <p:sp>
          <p:nvSpPr>
            <p:cNvPr id="55303" name="Rectangle 5"/>
            <p:cNvSpPr>
              <a:spLocks noChangeArrowheads="1"/>
            </p:cNvSpPr>
            <p:nvPr/>
          </p:nvSpPr>
          <p:spPr bwMode="auto">
            <a:xfrm>
              <a:off x="131" y="672"/>
              <a:ext cx="8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00000"/>
                  </a:solidFill>
                  <a:ea typeface="华文中宋" pitchFamily="2" charset="-122"/>
                </a:rPr>
                <a:t>软件包名称</a:t>
              </a:r>
              <a:endParaRPr lang="zh-CN" altLang="en-US"/>
            </a:p>
          </p:txBody>
        </p:sp>
        <p:sp>
          <p:nvSpPr>
            <p:cNvPr id="55304" name="Rectangle 6"/>
            <p:cNvSpPr>
              <a:spLocks noChangeArrowheads="1"/>
            </p:cNvSpPr>
            <p:nvPr/>
          </p:nvSpPr>
          <p:spPr bwMode="auto">
            <a:xfrm>
              <a:off x="1308" y="672"/>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CC3300"/>
                  </a:solidFill>
                  <a:ea typeface="华文中宋" pitchFamily="2" charset="-122"/>
                </a:rPr>
                <a:t>软件版本</a:t>
              </a:r>
              <a:endParaRPr lang="zh-CN" altLang="en-US"/>
            </a:p>
          </p:txBody>
        </p:sp>
        <p:sp>
          <p:nvSpPr>
            <p:cNvPr id="55305" name="Rectangle 7"/>
            <p:cNvSpPr>
              <a:spLocks noChangeArrowheads="1"/>
            </p:cNvSpPr>
            <p:nvPr/>
          </p:nvSpPr>
          <p:spPr bwMode="auto">
            <a:xfrm>
              <a:off x="2748" y="672"/>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000FF"/>
                  </a:solidFill>
                  <a:ea typeface="华文中宋" pitchFamily="2" charset="-122"/>
                </a:rPr>
                <a:t>修订版本</a:t>
              </a:r>
              <a:endParaRPr lang="zh-CN" altLang="en-US"/>
            </a:p>
          </p:txBody>
        </p:sp>
        <p:sp>
          <p:nvSpPr>
            <p:cNvPr id="55306" name="Rectangle 8"/>
            <p:cNvSpPr>
              <a:spLocks noChangeArrowheads="1"/>
            </p:cNvSpPr>
            <p:nvPr/>
          </p:nvSpPr>
          <p:spPr bwMode="auto">
            <a:xfrm>
              <a:off x="4092" y="630"/>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3D50D"/>
                  </a:solidFill>
                  <a:ea typeface="华文中宋" pitchFamily="2" charset="-122"/>
                </a:rPr>
                <a:t>体系架构</a:t>
              </a:r>
              <a:endParaRPr lang="zh-CN" altLang="en-US"/>
            </a:p>
          </p:txBody>
        </p:sp>
        <p:sp>
          <p:nvSpPr>
            <p:cNvPr id="55307" name="Line 9"/>
            <p:cNvSpPr>
              <a:spLocks noChangeShapeType="1"/>
            </p:cNvSpPr>
            <p:nvPr/>
          </p:nvSpPr>
          <p:spPr bwMode="auto">
            <a:xfrm flipH="1">
              <a:off x="432" y="56"/>
              <a:ext cx="288"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08" name="Line 10"/>
            <p:cNvSpPr>
              <a:spLocks noChangeShapeType="1"/>
            </p:cNvSpPr>
            <p:nvPr/>
          </p:nvSpPr>
          <p:spPr bwMode="auto">
            <a:xfrm flipH="1">
              <a:off x="1632" y="0"/>
              <a:ext cx="1"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09" name="Line 11"/>
            <p:cNvSpPr>
              <a:spLocks noChangeShapeType="1"/>
            </p:cNvSpPr>
            <p:nvPr/>
          </p:nvSpPr>
          <p:spPr bwMode="auto">
            <a:xfrm>
              <a:off x="2544" y="0"/>
              <a:ext cx="499"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10" name="Line 12"/>
            <p:cNvSpPr>
              <a:spLocks noChangeShapeType="1"/>
            </p:cNvSpPr>
            <p:nvPr/>
          </p:nvSpPr>
          <p:spPr bwMode="auto">
            <a:xfrm>
              <a:off x="3456" y="0"/>
              <a:ext cx="86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grpSp>
      <p:sp>
        <p:nvSpPr>
          <p:cNvPr id="55311" name="Rectangle 13"/>
          <p:cNvSpPr>
            <a:spLocks noChangeArrowheads="1"/>
          </p:cNvSpPr>
          <p:nvPr/>
        </p:nvSpPr>
        <p:spPr bwMode="auto">
          <a:xfrm>
            <a:off x="1422400" y="4495801"/>
            <a:ext cx="9652000" cy="5191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2800" b="1">
                <a:solidFill>
                  <a:srgbClr val="FF3300"/>
                </a:solidFill>
                <a:sym typeface="Times New Roman" pitchFamily="18" charset="0"/>
              </a:rPr>
              <a:t>g++</a:t>
            </a:r>
            <a:r>
              <a:rPr lang="en-US" altLang="zh-CN" sz="2800" b="1">
                <a:solidFill>
                  <a:srgbClr val="000000"/>
                </a:solidFill>
                <a:sym typeface="Times New Roman" pitchFamily="18" charset="0"/>
              </a:rPr>
              <a:t>_</a:t>
            </a:r>
            <a:r>
              <a:rPr lang="en-US" altLang="zh-CN" sz="2800" b="1">
                <a:solidFill>
                  <a:srgbClr val="FFFF00"/>
                </a:solidFill>
                <a:sym typeface="Times New Roman" pitchFamily="18" charset="0"/>
              </a:rPr>
              <a:t>4.1.2</a:t>
            </a:r>
            <a:r>
              <a:rPr lang="en-US" altLang="zh-CN" sz="2800" b="1">
                <a:solidFill>
                  <a:schemeClr val="accent2"/>
                </a:solidFill>
                <a:sym typeface="Times New Roman" pitchFamily="18" charset="0"/>
              </a:rPr>
              <a:t>-</a:t>
            </a:r>
            <a:r>
              <a:rPr lang="en-US" altLang="zh-CN" sz="2800" b="1">
                <a:solidFill>
                  <a:srgbClr val="33CC33"/>
                </a:solidFill>
                <a:sym typeface="Times New Roman" pitchFamily="18" charset="0"/>
              </a:rPr>
              <a:t>9ubuntu2</a:t>
            </a:r>
            <a:r>
              <a:rPr lang="en-US" altLang="zh-CN" sz="2800" b="1">
                <a:solidFill>
                  <a:schemeClr val="accent2"/>
                </a:solidFill>
                <a:sym typeface="Times New Roman" pitchFamily="18" charset="0"/>
              </a:rPr>
              <a:t>_</a:t>
            </a:r>
            <a:r>
              <a:rPr lang="en-US" altLang="zh-CN" sz="2800" b="1">
                <a:solidFill>
                  <a:srgbClr val="000000"/>
                </a:solidFill>
                <a:sym typeface="Times New Roman" pitchFamily="18" charset="0"/>
              </a:rPr>
              <a:t>i386</a:t>
            </a:r>
            <a:r>
              <a:rPr lang="en-US" altLang="zh-CN" sz="2800" b="1">
                <a:solidFill>
                  <a:schemeClr val="accent2"/>
                </a:solidFill>
                <a:sym typeface="Times New Roman" pitchFamily="18" charset="0"/>
              </a:rPr>
              <a:t>.</a:t>
            </a:r>
            <a:r>
              <a:rPr lang="en-US" altLang="zh-CN" sz="2800" b="1">
                <a:solidFill>
                  <a:srgbClr val="000000"/>
                </a:solidFill>
                <a:sym typeface="Times New Roman" pitchFamily="18" charset="0"/>
              </a:rPr>
              <a:t>deb</a:t>
            </a:r>
            <a:endParaRPr lang="zh-CN" altLang="en-US"/>
          </a:p>
        </p:txBody>
      </p:sp>
      <p:grpSp>
        <p:nvGrpSpPr>
          <p:cNvPr id="55312" name="Group 15"/>
          <p:cNvGrpSpPr>
            <a:grpSpLocks/>
          </p:cNvGrpSpPr>
          <p:nvPr/>
        </p:nvGrpSpPr>
        <p:grpSpPr bwMode="auto">
          <a:xfrm>
            <a:off x="893233" y="4876800"/>
            <a:ext cx="8722783" cy="1528763"/>
            <a:chOff x="38" y="0"/>
            <a:chExt cx="4121" cy="963"/>
          </a:xfrm>
        </p:grpSpPr>
        <p:sp>
          <p:nvSpPr>
            <p:cNvPr id="55313" name="Rectangle 16"/>
            <p:cNvSpPr>
              <a:spLocks noChangeArrowheads="1"/>
            </p:cNvSpPr>
            <p:nvPr/>
          </p:nvSpPr>
          <p:spPr bwMode="auto">
            <a:xfrm>
              <a:off x="38" y="672"/>
              <a:ext cx="2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00000"/>
                  </a:solidFill>
                  <a:ea typeface="华文中宋" pitchFamily="2" charset="-122"/>
                </a:rPr>
                <a:t>？</a:t>
              </a:r>
              <a:endParaRPr lang="zh-CN" altLang="en-US"/>
            </a:p>
          </p:txBody>
        </p:sp>
        <p:sp>
          <p:nvSpPr>
            <p:cNvPr id="55314" name="Rectangle 17"/>
            <p:cNvSpPr>
              <a:spLocks noChangeArrowheads="1"/>
            </p:cNvSpPr>
            <p:nvPr/>
          </p:nvSpPr>
          <p:spPr bwMode="auto">
            <a:xfrm>
              <a:off x="1142" y="672"/>
              <a:ext cx="2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CC3300"/>
                  </a:solidFill>
                  <a:ea typeface="华文中宋" pitchFamily="2" charset="-122"/>
                </a:rPr>
                <a:t>？</a:t>
              </a:r>
              <a:endParaRPr lang="zh-CN" altLang="en-US"/>
            </a:p>
          </p:txBody>
        </p:sp>
        <p:sp>
          <p:nvSpPr>
            <p:cNvPr id="55315" name="Rectangle 18"/>
            <p:cNvSpPr>
              <a:spLocks noChangeArrowheads="1"/>
            </p:cNvSpPr>
            <p:nvPr/>
          </p:nvSpPr>
          <p:spPr bwMode="auto">
            <a:xfrm>
              <a:off x="2582" y="672"/>
              <a:ext cx="2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000FF"/>
                  </a:solidFill>
                  <a:ea typeface="华文中宋" pitchFamily="2" charset="-122"/>
                </a:rPr>
                <a:t>？</a:t>
              </a:r>
              <a:endParaRPr lang="zh-CN" altLang="en-US"/>
            </a:p>
          </p:txBody>
        </p:sp>
        <p:sp>
          <p:nvSpPr>
            <p:cNvPr id="55316" name="Rectangle 19"/>
            <p:cNvSpPr>
              <a:spLocks noChangeArrowheads="1"/>
            </p:cNvSpPr>
            <p:nvPr/>
          </p:nvSpPr>
          <p:spPr bwMode="auto">
            <a:xfrm>
              <a:off x="3926" y="630"/>
              <a:ext cx="2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400" b="1">
                  <a:solidFill>
                    <a:srgbClr val="03D50D"/>
                  </a:solidFill>
                  <a:ea typeface="华文中宋" pitchFamily="2" charset="-122"/>
                </a:rPr>
                <a:t>？</a:t>
              </a:r>
              <a:endParaRPr lang="zh-CN" altLang="en-US"/>
            </a:p>
          </p:txBody>
        </p:sp>
        <p:sp>
          <p:nvSpPr>
            <p:cNvPr id="55317" name="Line 20"/>
            <p:cNvSpPr>
              <a:spLocks noChangeShapeType="1"/>
            </p:cNvSpPr>
            <p:nvPr/>
          </p:nvSpPr>
          <p:spPr bwMode="auto">
            <a:xfrm flipH="1">
              <a:off x="48" y="56"/>
              <a:ext cx="288"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18" name="Line 21"/>
            <p:cNvSpPr>
              <a:spLocks noChangeShapeType="1"/>
            </p:cNvSpPr>
            <p:nvPr/>
          </p:nvSpPr>
          <p:spPr bwMode="auto">
            <a:xfrm flipH="1">
              <a:off x="1248" y="0"/>
              <a:ext cx="1"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19" name="Line 22"/>
            <p:cNvSpPr>
              <a:spLocks noChangeShapeType="1"/>
            </p:cNvSpPr>
            <p:nvPr/>
          </p:nvSpPr>
          <p:spPr bwMode="auto">
            <a:xfrm>
              <a:off x="2160" y="0"/>
              <a:ext cx="499"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5320" name="Line 23"/>
            <p:cNvSpPr>
              <a:spLocks noChangeShapeType="1"/>
            </p:cNvSpPr>
            <p:nvPr/>
          </p:nvSpPr>
          <p:spPr bwMode="auto">
            <a:xfrm>
              <a:off x="3072" y="0"/>
              <a:ext cx="862"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grpSp>
    </p:spTree>
    <p:extLst>
      <p:ext uri="{BB962C8B-B14F-4D97-AF65-F5344CB8AC3E}">
        <p14:creationId xmlns:p14="http://schemas.microsoft.com/office/powerpoint/2010/main" val="315156549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8035" name="Rectangle 3"/>
          <p:cNvSpPr>
            <a:spLocks noGrp="1" noChangeArrowheads="1"/>
          </p:cNvSpPr>
          <p:nvPr>
            <p:ph idx="1"/>
          </p:nvPr>
        </p:nvSpPr>
        <p:spPr>
          <a:prstGeom prst="rect">
            <a:avLst/>
          </a:prstGeom>
        </p:spPr>
        <p:txBody>
          <a:bodyPr/>
          <a:lstStyle/>
          <a:p>
            <a:pPr algn="just" eaLnBrk="1" hangingPunct="1">
              <a:lnSpc>
                <a:spcPct val="90000"/>
              </a:lnSpc>
            </a:pPr>
            <a:r>
              <a:rPr lang="en-US" altLang="zh-CN"/>
              <a:t>Example:</a:t>
            </a:r>
            <a:endParaRPr lang="zh-CN" altLang="en-US"/>
          </a:p>
          <a:p>
            <a:pPr algn="just" eaLnBrk="1" hangingPunct="1">
              <a:lnSpc>
                <a:spcPct val="90000"/>
              </a:lnSpc>
            </a:pPr>
            <a:endParaRPr lang="zh-CN" altLang="en-US"/>
          </a:p>
          <a:p>
            <a:pPr lvl="1" algn="just" eaLnBrk="1" hangingPunct="1">
              <a:lnSpc>
                <a:spcPct val="90000"/>
              </a:lnSpc>
              <a:buFont typeface="Wingdings 3" pitchFamily="18" charset="2"/>
              <a:buNone/>
            </a:pPr>
            <a:r>
              <a:rPr lang="en-US" altLang="zh-CN">
                <a:latin typeface="Courier New" pitchFamily="49" charset="0"/>
                <a:sym typeface="Courier New" pitchFamily="49" charset="0"/>
              </a:rPr>
              <a:t>struct worker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long number;</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name[20];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sex;</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int age;</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float salary;</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address[80];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char phone[20];</a:t>
            </a:r>
            <a:endParaRPr lang="zh-CN" altLang="en-US">
              <a:latin typeface="Courier New" pitchFamily="49" charset="0"/>
              <a:sym typeface="Courier New" pitchFamily="49" charset="0"/>
            </a:endParaRPr>
          </a:p>
          <a:p>
            <a:pPr lvl="1" algn="just" eaLnBrk="1" hangingPunct="1">
              <a:lnSpc>
                <a:spcPct val="90000"/>
              </a:lnSpc>
              <a:buFont typeface="Wingdings 3" pitchFamily="18" charset="2"/>
              <a:buNone/>
            </a:pPr>
            <a:r>
              <a:rPr lang="en-US" altLang="zh-CN">
                <a:latin typeface="Courier New" pitchFamily="49" charset="0"/>
                <a:sym typeface="Courier New" pitchFamily="49" charset="0"/>
              </a:rPr>
              <a:t>} worker1,worker2;   </a:t>
            </a:r>
            <a:endParaRPr lang="zh-CN" altLang="en-US">
              <a:latin typeface="Courier New" pitchFamily="49" charset="0"/>
              <a:sym typeface="Courier New" pitchFamily="49" charset="0"/>
            </a:endParaRPr>
          </a:p>
          <a:p>
            <a:pPr eaLnBrk="1" hangingPunct="1">
              <a:lnSpc>
                <a:spcPct val="90000"/>
              </a:lnSpc>
              <a:buFont typeface="Wingdings 3" pitchFamily="18" charset="2"/>
              <a:buNone/>
            </a:pPr>
            <a:r>
              <a:rPr lang="en-US" altLang="zh-CN" sz="2400"/>
              <a:t>	</a:t>
            </a:r>
            <a:endParaRPr lang="en-US" altLang="zh-CN" sz="2000"/>
          </a:p>
        </p:txBody>
      </p:sp>
    </p:spTree>
    <p:extLst>
      <p:ext uri="{BB962C8B-B14F-4D97-AF65-F5344CB8AC3E}">
        <p14:creationId xmlns:p14="http://schemas.microsoft.com/office/powerpoint/2010/main" val="15581765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29059" name="Rectangle 3"/>
          <p:cNvSpPr>
            <a:spLocks noGrp="1" noChangeArrowheads="1"/>
          </p:cNvSpPr>
          <p:nvPr>
            <p:ph idx="1"/>
          </p:nvPr>
        </p:nvSpPr>
        <p:spPr>
          <a:prstGeom prst="rect">
            <a:avLst/>
          </a:prstGeom>
        </p:spPr>
        <p:txBody>
          <a:bodyPr/>
          <a:lstStyle/>
          <a:p>
            <a:pPr algn="just" eaLnBrk="1" hangingPunct="1"/>
            <a:r>
              <a:rPr lang="zh-CN" altLang="en-US">
                <a:ea typeface="黑体" pitchFamily="49" charset="-122"/>
              </a:rPr>
              <a:t>直接定义结构类型变量</a:t>
            </a:r>
          </a:p>
          <a:p>
            <a:pPr algn="just" eaLnBrk="1" hangingPunct="1"/>
            <a:endParaRPr lang="zh-CN" altLang="en-US">
              <a:sym typeface="Arial" pitchFamily="34" charset="0"/>
            </a:endParaRPr>
          </a:p>
          <a:p>
            <a:pPr lvl="1" algn="just" eaLnBrk="1" hangingPunct="1"/>
            <a:r>
              <a:rPr lang="zh-CN" altLang="en-US">
                <a:latin typeface="宋体" pitchFamily="2" charset="-122"/>
                <a:sym typeface="宋体" pitchFamily="2" charset="-122"/>
              </a:rPr>
              <a:t>其一般形式为：</a:t>
            </a:r>
          </a:p>
          <a:p>
            <a:pPr lvl="1" algn="just" eaLnBrk="1" hangingPunct="1">
              <a:buFont typeface="Wingdings 3" pitchFamily="18" charset="2"/>
              <a:buNone/>
            </a:pPr>
            <a:r>
              <a:rPr lang="en-US" altLang="zh-CN">
                <a:latin typeface="宋体" pitchFamily="2" charset="-122"/>
                <a:sym typeface="宋体" pitchFamily="2" charset="-122"/>
              </a:rPr>
              <a:t>struct      //</a:t>
            </a:r>
            <a:r>
              <a:rPr lang="zh-CN" altLang="en-US">
                <a:latin typeface="宋体" pitchFamily="2" charset="-122"/>
                <a:sym typeface="宋体" pitchFamily="2" charset="-122"/>
              </a:rPr>
              <a:t>没有结构体名</a:t>
            </a:r>
          </a:p>
          <a:p>
            <a:pPr lvl="1" algn="just" eaLnBrk="1" hangingPunct="1">
              <a:buFont typeface="Wingdings 3" pitchFamily="18" charset="2"/>
              <a:buNone/>
            </a:pPr>
            <a:r>
              <a:rPr lang="en-US" altLang="zh-CN">
                <a:latin typeface="宋体" pitchFamily="2" charset="-122"/>
                <a:sym typeface="宋体" pitchFamily="2" charset="-122"/>
              </a:rPr>
              <a:t>{</a:t>
            </a:r>
            <a:endParaRPr lang="zh-CN" altLang="en-US">
              <a:latin typeface="宋体" pitchFamily="2" charset="-122"/>
              <a:sym typeface="宋体" pitchFamily="2" charset="-122"/>
            </a:endParaRPr>
          </a:p>
          <a:p>
            <a:pPr lvl="1" algn="just" eaLnBrk="1" hangingPunct="1">
              <a:buFont typeface="Wingdings 3" pitchFamily="18" charset="2"/>
              <a:buNone/>
            </a:pPr>
            <a:r>
              <a:rPr lang="en-US" altLang="zh-CN">
                <a:latin typeface="宋体" pitchFamily="2" charset="-122"/>
                <a:sym typeface="宋体" pitchFamily="2" charset="-122"/>
              </a:rPr>
              <a:t>    </a:t>
            </a:r>
            <a:r>
              <a:rPr lang="zh-CN" altLang="en-US">
                <a:latin typeface="宋体" pitchFamily="2" charset="-122"/>
                <a:sym typeface="宋体" pitchFamily="2" charset="-122"/>
              </a:rPr>
              <a:t>成员列表</a:t>
            </a:r>
          </a:p>
          <a:p>
            <a:pPr lvl="1" eaLnBrk="1" hangingPunct="1">
              <a:buFont typeface="Wingdings 3" pitchFamily="18" charset="2"/>
              <a:buNone/>
            </a:pPr>
            <a:r>
              <a:rPr lang="en-US" altLang="zh-CN">
                <a:latin typeface="宋体" pitchFamily="2" charset="-122"/>
                <a:sym typeface="宋体" pitchFamily="2" charset="-122"/>
              </a:rPr>
              <a:t>}</a:t>
            </a:r>
            <a:r>
              <a:rPr lang="zh-CN" altLang="en-US">
                <a:latin typeface="宋体" pitchFamily="2" charset="-122"/>
                <a:sym typeface="宋体" pitchFamily="2" charset="-122"/>
              </a:rPr>
              <a:t>变量名；</a:t>
            </a:r>
            <a:r>
              <a:rPr lang="zh-CN" altLang="en-US" sz="2000"/>
              <a:t> </a:t>
            </a:r>
            <a:endParaRPr lang="zh-CN" altLang="en-US"/>
          </a:p>
        </p:txBody>
      </p:sp>
    </p:spTree>
    <p:extLst>
      <p:ext uri="{BB962C8B-B14F-4D97-AF65-F5344CB8AC3E}">
        <p14:creationId xmlns:p14="http://schemas.microsoft.com/office/powerpoint/2010/main" val="41229608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0083" name="Rectangle 3"/>
          <p:cNvSpPr>
            <a:spLocks noGrp="1" noChangeArrowheads="1"/>
          </p:cNvSpPr>
          <p:nvPr>
            <p:ph idx="1"/>
          </p:nvPr>
        </p:nvSpPr>
        <p:spPr>
          <a:prstGeom prst="rect">
            <a:avLst/>
          </a:prstGeom>
        </p:spPr>
        <p:txBody>
          <a:bodyPr/>
          <a:lstStyle/>
          <a:p>
            <a:pPr algn="just" eaLnBrk="1" hangingPunct="1">
              <a:lnSpc>
                <a:spcPct val="90000"/>
              </a:lnSpc>
            </a:pPr>
            <a:r>
              <a:rPr lang="en-US" altLang="zh-CN" sz="2400">
                <a:latin typeface="宋体" pitchFamily="2" charset="-122"/>
                <a:sym typeface="宋体" pitchFamily="2" charset="-122"/>
              </a:rPr>
              <a:t>Example</a:t>
            </a:r>
            <a:r>
              <a:rPr lang="zh-CN" altLang="en-US" sz="2400">
                <a:latin typeface="宋体" pitchFamily="2" charset="-122"/>
                <a:sym typeface="宋体" pitchFamily="2" charset="-122"/>
              </a:rPr>
              <a:t>：</a:t>
            </a:r>
          </a:p>
          <a:p>
            <a:pPr algn="just" eaLnBrk="1" hangingPunct="1">
              <a:lnSpc>
                <a:spcPct val="90000"/>
              </a:lnSpc>
            </a:pPr>
            <a:endParaRPr lang="zh-CN" altLang="en-US" sz="2400">
              <a:latin typeface="宋体" pitchFamily="2" charset="-122"/>
              <a:sym typeface="宋体" pitchFamily="2" charset="-122"/>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struct</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long number;</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name[20];</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sex;</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int age;</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float salary;</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address[80];</a:t>
            </a:r>
            <a:endParaRPr lang="zh-CN" altLang="en-US" sz="2400">
              <a:latin typeface="宋体" pitchFamily="2" charset="-122"/>
              <a:sym typeface="Courier New" pitchFamily="49" charset="0"/>
            </a:endParaRPr>
          </a:p>
          <a:p>
            <a:pPr lvl="2" algn="just" eaLnBrk="1" hangingPunct="1">
              <a:lnSpc>
                <a:spcPct val="90000"/>
              </a:lnSpc>
              <a:buFont typeface="Wingdings 3" pitchFamily="18" charset="2"/>
              <a:buNone/>
            </a:pPr>
            <a:r>
              <a:rPr lang="en-US" altLang="zh-CN" sz="2400">
                <a:latin typeface="宋体" pitchFamily="2" charset="-122"/>
                <a:sym typeface="Courier New" pitchFamily="49" charset="0"/>
              </a:rPr>
              <a:t>    char phone[20];</a:t>
            </a:r>
            <a:endParaRPr lang="zh-CN" altLang="en-US" sz="2400">
              <a:latin typeface="宋体" pitchFamily="2" charset="-122"/>
              <a:sym typeface="Courier New" pitchFamily="49" charset="0"/>
            </a:endParaRPr>
          </a:p>
          <a:p>
            <a:pPr lvl="2" eaLnBrk="1" hangingPunct="1">
              <a:lnSpc>
                <a:spcPct val="90000"/>
              </a:lnSpc>
              <a:buFont typeface="Wingdings 3" pitchFamily="18" charset="2"/>
              <a:buNone/>
            </a:pPr>
            <a:r>
              <a:rPr lang="en-US" altLang="zh-CN" sz="2400">
                <a:latin typeface="宋体" pitchFamily="2" charset="-122"/>
                <a:sym typeface="宋体" pitchFamily="2" charset="-122"/>
              </a:rPr>
              <a:t>} worker1,worker2;</a:t>
            </a:r>
            <a:r>
              <a:rPr lang="en-US" altLang="zh-CN">
                <a:latin typeface="微软雅黑" pitchFamily="34" charset="-122"/>
                <a:sym typeface="微软雅黑" pitchFamily="34" charset="-122"/>
              </a:rPr>
              <a:t> </a:t>
            </a:r>
            <a:endParaRPr lang="zh-CN" altLang="en-US"/>
          </a:p>
        </p:txBody>
      </p:sp>
    </p:spTree>
    <p:extLst>
      <p:ext uri="{BB962C8B-B14F-4D97-AF65-F5344CB8AC3E}">
        <p14:creationId xmlns:p14="http://schemas.microsoft.com/office/powerpoint/2010/main" val="32136420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1107" name="Rectangle 3"/>
          <p:cNvSpPr>
            <a:spLocks noGrp="1" noChangeArrowheads="1"/>
          </p:cNvSpPr>
          <p:nvPr>
            <p:ph idx="1"/>
          </p:nvPr>
        </p:nvSpPr>
        <p:spPr>
          <a:prstGeom prst="rect">
            <a:avLst/>
          </a:prstGeom>
        </p:spPr>
        <p:txBody>
          <a:bodyPr/>
          <a:lstStyle/>
          <a:p>
            <a:pPr algn="just" eaLnBrk="1" hangingPunct="1"/>
            <a:r>
              <a:rPr lang="zh-CN" altLang="en-US"/>
              <a:t>大小	</a:t>
            </a:r>
            <a:r>
              <a:rPr lang="zh-CN" altLang="en-US" sz="2000"/>
              <a:t>	</a:t>
            </a:r>
          </a:p>
          <a:p>
            <a:pPr algn="just" eaLnBrk="1" hangingPunct="1">
              <a:buFont typeface="Wingdings 3" pitchFamily="18" charset="2"/>
              <a:buNone/>
            </a:pPr>
            <a:r>
              <a:rPr lang="zh-CN" altLang="en-US" sz="2400"/>
              <a:t>	一个结构体变量占用内存的实际大小，也可以利用</a:t>
            </a:r>
            <a:r>
              <a:rPr lang="en-US" altLang="zh-CN" sz="2400"/>
              <a:t>sizeof</a:t>
            </a:r>
            <a:r>
              <a:rPr lang="zh-CN" altLang="en-US" sz="2400"/>
              <a:t>求出。它的运算表达式为：</a:t>
            </a:r>
          </a:p>
          <a:p>
            <a:pPr algn="just" eaLnBrk="1" hangingPunct="1">
              <a:buFont typeface="Wingdings 3" pitchFamily="18" charset="2"/>
              <a:buNone/>
            </a:pPr>
            <a:r>
              <a:rPr lang="zh-CN" altLang="en-US" sz="2400"/>
              <a:t>		</a:t>
            </a:r>
            <a:r>
              <a:rPr lang="en-US" altLang="zh-CN" sz="2400" b="1"/>
              <a:t>sizeof</a:t>
            </a:r>
            <a:r>
              <a:rPr lang="zh-CN" altLang="en-US" sz="2400" b="1"/>
              <a:t>（运算量）</a:t>
            </a:r>
            <a:r>
              <a:rPr lang="zh-CN" altLang="en-US" sz="2400"/>
              <a:t>          </a:t>
            </a:r>
          </a:p>
          <a:p>
            <a:pPr algn="just" eaLnBrk="1" hangingPunct="1">
              <a:buFont typeface="Wingdings 3" pitchFamily="18" charset="2"/>
              <a:buNone/>
            </a:pPr>
            <a:r>
              <a:rPr lang="zh-CN" altLang="en-US" sz="2400"/>
              <a:t>		</a:t>
            </a:r>
            <a:r>
              <a:rPr lang="en-US" altLang="zh-CN" sz="2400"/>
              <a:t>//</a:t>
            </a:r>
            <a:r>
              <a:rPr lang="zh-CN" altLang="en-US" sz="2400"/>
              <a:t>求出给定的运算量占用内存空间的字节数</a:t>
            </a:r>
          </a:p>
          <a:p>
            <a:pPr algn="just" eaLnBrk="1" hangingPunct="1">
              <a:buFont typeface="Wingdings 3" pitchFamily="18" charset="2"/>
              <a:buNone/>
            </a:pPr>
            <a:endParaRPr lang="zh-CN" altLang="en-US" sz="2400"/>
          </a:p>
          <a:p>
            <a:pPr eaLnBrk="1" hangingPunct="1">
              <a:buFont typeface="Wingdings 3" pitchFamily="18" charset="2"/>
              <a:buNone/>
            </a:pPr>
            <a:r>
              <a:rPr lang="zh-CN" altLang="en-US" sz="2400"/>
              <a:t>	其中运算量可以是变量、数组或结构体变量，可以是数据类型的名称。 </a:t>
            </a:r>
          </a:p>
          <a:p>
            <a:pPr algn="just" eaLnBrk="1" hangingPunct="1">
              <a:buFont typeface="Wingdings 3" pitchFamily="18" charset="2"/>
              <a:buNone/>
            </a:pPr>
            <a:r>
              <a:rPr lang="zh-CN" altLang="en-US" sz="2400"/>
              <a:t>		例如：</a:t>
            </a:r>
          </a:p>
          <a:p>
            <a:pPr algn="just" eaLnBrk="1" hangingPunct="1">
              <a:buFont typeface="Wingdings 3" pitchFamily="18" charset="2"/>
              <a:buNone/>
            </a:pPr>
            <a:r>
              <a:rPr lang="zh-CN" altLang="en-US" sz="2400">
                <a:sym typeface="Courier New" pitchFamily="49" charset="0"/>
              </a:rPr>
              <a:t>		</a:t>
            </a:r>
            <a:r>
              <a:rPr lang="en-US" altLang="zh-CN" sz="2400">
                <a:sym typeface="Courier New" pitchFamily="49" charset="0"/>
              </a:rPr>
              <a:t>sizeof(struct worker)</a:t>
            </a:r>
            <a:endParaRPr lang="zh-CN" altLang="en-US" sz="2400">
              <a:sym typeface="Courier New" pitchFamily="49" charset="0"/>
            </a:endParaRPr>
          </a:p>
          <a:p>
            <a:pPr eaLnBrk="1" hangingPunct="1">
              <a:buFont typeface="Wingdings 3" pitchFamily="18" charset="2"/>
              <a:buNone/>
            </a:pPr>
            <a:r>
              <a:rPr lang="en-US" altLang="zh-CN" sz="2400"/>
              <a:t>		sizeof(worker1) </a:t>
            </a:r>
            <a:endParaRPr lang="zh-CN" altLang="en-US"/>
          </a:p>
        </p:txBody>
      </p:sp>
    </p:spTree>
    <p:extLst>
      <p:ext uri="{BB962C8B-B14F-4D97-AF65-F5344CB8AC3E}">
        <p14:creationId xmlns:p14="http://schemas.microsoft.com/office/powerpoint/2010/main" val="5159424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r>
              <a:rPr lang="zh-CN" altLang="en-US">
                <a:latin typeface="Times New Roman" pitchFamily="18" charset="0"/>
                <a:sym typeface="Times New Roman" pitchFamily="18" charset="0"/>
              </a:rPr>
              <a:t>结构体</a:t>
            </a:r>
            <a:endParaRPr lang="zh-CN" altLang="en-US"/>
          </a:p>
        </p:txBody>
      </p:sp>
      <p:sp>
        <p:nvSpPr>
          <p:cNvPr id="432131" name="Rectangle 3"/>
          <p:cNvSpPr>
            <a:spLocks noGrp="1" noChangeArrowheads="1"/>
          </p:cNvSpPr>
          <p:nvPr>
            <p:ph idx="1"/>
          </p:nvPr>
        </p:nvSpPr>
        <p:spPr>
          <a:prstGeom prst="rect">
            <a:avLst/>
          </a:prstGeom>
        </p:spPr>
        <p:txBody>
          <a:bodyPr/>
          <a:lstStyle/>
          <a:p>
            <a:pPr algn="just" eaLnBrk="1" hangingPunct="1"/>
            <a:r>
              <a:rPr lang="zh-CN" altLang="en-US" sz="2400">
                <a:ea typeface="黑体" pitchFamily="49" charset="-122"/>
              </a:rPr>
              <a:t>结构体变量的使用形式</a:t>
            </a:r>
            <a:endParaRPr lang="zh-CN" altLang="en-US" sz="2400">
              <a:sym typeface="Arial" pitchFamily="34" charset="0"/>
            </a:endParaRPr>
          </a:p>
          <a:p>
            <a:pPr algn="just" eaLnBrk="1" hangingPunct="1">
              <a:buFont typeface="Wingdings 3" pitchFamily="18" charset="2"/>
              <a:buNone/>
            </a:pPr>
            <a:r>
              <a:rPr lang="zh-CN" altLang="en-US" sz="2400"/>
              <a:t>		结构体变量是不同数据类型的若干数据的集合体。在程序中使用结构体变量时，一般情况下不能把它作为一个整体参加数据处理，而参加各种运算和操作的是结构体变量的各个成员项数据。</a:t>
            </a:r>
          </a:p>
          <a:p>
            <a:pPr algn="just" eaLnBrk="1" hangingPunct="1">
              <a:buFont typeface="Wingdings 3" pitchFamily="18" charset="2"/>
              <a:buNone/>
            </a:pPr>
            <a:r>
              <a:rPr lang="zh-CN" altLang="en-US" sz="2400"/>
              <a:t>		结构体变量的成员用以下一般形式表示：</a:t>
            </a:r>
          </a:p>
          <a:p>
            <a:pPr algn="just" eaLnBrk="1" hangingPunct="1">
              <a:buFont typeface="Wingdings 3" pitchFamily="18" charset="2"/>
              <a:buNone/>
            </a:pPr>
            <a:r>
              <a:rPr lang="zh-CN" altLang="en-US" sz="2400"/>
              <a:t>		</a:t>
            </a:r>
            <a:r>
              <a:rPr lang="zh-CN" altLang="en-US" sz="2400" b="1"/>
              <a:t>结构体变量名</a:t>
            </a:r>
            <a:r>
              <a:rPr lang="en-US" altLang="zh-CN" sz="2400" b="1"/>
              <a:t>.</a:t>
            </a:r>
            <a:r>
              <a:rPr lang="zh-CN" altLang="en-US" sz="2400" b="1"/>
              <a:t>成员名</a:t>
            </a:r>
          </a:p>
          <a:p>
            <a:pPr algn="just" eaLnBrk="1" hangingPunct="1">
              <a:buFont typeface="Wingdings 3" pitchFamily="18" charset="2"/>
              <a:buNone/>
            </a:pPr>
            <a:r>
              <a:rPr lang="zh-CN" altLang="en-US" sz="2400"/>
              <a:t>	例如，上节给出的结构体变量</a:t>
            </a:r>
            <a:r>
              <a:rPr lang="en-US" altLang="zh-CN" sz="2400"/>
              <a:t>worker1</a:t>
            </a:r>
            <a:r>
              <a:rPr lang="zh-CN" altLang="en-US" sz="2400"/>
              <a:t>具有下列七个成员：</a:t>
            </a:r>
          </a:p>
          <a:p>
            <a:pPr algn="just" eaLnBrk="1" hangingPunct="1">
              <a:buFont typeface="Wingdings 3" pitchFamily="18" charset="2"/>
              <a:buNone/>
            </a:pPr>
            <a:r>
              <a:rPr lang="zh-CN" altLang="en-US" sz="2400">
                <a:latin typeface="Courier New" pitchFamily="49" charset="0"/>
                <a:sym typeface="Courier New" pitchFamily="49" charset="0"/>
              </a:rPr>
              <a:t>		</a:t>
            </a:r>
            <a:r>
              <a:rPr lang="en-US" altLang="zh-CN" sz="2400">
                <a:sym typeface="Courier New" pitchFamily="49" charset="0"/>
              </a:rPr>
              <a:t>worker1.number</a:t>
            </a:r>
            <a:r>
              <a:rPr lang="zh-CN" altLang="en-US" sz="2400"/>
              <a:t>；</a:t>
            </a:r>
            <a:r>
              <a:rPr lang="en-US" altLang="zh-CN" sz="2400">
                <a:sym typeface="Courier New" pitchFamily="49" charset="0"/>
              </a:rPr>
              <a:t>worker1.name</a:t>
            </a:r>
            <a:r>
              <a:rPr lang="zh-CN" altLang="en-US" sz="2400"/>
              <a:t>；</a:t>
            </a:r>
            <a:r>
              <a:rPr lang="en-US" altLang="zh-CN" sz="2400"/>
              <a:t>worker1.sex</a:t>
            </a:r>
            <a:r>
              <a:rPr lang="zh-CN" altLang="en-US" sz="2400"/>
              <a:t>；</a:t>
            </a:r>
          </a:p>
          <a:p>
            <a:pPr algn="just" eaLnBrk="1" hangingPunct="1">
              <a:buFont typeface="Wingdings 3" pitchFamily="18" charset="2"/>
              <a:buNone/>
            </a:pPr>
            <a:r>
              <a:rPr lang="zh-CN" altLang="en-US" sz="2400"/>
              <a:t>		</a:t>
            </a:r>
            <a:r>
              <a:rPr lang="en-US" altLang="zh-CN" sz="2400">
                <a:sym typeface="Courier New" pitchFamily="49" charset="0"/>
              </a:rPr>
              <a:t>worker1.age</a:t>
            </a:r>
            <a:r>
              <a:rPr lang="zh-CN" altLang="en-US" sz="2400"/>
              <a:t>；</a:t>
            </a:r>
            <a:r>
              <a:rPr lang="en-US" altLang="zh-CN" sz="2400">
                <a:sym typeface="Courier New" pitchFamily="49" charset="0"/>
              </a:rPr>
              <a:t>worker1.salary</a:t>
            </a:r>
            <a:r>
              <a:rPr lang="zh-CN" altLang="en-US" sz="2400"/>
              <a:t>；</a:t>
            </a:r>
            <a:r>
              <a:rPr lang="en-US" altLang="zh-CN" sz="2400">
                <a:sym typeface="Courier New" pitchFamily="49" charset="0"/>
              </a:rPr>
              <a:t>worker1.address</a:t>
            </a:r>
            <a:r>
              <a:rPr lang="zh-CN" altLang="en-US" sz="2400"/>
              <a:t>；</a:t>
            </a:r>
          </a:p>
          <a:p>
            <a:pPr algn="just" eaLnBrk="1" hangingPunct="1">
              <a:buFont typeface="Wingdings 3" pitchFamily="18" charset="2"/>
              <a:buNone/>
            </a:pPr>
            <a:r>
              <a:rPr lang="zh-CN" altLang="en-US" sz="2400"/>
              <a:t>		</a:t>
            </a:r>
            <a:r>
              <a:rPr lang="en-US" altLang="zh-CN" sz="2400"/>
              <a:t>worker1.phone  </a:t>
            </a:r>
            <a:endParaRPr lang="zh-CN" altLang="en-US"/>
          </a:p>
        </p:txBody>
      </p:sp>
    </p:spTree>
    <p:extLst>
      <p:ext uri="{BB962C8B-B14F-4D97-AF65-F5344CB8AC3E}">
        <p14:creationId xmlns:p14="http://schemas.microsoft.com/office/powerpoint/2010/main" val="46202113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3155" name="Rectangle 3"/>
          <p:cNvSpPr>
            <a:spLocks noGrp="1" noChangeArrowheads="1"/>
          </p:cNvSpPr>
          <p:nvPr>
            <p:ph idx="1"/>
          </p:nvPr>
        </p:nvSpPr>
        <p:spPr>
          <a:prstGeom prst="rect">
            <a:avLst/>
          </a:prstGeom>
        </p:spPr>
        <p:txBody>
          <a:bodyPr/>
          <a:lstStyle/>
          <a:p>
            <a:pPr algn="just" eaLnBrk="1" hangingPunct="1">
              <a:lnSpc>
                <a:spcPct val="90000"/>
              </a:lnSpc>
            </a:pPr>
            <a:r>
              <a:rPr lang="zh-CN" altLang="en-US" sz="2400">
                <a:ea typeface="黑体" pitchFamily="49" charset="-122"/>
              </a:rPr>
              <a:t>结构体变量的使用形式</a:t>
            </a:r>
            <a:r>
              <a:rPr lang="zh-CN" altLang="en-US" sz="2000"/>
              <a:t>		</a:t>
            </a:r>
          </a:p>
          <a:p>
            <a:pPr algn="just" eaLnBrk="1" hangingPunct="1">
              <a:lnSpc>
                <a:spcPct val="90000"/>
              </a:lnSpc>
              <a:buFont typeface="Wingdings 3" pitchFamily="18" charset="2"/>
              <a:buNone/>
            </a:pPr>
            <a:r>
              <a:rPr lang="zh-CN" altLang="en-US" sz="2000"/>
              <a:t>	</a:t>
            </a:r>
            <a:r>
              <a:rPr lang="zh-CN" altLang="en-US" sz="2400"/>
              <a:t>在定义了结构体变量后，就可以用不同的赋值方法对结构体变量的每个成员赋值。例如：</a:t>
            </a:r>
          </a:p>
          <a:p>
            <a:pPr algn="just" eaLnBrk="1" hangingPunct="1">
              <a:lnSpc>
                <a:spcPct val="90000"/>
              </a:lnSpc>
              <a:buFont typeface="Wingdings 3" pitchFamily="18" charset="2"/>
              <a:buNone/>
            </a:pPr>
            <a:r>
              <a:rPr lang="zh-CN" altLang="en-US" sz="2000">
                <a:latin typeface="Courier New" pitchFamily="49" charset="0"/>
                <a:sym typeface="Courier New" pitchFamily="49" charset="0"/>
              </a:rPr>
              <a:t>		</a:t>
            </a:r>
            <a:r>
              <a:rPr lang="en-US" altLang="zh-CN" sz="2000">
                <a:latin typeface="Courier New" pitchFamily="49" charset="0"/>
                <a:sym typeface="Courier New" pitchFamily="49" charset="0"/>
              </a:rPr>
              <a:t>strcpy(worker1.name,</a:t>
            </a:r>
            <a:r>
              <a:rPr lang="en-US" altLang="zh-CN" sz="2000">
                <a:sym typeface="Courier New" pitchFamily="49" charset="0"/>
              </a:rPr>
              <a:t>”</a:t>
            </a:r>
            <a:r>
              <a:rPr lang="en-US" altLang="zh-CN" sz="2000">
                <a:latin typeface="Courier New" pitchFamily="49" charset="0"/>
                <a:sym typeface="Courier New" pitchFamily="49" charset="0"/>
              </a:rPr>
              <a:t>Zhang San</a:t>
            </a:r>
            <a:r>
              <a:rPr lang="en-US" altLang="zh-CN" sz="2000">
                <a:sym typeface="Courier New" pitchFamily="49" charset="0"/>
              </a:rPr>
              <a:t>”</a:t>
            </a:r>
            <a:r>
              <a:rPr lang="en-US" altLang="zh-CN" sz="2000">
                <a:latin typeface="Courier New" pitchFamily="49" charset="0"/>
                <a:sym typeface="Courier New" pitchFamily="49" charset="0"/>
              </a:rPr>
              <a:t>);</a:t>
            </a:r>
            <a:endParaRPr lang="zh-CN" altLang="en-US" sz="20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000">
                <a:latin typeface="Courier New" pitchFamily="49" charset="0"/>
                <a:sym typeface="Courier New" pitchFamily="49" charset="0"/>
              </a:rPr>
              <a:t>		worker1.age=26;</a:t>
            </a:r>
            <a:endParaRPr lang="zh-CN" altLang="en-US" sz="20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000">
                <a:latin typeface="Courier New" pitchFamily="49" charset="0"/>
                <a:sym typeface="Courier New" pitchFamily="49" charset="0"/>
              </a:rPr>
              <a:t>		strcpy(worker1.phone,</a:t>
            </a:r>
            <a:r>
              <a:rPr lang="en-US" altLang="zh-CN" sz="2000">
                <a:sym typeface="Courier New" pitchFamily="49" charset="0"/>
              </a:rPr>
              <a:t>”</a:t>
            </a:r>
            <a:r>
              <a:rPr lang="en-US" altLang="zh-CN" sz="2000">
                <a:latin typeface="Courier New" pitchFamily="49" charset="0"/>
                <a:sym typeface="Courier New" pitchFamily="49" charset="0"/>
              </a:rPr>
              <a:t>1234567</a:t>
            </a:r>
            <a:r>
              <a:rPr lang="en-US" altLang="zh-CN" sz="2000">
                <a:sym typeface="Courier New" pitchFamily="49" charset="0"/>
              </a:rPr>
              <a:t>”</a:t>
            </a:r>
            <a:r>
              <a:rPr lang="en-US" altLang="zh-CN" sz="2000">
                <a:latin typeface="Courier New" pitchFamily="49" charset="0"/>
                <a:sym typeface="Courier New" pitchFamily="49" charset="0"/>
              </a:rPr>
              <a:t>);</a:t>
            </a:r>
            <a:endParaRPr lang="zh-CN" altLang="en-US" sz="20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000">
                <a:latin typeface="Courier New" pitchFamily="49" charset="0"/>
                <a:sym typeface="Courier New" pitchFamily="49" charset="0"/>
              </a:rPr>
              <a:t>		worker1.sex=</a:t>
            </a:r>
            <a:r>
              <a:rPr lang="en-US" altLang="zh-CN" sz="2000">
                <a:sym typeface="Courier New" pitchFamily="49" charset="0"/>
              </a:rPr>
              <a:t>’</a:t>
            </a:r>
            <a:r>
              <a:rPr lang="en-US" altLang="zh-CN" sz="2000">
                <a:latin typeface="Courier New" pitchFamily="49" charset="0"/>
                <a:sym typeface="Courier New" pitchFamily="49" charset="0"/>
              </a:rPr>
              <a:t>m</a:t>
            </a:r>
            <a:r>
              <a:rPr lang="en-US" altLang="zh-CN" sz="2000">
                <a:sym typeface="Courier New" pitchFamily="49" charset="0"/>
              </a:rPr>
              <a:t>’</a:t>
            </a:r>
            <a:r>
              <a:rPr lang="en-US" altLang="zh-CN" sz="2000">
                <a:latin typeface="Courier New" pitchFamily="49" charset="0"/>
                <a:sym typeface="Courier New" pitchFamily="49" charset="0"/>
              </a:rPr>
              <a:t>;</a:t>
            </a:r>
            <a:endParaRPr lang="zh-CN" altLang="en-US" sz="20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000">
                <a:latin typeface="Courier New" pitchFamily="49" charset="0"/>
                <a:sym typeface="Courier New" pitchFamily="49" charset="0"/>
              </a:rPr>
              <a:t>    		:</a:t>
            </a:r>
            <a:endParaRPr lang="zh-CN" altLang="en-US" sz="20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000">
                <a:latin typeface="Courier New" pitchFamily="49" charset="0"/>
                <a:sym typeface="Courier New" pitchFamily="49" charset="0"/>
              </a:rPr>
              <a:t>    		:</a:t>
            </a:r>
            <a:endParaRPr lang="zh-CN" altLang="en-US" sz="2000">
              <a:latin typeface="Courier New" pitchFamily="49" charset="0"/>
              <a:sym typeface="Courier New" pitchFamily="49" charset="0"/>
            </a:endParaRPr>
          </a:p>
          <a:p>
            <a:pPr eaLnBrk="1" hangingPunct="1">
              <a:lnSpc>
                <a:spcPct val="90000"/>
              </a:lnSpc>
              <a:buFont typeface="Wingdings 3" pitchFamily="18" charset="2"/>
              <a:buNone/>
            </a:pPr>
            <a:r>
              <a:rPr lang="en-US" altLang="zh-CN" sz="2000"/>
              <a:t>		</a:t>
            </a:r>
            <a:r>
              <a:rPr lang="zh-CN" altLang="en-US" sz="2400">
                <a:latin typeface="微软雅黑" pitchFamily="34" charset="-122"/>
                <a:sym typeface="微软雅黑" pitchFamily="34" charset="-122"/>
              </a:rPr>
              <a:t>除此之外，还可以引用结构体变量成员的地址以及成员中的元素。例如：引用结构体变量成员的首地址</a:t>
            </a:r>
            <a:r>
              <a:rPr lang="en-US" altLang="zh-CN" sz="2400">
                <a:latin typeface="微软雅黑" pitchFamily="34" charset="-122"/>
                <a:sym typeface="微软雅黑" pitchFamily="34" charset="-122"/>
              </a:rPr>
              <a:t>&amp;worker1.name</a:t>
            </a:r>
            <a:r>
              <a:rPr lang="zh-CN" altLang="en-US" sz="2400">
                <a:latin typeface="微软雅黑" pitchFamily="34" charset="-122"/>
                <a:sym typeface="微软雅黑" pitchFamily="34" charset="-122"/>
              </a:rPr>
              <a:t>；引用结构体变量成员的第二个字符</a:t>
            </a:r>
            <a:r>
              <a:rPr lang="en-US" altLang="zh-CN" sz="2400">
                <a:latin typeface="微软雅黑" pitchFamily="34" charset="-122"/>
                <a:sym typeface="微软雅黑" pitchFamily="34" charset="-122"/>
              </a:rPr>
              <a:t>worker1.name[1]</a:t>
            </a:r>
            <a:r>
              <a:rPr lang="zh-CN" altLang="en-US" sz="2400">
                <a:latin typeface="微软雅黑" pitchFamily="34" charset="-122"/>
                <a:sym typeface="微软雅黑" pitchFamily="34" charset="-122"/>
              </a:rPr>
              <a:t>；引用结构体变量的首地址</a:t>
            </a:r>
            <a:r>
              <a:rPr lang="en-US" altLang="zh-CN" sz="2400">
                <a:latin typeface="微软雅黑" pitchFamily="34" charset="-122"/>
                <a:sym typeface="微软雅黑" pitchFamily="34" charset="-122"/>
              </a:rPr>
              <a:t>&amp;worker1</a:t>
            </a:r>
            <a:r>
              <a:rPr lang="zh-CN" altLang="en-US" sz="2400">
                <a:latin typeface="微软雅黑" pitchFamily="34" charset="-122"/>
                <a:sym typeface="微软雅黑" pitchFamily="34" charset="-122"/>
              </a:rPr>
              <a:t>。</a:t>
            </a:r>
            <a:r>
              <a:rPr lang="zh-CN" altLang="en-US" sz="2000"/>
              <a:t> </a:t>
            </a:r>
            <a:endParaRPr lang="zh-CN" altLang="en-US"/>
          </a:p>
        </p:txBody>
      </p:sp>
    </p:spTree>
    <p:extLst>
      <p:ext uri="{BB962C8B-B14F-4D97-AF65-F5344CB8AC3E}">
        <p14:creationId xmlns:p14="http://schemas.microsoft.com/office/powerpoint/2010/main" val="30795441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4179" name="Rectangle 3"/>
          <p:cNvSpPr>
            <a:spLocks noGrp="1" noChangeArrowheads="1"/>
          </p:cNvSpPr>
          <p:nvPr>
            <p:ph idx="1"/>
          </p:nvPr>
        </p:nvSpPr>
        <p:spPr>
          <a:prstGeom prst="rect">
            <a:avLst/>
          </a:prstGeom>
        </p:spPr>
        <p:txBody>
          <a:bodyPr/>
          <a:lstStyle/>
          <a:p>
            <a:pPr algn="just" eaLnBrk="1" hangingPunct="1">
              <a:lnSpc>
                <a:spcPct val="90000"/>
              </a:lnSpc>
            </a:pPr>
            <a:r>
              <a:rPr lang="zh-CN" altLang="en-US"/>
              <a:t>注意：</a:t>
            </a:r>
          </a:p>
          <a:p>
            <a:pPr algn="just" eaLnBrk="1" hangingPunct="1">
              <a:lnSpc>
                <a:spcPct val="90000"/>
              </a:lnSpc>
              <a:buFont typeface="Wingdings 3" pitchFamily="18" charset="2"/>
              <a:buNone/>
            </a:pPr>
            <a:r>
              <a:rPr lang="zh-CN" altLang="en-US" sz="2000"/>
              <a:t>		</a:t>
            </a:r>
            <a:r>
              <a:rPr lang="zh-CN" altLang="en-US" sz="2400"/>
              <a:t>（</a:t>
            </a:r>
            <a:r>
              <a:rPr lang="en-US" altLang="zh-CN" sz="2400"/>
              <a:t>1</a:t>
            </a:r>
            <a:r>
              <a:rPr lang="zh-CN" altLang="en-US" sz="2400"/>
              <a:t>）不能将一个结构体类型变量作为一个整体加以引用，而只能对结构体类型变量中的各个成员分别引用。</a:t>
            </a:r>
          </a:p>
          <a:p>
            <a:pPr algn="just" eaLnBrk="1" hangingPunct="1">
              <a:lnSpc>
                <a:spcPct val="90000"/>
              </a:lnSpc>
              <a:buFont typeface="Wingdings 3" pitchFamily="18" charset="2"/>
              <a:buNone/>
            </a:pPr>
            <a:r>
              <a:rPr lang="zh-CN" altLang="en-US" sz="2400"/>
              <a:t>		例如，对上面定义的结构体类型变量</a:t>
            </a:r>
            <a:r>
              <a:rPr lang="en-US" altLang="zh-CN" sz="2400"/>
              <a:t>wan</a:t>
            </a:r>
            <a:r>
              <a:rPr lang="zh-CN" altLang="en-US" sz="2400"/>
              <a:t>，下列引用都是错误的：</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cout&lt;&lt;wan;</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cin&gt;&gt;wan;</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t>		</a:t>
            </a:r>
            <a:r>
              <a:rPr lang="zh-CN" altLang="en-US" sz="2400"/>
              <a:t>但是可以如下引用：</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cout&lt;&lt;wan.name;</a:t>
            </a:r>
            <a:endParaRPr lang="zh-CN" altLang="en-US" sz="2400">
              <a:latin typeface="Courier New" pitchFamily="49" charset="0"/>
              <a:sym typeface="Courier New" pitchFamily="49" charset="0"/>
            </a:endParaRPr>
          </a:p>
          <a:p>
            <a:pPr eaLnBrk="1" hangingPunct="1">
              <a:lnSpc>
                <a:spcPct val="90000"/>
              </a:lnSpc>
              <a:buFont typeface="Wingdings 3" pitchFamily="18" charset="2"/>
              <a:buNone/>
            </a:pPr>
            <a:r>
              <a:rPr lang="en-US" altLang="zh-CN" sz="2400">
                <a:latin typeface="Courier New" pitchFamily="49" charset="0"/>
                <a:sym typeface="Courier New" pitchFamily="49" charset="0"/>
              </a:rPr>
              <a:t>			cin&gt;&gt;wan.name;</a:t>
            </a:r>
            <a:r>
              <a:rPr lang="en-US" altLang="zh-CN" sz="2000">
                <a:latin typeface="Courier New" pitchFamily="49" charset="0"/>
                <a:sym typeface="Courier New" pitchFamily="49" charset="0"/>
              </a:rPr>
              <a:t> </a:t>
            </a:r>
            <a:endParaRPr lang="zh-CN" altLang="en-US"/>
          </a:p>
        </p:txBody>
      </p:sp>
    </p:spTree>
    <p:extLst>
      <p:ext uri="{BB962C8B-B14F-4D97-AF65-F5344CB8AC3E}">
        <p14:creationId xmlns:p14="http://schemas.microsoft.com/office/powerpoint/2010/main" val="11734120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5203"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en-US" altLang="zh-CN" sz="2000"/>
              <a:t>		</a:t>
            </a:r>
            <a:r>
              <a:rPr lang="zh-CN" altLang="en-US" sz="2400">
                <a:latin typeface="宋体" pitchFamily="2" charset="-122"/>
                <a:sym typeface="宋体" pitchFamily="2" charset="-122"/>
              </a:rPr>
              <a:t>（</a:t>
            </a:r>
            <a:r>
              <a:rPr lang="en-US" altLang="zh-CN" sz="2400">
                <a:latin typeface="宋体" pitchFamily="2" charset="-122"/>
                <a:sym typeface="宋体" pitchFamily="2" charset="-122"/>
              </a:rPr>
              <a:t>2</a:t>
            </a:r>
            <a:r>
              <a:rPr lang="zh-CN" altLang="en-US" sz="2400">
                <a:latin typeface="宋体" pitchFamily="2" charset="-122"/>
                <a:sym typeface="宋体" pitchFamily="2" charset="-122"/>
              </a:rPr>
              <a:t>）如果成员本身又属一个结构体类型，则要用若干个成员运算符，一级一级地找到最低的一级成员。只能对最低级的成员进行赋值或存取以及运算。例如，对上面定义的结构体类型变量</a:t>
            </a:r>
            <a:r>
              <a:rPr lang="en-US" altLang="zh-CN" sz="2400">
                <a:latin typeface="宋体" pitchFamily="2" charset="-122"/>
                <a:sym typeface="宋体" pitchFamily="2" charset="-122"/>
              </a:rPr>
              <a:t>worker1</a:t>
            </a:r>
            <a:r>
              <a:rPr lang="zh-CN" altLang="en-US" sz="2400">
                <a:latin typeface="宋体" pitchFamily="2" charset="-122"/>
                <a:sym typeface="宋体" pitchFamily="2" charset="-122"/>
              </a:rPr>
              <a:t>，可以这样访问各成员：</a:t>
            </a:r>
          </a:p>
          <a:p>
            <a:pPr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worker1.age</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worker1.name</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worker1.birthday.year</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worker1.birthday.month</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worker1.birthday.day</a:t>
            </a:r>
            <a:endParaRPr lang="zh-CN" altLang="en-US" sz="2400">
              <a:latin typeface="宋体" pitchFamily="2" charset="-122"/>
              <a:sym typeface="Courier New" pitchFamily="49" charset="0"/>
            </a:endParaRPr>
          </a:p>
          <a:p>
            <a:pPr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注意：不能用</a:t>
            </a:r>
            <a:r>
              <a:rPr lang="en-US" altLang="zh-CN" sz="2400">
                <a:latin typeface="宋体" pitchFamily="2" charset="-122"/>
                <a:sym typeface="宋体" pitchFamily="2" charset="-122"/>
              </a:rPr>
              <a:t>worker1.birthday</a:t>
            </a:r>
            <a:r>
              <a:rPr lang="zh-CN" altLang="en-US" sz="2400">
                <a:latin typeface="宋体" pitchFamily="2" charset="-122"/>
                <a:sym typeface="宋体" pitchFamily="2" charset="-122"/>
              </a:rPr>
              <a:t>来访问</a:t>
            </a:r>
            <a:r>
              <a:rPr lang="en-US" altLang="zh-CN" sz="2400">
                <a:latin typeface="宋体" pitchFamily="2" charset="-122"/>
                <a:sym typeface="宋体" pitchFamily="2" charset="-122"/>
              </a:rPr>
              <a:t>worker1</a:t>
            </a:r>
            <a:r>
              <a:rPr lang="zh-CN" altLang="en-US" sz="2400">
                <a:latin typeface="宋体" pitchFamily="2" charset="-122"/>
                <a:sym typeface="宋体" pitchFamily="2" charset="-122"/>
              </a:rPr>
              <a:t>变量中的成员</a:t>
            </a:r>
            <a:r>
              <a:rPr lang="en-US" altLang="zh-CN" sz="2400">
                <a:latin typeface="宋体" pitchFamily="2" charset="-122"/>
                <a:sym typeface="宋体" pitchFamily="2" charset="-122"/>
              </a:rPr>
              <a:t>birthday</a:t>
            </a:r>
            <a:r>
              <a:rPr lang="zh-CN" altLang="en-US" sz="2400">
                <a:latin typeface="宋体" pitchFamily="2" charset="-122"/>
                <a:sym typeface="宋体" pitchFamily="2" charset="-122"/>
              </a:rPr>
              <a:t>，因为</a:t>
            </a:r>
            <a:r>
              <a:rPr lang="en-US" altLang="zh-CN" sz="2400">
                <a:latin typeface="宋体" pitchFamily="2" charset="-122"/>
                <a:sym typeface="宋体" pitchFamily="2" charset="-122"/>
              </a:rPr>
              <a:t>birthday</a:t>
            </a:r>
            <a:r>
              <a:rPr lang="zh-CN" altLang="en-US" sz="2400">
                <a:latin typeface="宋体" pitchFamily="2" charset="-122"/>
                <a:sym typeface="宋体" pitchFamily="2" charset="-122"/>
              </a:rPr>
              <a:t>本身是一个结构体变量。 </a:t>
            </a:r>
            <a:endParaRPr lang="zh-CN" altLang="en-US"/>
          </a:p>
        </p:txBody>
      </p:sp>
    </p:spTree>
    <p:extLst>
      <p:ext uri="{BB962C8B-B14F-4D97-AF65-F5344CB8AC3E}">
        <p14:creationId xmlns:p14="http://schemas.microsoft.com/office/powerpoint/2010/main" val="35681777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6227"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a:t>		</a:t>
            </a:r>
            <a:r>
              <a:rPr lang="zh-CN" altLang="en-US" sz="2400">
                <a:latin typeface="宋体" pitchFamily="2" charset="-122"/>
                <a:sym typeface="宋体" pitchFamily="2" charset="-122"/>
              </a:rPr>
              <a:t>（</a:t>
            </a:r>
            <a:r>
              <a:rPr lang="en-US" altLang="zh-CN" sz="2400">
                <a:latin typeface="宋体" pitchFamily="2" charset="-122"/>
                <a:sym typeface="宋体" pitchFamily="2" charset="-122"/>
              </a:rPr>
              <a:t>3</a:t>
            </a:r>
            <a:r>
              <a:rPr lang="zh-CN" altLang="en-US" sz="2400">
                <a:latin typeface="宋体" pitchFamily="2" charset="-122"/>
                <a:sym typeface="宋体" pitchFamily="2" charset="-122"/>
              </a:rPr>
              <a:t>）对成员变量可以像普通变量一样进行各种运算（根据其类型决定可以进行的运算）。例如：</a:t>
            </a:r>
          </a:p>
          <a:p>
            <a:pPr algn="just" eaLnBrk="1" hangingPunct="1">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worker2.age=worker1.age;</a:t>
            </a:r>
            <a:endParaRPr lang="zh-CN" altLang="en-US" sz="2400">
              <a:latin typeface="宋体" pitchFamily="2" charset="-122"/>
              <a:sym typeface="Courier New" pitchFamily="49" charset="0"/>
            </a:endParaRPr>
          </a:p>
          <a:p>
            <a:pPr algn="just" eaLnBrk="1" hangingPunct="1">
              <a:buFont typeface="Wingdings 3" pitchFamily="18" charset="2"/>
              <a:buNone/>
            </a:pPr>
            <a:r>
              <a:rPr lang="en-US" altLang="zh-CN" sz="2400">
                <a:latin typeface="宋体" pitchFamily="2" charset="-122"/>
                <a:sym typeface="Courier New" pitchFamily="49" charset="0"/>
              </a:rPr>
              <a:t>			sum=worker1.age+worker2.age;</a:t>
            </a:r>
            <a:endParaRPr lang="zh-CN" altLang="en-US" sz="2400">
              <a:latin typeface="宋体" pitchFamily="2" charset="-122"/>
              <a:sym typeface="Courier New" pitchFamily="49" charset="0"/>
            </a:endParaRPr>
          </a:p>
          <a:p>
            <a:pPr algn="just" eaLnBrk="1" hangingPunct="1">
              <a:buFont typeface="Wingdings 3" pitchFamily="18" charset="2"/>
              <a:buNone/>
            </a:pPr>
            <a:r>
              <a:rPr lang="en-US" altLang="zh-CN" sz="2400">
                <a:latin typeface="宋体" pitchFamily="2" charset="-122"/>
                <a:sym typeface="Courier New" pitchFamily="49" charset="0"/>
              </a:rPr>
              <a:t>			worker1.age++;</a:t>
            </a:r>
            <a:endParaRPr lang="zh-CN" altLang="en-US" sz="2400">
              <a:latin typeface="宋体" pitchFamily="2" charset="-122"/>
              <a:sym typeface="Courier New" pitchFamily="49" charset="0"/>
            </a:endParaRPr>
          </a:p>
          <a:p>
            <a:pPr eaLnBrk="1" hangingPunct="1">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a:t>
            </a:r>
            <a:r>
              <a:rPr lang="en-US" altLang="zh-CN" sz="2400">
                <a:latin typeface="宋体" pitchFamily="2" charset="-122"/>
                <a:sym typeface="宋体" pitchFamily="2" charset="-122"/>
              </a:rPr>
              <a:t>4</a:t>
            </a:r>
            <a:r>
              <a:rPr lang="zh-CN" altLang="en-US" sz="2400">
                <a:latin typeface="宋体" pitchFamily="2" charset="-122"/>
                <a:sym typeface="宋体" pitchFamily="2" charset="-122"/>
              </a:rPr>
              <a:t>）在数组中，数组是不能彼此赋值的，而结构体类型变量可以相互赋值。 </a:t>
            </a:r>
          </a:p>
          <a:p>
            <a:pPr eaLnBrk="1" hangingPunct="1">
              <a:buFont typeface="Wingdings 3" pitchFamily="18" charset="2"/>
              <a:buNone/>
            </a:pPr>
            <a:r>
              <a:rPr lang="zh-CN" altLang="en-US" sz="2400">
                <a:latin typeface="宋体" pitchFamily="2" charset="-122"/>
                <a:sym typeface="宋体" pitchFamily="2" charset="-122"/>
              </a:rPr>
              <a:t>		在</a:t>
            </a:r>
            <a:r>
              <a:rPr lang="en-US" altLang="zh-CN" sz="2400">
                <a:latin typeface="宋体" pitchFamily="2" charset="-122"/>
                <a:sym typeface="宋体" pitchFamily="2" charset="-122"/>
              </a:rPr>
              <a:t>C</a:t>
            </a:r>
            <a:r>
              <a:rPr lang="zh-CN" altLang="en-US" sz="2400">
                <a:latin typeface="宋体" pitchFamily="2" charset="-122"/>
                <a:sym typeface="宋体" pitchFamily="2" charset="-122"/>
              </a:rPr>
              <a:t>程序中，同一结构体类型的结构体变量之间允许相互赋值，而不同结构体类型的结构体变量之间不允许相互赋值，即使两者包含有同样的成员。 </a:t>
            </a:r>
            <a:endParaRPr lang="zh-CN" altLang="en-US"/>
          </a:p>
        </p:txBody>
      </p:sp>
    </p:spTree>
    <p:extLst>
      <p:ext uri="{BB962C8B-B14F-4D97-AF65-F5344CB8AC3E}">
        <p14:creationId xmlns:p14="http://schemas.microsoft.com/office/powerpoint/2010/main" val="207795505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7251" name="Rectangle 3"/>
          <p:cNvSpPr>
            <a:spLocks noGrp="1" noChangeArrowheads="1"/>
          </p:cNvSpPr>
          <p:nvPr>
            <p:ph idx="1"/>
          </p:nvPr>
        </p:nvSpPr>
        <p:spPr>
          <a:prstGeom prst="rect">
            <a:avLst/>
          </a:prstGeom>
        </p:spPr>
        <p:txBody>
          <a:bodyPr/>
          <a:lstStyle/>
          <a:p>
            <a:pPr algn="just" eaLnBrk="1" hangingPunct="1">
              <a:lnSpc>
                <a:spcPct val="90000"/>
              </a:lnSpc>
            </a:pPr>
            <a:r>
              <a:rPr lang="zh-CN" altLang="en-US" sz="2400" b="1">
                <a:ea typeface="黑体" pitchFamily="49" charset="-122"/>
              </a:rPr>
              <a:t>结构体变量的初始化</a:t>
            </a:r>
            <a:endParaRPr lang="zh-CN" altLang="en-US" sz="2400" b="1">
              <a:sym typeface="Arial" pitchFamily="34" charset="0"/>
            </a:endParaRPr>
          </a:p>
          <a:p>
            <a:pPr algn="just" eaLnBrk="1" hangingPunct="1">
              <a:lnSpc>
                <a:spcPct val="90000"/>
              </a:lnSpc>
              <a:buFont typeface="Wingdings 3" pitchFamily="18" charset="2"/>
              <a:buNone/>
            </a:pPr>
            <a:r>
              <a:rPr lang="zh-CN" altLang="en-US" sz="2000"/>
              <a:t>		</a:t>
            </a:r>
            <a:r>
              <a:rPr lang="zh-CN" altLang="en-US" sz="2400">
                <a:latin typeface="宋体" pitchFamily="2" charset="-122"/>
                <a:sym typeface="宋体" pitchFamily="2" charset="-122"/>
              </a:rPr>
              <a:t>与其他类型变量一样，也可以给结构体的每个成员赋初值，这称为结构体的初始化。一种是在定义结构体变量时进行初始化，语法格式如下：</a:t>
            </a:r>
          </a:p>
          <a:p>
            <a:pPr algn="just" eaLnBrk="1" hangingPunct="1">
              <a:lnSpc>
                <a:spcPct val="90000"/>
              </a:lnSpc>
              <a:buFont typeface="Wingdings 3" pitchFamily="18" charset="2"/>
              <a:buNone/>
            </a:pPr>
            <a:r>
              <a:rPr lang="zh-CN" altLang="en-US" sz="2400">
                <a:latin typeface="宋体" pitchFamily="2" charset="-122"/>
                <a:sym typeface="宋体" pitchFamily="2" charset="-122"/>
              </a:rPr>
              <a:t>	</a:t>
            </a:r>
            <a:r>
              <a:rPr lang="zh-CN" altLang="en-US" sz="2400" b="1">
                <a:latin typeface="宋体" pitchFamily="2" charset="-122"/>
                <a:sym typeface="宋体" pitchFamily="2" charset="-122"/>
              </a:rPr>
              <a:t>	</a:t>
            </a:r>
            <a:r>
              <a:rPr lang="en-US" altLang="zh-CN" sz="2400" b="1">
                <a:latin typeface="宋体" pitchFamily="2" charset="-122"/>
                <a:sym typeface="宋体" pitchFamily="2" charset="-122"/>
              </a:rPr>
              <a:t>struct  </a:t>
            </a:r>
            <a:r>
              <a:rPr lang="zh-CN" altLang="en-US" sz="2400" b="1">
                <a:latin typeface="宋体" pitchFamily="2" charset="-122"/>
                <a:sym typeface="宋体" pitchFamily="2" charset="-122"/>
              </a:rPr>
              <a:t>结构体名 变量名</a:t>
            </a:r>
            <a:r>
              <a:rPr lang="en-US" altLang="zh-CN" sz="2400" b="1">
                <a:latin typeface="宋体" pitchFamily="2" charset="-122"/>
                <a:sym typeface="宋体" pitchFamily="2" charset="-122"/>
              </a:rPr>
              <a:t>={</a:t>
            </a:r>
            <a:r>
              <a:rPr lang="zh-CN" altLang="en-US" sz="2400" b="1">
                <a:latin typeface="宋体" pitchFamily="2" charset="-122"/>
                <a:sym typeface="宋体" pitchFamily="2" charset="-122"/>
              </a:rPr>
              <a:t>初始数据表</a:t>
            </a:r>
            <a:r>
              <a:rPr lang="en-US" altLang="zh-CN" sz="2400" b="1">
                <a:latin typeface="宋体" pitchFamily="2" charset="-122"/>
                <a:sym typeface="宋体" pitchFamily="2" charset="-122"/>
              </a:rPr>
              <a:t>}</a:t>
            </a:r>
            <a:r>
              <a:rPr lang="zh-CN" altLang="en-US" sz="2400" b="1">
                <a:latin typeface="宋体" pitchFamily="2" charset="-122"/>
                <a:sym typeface="宋体" pitchFamily="2" charset="-122"/>
              </a:rPr>
              <a:t>；</a:t>
            </a:r>
          </a:p>
          <a:p>
            <a:pPr algn="just" eaLnBrk="1" hangingPunct="1">
              <a:lnSpc>
                <a:spcPct val="90000"/>
              </a:lnSpc>
              <a:buFont typeface="Wingdings 3" pitchFamily="18" charset="2"/>
              <a:buNone/>
            </a:pPr>
            <a:endParaRPr lang="zh-CN" altLang="en-US" sz="2400" b="1">
              <a:latin typeface="宋体" pitchFamily="2" charset="-122"/>
              <a:sym typeface="宋体" pitchFamily="2" charset="-122"/>
            </a:endParaRPr>
          </a:p>
          <a:p>
            <a:pPr algn="just" eaLnBrk="1" hangingPunct="1">
              <a:lnSpc>
                <a:spcPct val="90000"/>
              </a:lnSpc>
              <a:buFont typeface="Wingdings 3" pitchFamily="18" charset="2"/>
              <a:buNone/>
            </a:pPr>
            <a:r>
              <a:rPr lang="zh-CN" altLang="en-US" sz="2400">
                <a:latin typeface="宋体" pitchFamily="2" charset="-122"/>
                <a:sym typeface="宋体" pitchFamily="2" charset="-122"/>
              </a:rPr>
              <a:t>		另一种是在定义结构体类型时进行结构体变量的初始化。</a:t>
            </a:r>
          </a:p>
          <a:p>
            <a:pPr algn="just" eaLnBrk="1" hangingPunct="1">
              <a:lnSpc>
                <a:spcPct val="90000"/>
              </a:lnSpc>
              <a:buFont typeface="Wingdings 3" pitchFamily="18" charset="2"/>
              <a:buNone/>
            </a:pPr>
            <a:r>
              <a:rPr lang="zh-CN" altLang="en-US" sz="2400">
                <a:latin typeface="宋体" pitchFamily="2" charset="-122"/>
                <a:sym typeface="宋体" pitchFamily="2" charset="-122"/>
              </a:rPr>
              <a:t>		</a:t>
            </a:r>
            <a:r>
              <a:rPr lang="en-US" altLang="zh-CN" sz="2400" b="1">
                <a:latin typeface="宋体" pitchFamily="2" charset="-122"/>
                <a:sym typeface="宋体" pitchFamily="2" charset="-122"/>
              </a:rPr>
              <a:t>struct  </a:t>
            </a:r>
            <a:r>
              <a:rPr lang="zh-CN" altLang="en-US" sz="2400" b="1">
                <a:latin typeface="宋体" pitchFamily="2" charset="-122"/>
                <a:sym typeface="宋体" pitchFamily="2" charset="-122"/>
              </a:rPr>
              <a:t>结构体名</a:t>
            </a:r>
          </a:p>
          <a:p>
            <a:pPr algn="just" eaLnBrk="1" hangingPunct="1">
              <a:lnSpc>
                <a:spcPct val="90000"/>
              </a:lnSpc>
              <a:buFont typeface="Wingdings 3" pitchFamily="18" charset="2"/>
              <a:buNone/>
            </a:pPr>
            <a:r>
              <a:rPr lang="zh-CN" altLang="en-US" sz="2400" b="1">
                <a:latin typeface="宋体" pitchFamily="2" charset="-122"/>
                <a:sym typeface="宋体" pitchFamily="2" charset="-122"/>
              </a:rPr>
              <a:t>		</a:t>
            </a:r>
            <a:r>
              <a:rPr lang="en-US" altLang="zh-CN" sz="2400" b="1">
                <a:latin typeface="宋体" pitchFamily="2" charset="-122"/>
                <a:sym typeface="宋体" pitchFamily="2" charset="-122"/>
              </a:rPr>
              <a:t>{</a:t>
            </a:r>
            <a:endParaRPr lang="zh-CN" altLang="en-US" sz="2400" b="1">
              <a:latin typeface="宋体" pitchFamily="2" charset="-122"/>
              <a:sym typeface="宋体" pitchFamily="2" charset="-122"/>
            </a:endParaRPr>
          </a:p>
          <a:p>
            <a:pPr algn="just" eaLnBrk="1" hangingPunct="1">
              <a:lnSpc>
                <a:spcPct val="90000"/>
              </a:lnSpc>
              <a:buFont typeface="Wingdings 3" pitchFamily="18" charset="2"/>
              <a:buNone/>
            </a:pPr>
            <a:r>
              <a:rPr lang="en-US" altLang="zh-CN" sz="2400" b="1">
                <a:latin typeface="宋体" pitchFamily="2" charset="-122"/>
                <a:sym typeface="宋体" pitchFamily="2" charset="-122"/>
              </a:rPr>
              <a:t>   			 </a:t>
            </a:r>
            <a:r>
              <a:rPr lang="zh-CN" altLang="en-US" sz="2400" b="1">
                <a:latin typeface="宋体" pitchFamily="2" charset="-122"/>
                <a:sym typeface="宋体" pitchFamily="2" charset="-122"/>
              </a:rPr>
              <a:t>成员列表；</a:t>
            </a:r>
          </a:p>
          <a:p>
            <a:pPr eaLnBrk="1" hangingPunct="1">
              <a:lnSpc>
                <a:spcPct val="90000"/>
              </a:lnSpc>
              <a:buFont typeface="Wingdings 3" pitchFamily="18" charset="2"/>
              <a:buNone/>
            </a:pPr>
            <a:r>
              <a:rPr lang="zh-CN" altLang="en-US" sz="2400" b="1">
                <a:latin typeface="宋体" pitchFamily="2" charset="-122"/>
                <a:sym typeface="宋体" pitchFamily="2" charset="-122"/>
              </a:rPr>
              <a:t>		</a:t>
            </a:r>
            <a:r>
              <a:rPr lang="en-US" altLang="zh-CN" sz="2400" b="1">
                <a:latin typeface="宋体" pitchFamily="2" charset="-122"/>
                <a:sym typeface="宋体" pitchFamily="2" charset="-122"/>
              </a:rPr>
              <a:t>}</a:t>
            </a:r>
            <a:r>
              <a:rPr lang="zh-CN" altLang="en-US" sz="2400" b="1">
                <a:latin typeface="宋体" pitchFamily="2" charset="-122"/>
                <a:sym typeface="宋体" pitchFamily="2" charset="-122"/>
              </a:rPr>
              <a:t>变量名</a:t>
            </a:r>
            <a:r>
              <a:rPr lang="en-US" altLang="zh-CN" sz="2400" b="1">
                <a:latin typeface="宋体" pitchFamily="2" charset="-122"/>
                <a:sym typeface="宋体" pitchFamily="2" charset="-122"/>
              </a:rPr>
              <a:t>={</a:t>
            </a:r>
            <a:r>
              <a:rPr lang="zh-CN" altLang="en-US" sz="2400" b="1">
                <a:latin typeface="宋体" pitchFamily="2" charset="-122"/>
                <a:sym typeface="宋体" pitchFamily="2" charset="-122"/>
              </a:rPr>
              <a:t>初始数据表</a:t>
            </a:r>
            <a:r>
              <a:rPr lang="en-US" altLang="zh-CN" sz="2400" b="1">
                <a:latin typeface="宋体" pitchFamily="2" charset="-122"/>
                <a:sym typeface="宋体" pitchFamily="2" charset="-122"/>
              </a:rPr>
              <a:t>}</a:t>
            </a:r>
            <a:r>
              <a:rPr lang="zh-CN" altLang="en-US" sz="2400" b="1">
                <a:latin typeface="宋体" pitchFamily="2" charset="-122"/>
                <a:sym typeface="宋体" pitchFamily="2" charset="-122"/>
              </a:rPr>
              <a:t>；</a:t>
            </a:r>
            <a:r>
              <a:rPr lang="zh-CN" altLang="en-US" sz="2400">
                <a:latin typeface="宋体" pitchFamily="2" charset="-122"/>
                <a:sym typeface="宋体" pitchFamily="2" charset="-122"/>
              </a:rPr>
              <a:t> </a:t>
            </a:r>
            <a:endParaRPr lang="zh-CN" altLang="en-US"/>
          </a:p>
        </p:txBody>
      </p:sp>
    </p:spTree>
    <p:extLst>
      <p:ext uri="{BB962C8B-B14F-4D97-AF65-F5344CB8AC3E}">
        <p14:creationId xmlns:p14="http://schemas.microsoft.com/office/powerpoint/2010/main" val="770278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algn="ctr" eaLnBrk="1" hangingPunct="1"/>
            <a:r>
              <a:rPr lang="zh-CN" altLang="en-US" dirty="0"/>
              <a:t>软件包管理工具分类 </a:t>
            </a:r>
          </a:p>
        </p:txBody>
      </p:sp>
      <p:sp>
        <p:nvSpPr>
          <p:cNvPr id="56324" name="Rectangle 3"/>
          <p:cNvSpPr>
            <a:spLocks noGrp="1" noChangeArrowheads="1"/>
          </p:cNvSpPr>
          <p:nvPr>
            <p:ph idx="1"/>
          </p:nvPr>
        </p:nvSpPr>
        <p:spPr>
          <a:prstGeom prst="rect">
            <a:avLst/>
          </a:prstGeom>
        </p:spPr>
        <p:txBody>
          <a:bodyPr/>
          <a:lstStyle/>
          <a:p>
            <a:pPr eaLnBrk="1" hangingPunct="1">
              <a:lnSpc>
                <a:spcPct val="80000"/>
              </a:lnSpc>
            </a:pPr>
            <a:r>
              <a:rPr lang="en-US" altLang="zh-CN" sz="2000" dirty="0"/>
              <a:t>Deb</a:t>
            </a:r>
            <a:r>
              <a:rPr lang="zh-CN" altLang="en-US" sz="2000" dirty="0"/>
              <a:t>软件包将二进制应用程序、配置文档、帮助页面都整合在一个文件中，便于传递、安装、升级和备份。显然，</a:t>
            </a:r>
            <a:r>
              <a:rPr lang="en-US" altLang="zh-CN" sz="2000" dirty="0"/>
              <a:t>Deb</a:t>
            </a:r>
            <a:r>
              <a:rPr lang="zh-CN" altLang="en-US" sz="2000" dirty="0"/>
              <a:t>软件包的管理不能单纯依靠用户手工来完成。 </a:t>
            </a:r>
          </a:p>
          <a:p>
            <a:pPr eaLnBrk="1" hangingPunct="1">
              <a:lnSpc>
                <a:spcPct val="80000"/>
              </a:lnSpc>
            </a:pPr>
            <a:r>
              <a:rPr lang="en-US" altLang="zh-CN" sz="2000" dirty="0"/>
              <a:t>Linux</a:t>
            </a:r>
            <a:r>
              <a:rPr lang="zh-CN" altLang="en-US" sz="2000" dirty="0"/>
              <a:t>为用户提供了不同层次和类型的软件包管理工具，根据用户交互方式的不同，可以将常见的软件包管理工具分为三类。</a:t>
            </a:r>
            <a:endParaRPr lang="zh-CN" altLang="en-US" dirty="0"/>
          </a:p>
        </p:txBody>
      </p:sp>
      <p:graphicFrame>
        <p:nvGraphicFramePr>
          <p:cNvPr id="56326" name="表格 56325"/>
          <p:cNvGraphicFramePr/>
          <p:nvPr/>
        </p:nvGraphicFramePr>
        <p:xfrm>
          <a:off x="812801" y="3048000"/>
          <a:ext cx="10767484" cy="2755900"/>
        </p:xfrm>
        <a:graphic>
          <a:graphicData uri="http://schemas.openxmlformats.org/drawingml/2006/table">
            <a:tbl>
              <a:tblPr/>
              <a:tblGrid>
                <a:gridCol w="1826684">
                  <a:extLst>
                    <a:ext uri="{9D8B030D-6E8A-4147-A177-3AD203B41FA5}">
                      <a16:colId xmlns:a16="http://schemas.microsoft.com/office/drawing/2014/main" val="20000"/>
                    </a:ext>
                  </a:extLst>
                </a:gridCol>
                <a:gridCol w="2493433">
                  <a:extLst>
                    <a:ext uri="{9D8B030D-6E8A-4147-A177-3AD203B41FA5}">
                      <a16:colId xmlns:a16="http://schemas.microsoft.com/office/drawing/2014/main" val="20001"/>
                    </a:ext>
                  </a:extLst>
                </a:gridCol>
                <a:gridCol w="6447367">
                  <a:extLst>
                    <a:ext uri="{9D8B030D-6E8A-4147-A177-3AD203B41FA5}">
                      <a16:colId xmlns:a16="http://schemas.microsoft.com/office/drawing/2014/main" val="20002"/>
                    </a:ext>
                  </a:extLst>
                </a:gridCol>
              </a:tblGrid>
              <a:tr h="3269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类别</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常见工具举例</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描述</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77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命令行</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dpkg-deb</a:t>
                      </a:r>
                      <a:r>
                        <a:rPr lang="zh-CN" altLang="en-US" sz="2000" dirty="0">
                          <a:latin typeface="Times New Roman" pitchFamily="18" charset="0"/>
                          <a:sym typeface="Times New Roman" pitchFamily="18" charset="0"/>
                        </a:rPr>
                        <a:t>、</a:t>
                      </a:r>
                      <a:r>
                        <a:rPr lang="en-US" altLang="x-none" sz="2000" dirty="0">
                          <a:solidFill>
                            <a:srgbClr val="FF0000"/>
                          </a:solidFill>
                          <a:latin typeface="Times New Roman" pitchFamily="18" charset="0"/>
                          <a:sym typeface="Times New Roman" pitchFamily="18" charset="0"/>
                        </a:rPr>
                        <a:t>dpkg</a:t>
                      </a:r>
                      <a:r>
                        <a:rPr lang="zh-CN" altLang="en-US" sz="2000" dirty="0">
                          <a:solidFill>
                            <a:srgbClr val="FF0000"/>
                          </a:solidFill>
                          <a:latin typeface="Times New Roman" pitchFamily="18" charset="0"/>
                          <a:sym typeface="Times New Roman" pitchFamily="18" charset="0"/>
                        </a:rPr>
                        <a:t>、</a:t>
                      </a:r>
                      <a:r>
                        <a:rPr lang="en-US" altLang="x-none" sz="2000" dirty="0">
                          <a:solidFill>
                            <a:srgbClr val="FF0000"/>
                          </a:solidFill>
                          <a:latin typeface="Times New Roman" pitchFamily="18" charset="0"/>
                          <a:sym typeface="Times New Roman" pitchFamily="18" charset="0"/>
                        </a:rPr>
                        <a:t>apt</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在命令行模式下完成软件包管理任务。为完成软件包的获取、查询、软件包依赖性检查、安装、卸载等任务，需要使用各自不同的命令</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624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文本窗口界面</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2000" dirty="0">
                          <a:latin typeface="Times New Roman" pitchFamily="18" charset="0"/>
                          <a:sym typeface="Times New Roman" pitchFamily="18" charset="0"/>
                        </a:rPr>
                        <a:t>dselect</a:t>
                      </a:r>
                      <a:r>
                        <a:rPr lang="zh-CN" altLang="en-US" sz="2000" dirty="0">
                          <a:latin typeface="Times New Roman" pitchFamily="18" charset="0"/>
                          <a:sym typeface="Times New Roman" pitchFamily="18" charset="0"/>
                        </a:rPr>
                        <a:t>、</a:t>
                      </a:r>
                      <a:r>
                        <a:rPr lang="en-US" altLang="x-none" sz="2000" dirty="0">
                          <a:solidFill>
                            <a:srgbClr val="FF3300"/>
                          </a:solidFill>
                          <a:latin typeface="Times New Roman" pitchFamily="18" charset="0"/>
                          <a:sym typeface="Times New Roman" pitchFamily="18" charset="0"/>
                        </a:rPr>
                        <a:t>aptitude</a:t>
                      </a:r>
                      <a:r>
                        <a:rPr lang="zh-CN" altLang="en-US" sz="2000" dirty="0">
                          <a:solidFill>
                            <a:srgbClr val="FF3300"/>
                          </a:solidFill>
                          <a:latin typeface="Times New Roman" pitchFamily="18" charset="0"/>
                          <a:sym typeface="Times New Roman" pitchFamily="18" charset="0"/>
                        </a:rPr>
                        <a:t>、</a:t>
                      </a:r>
                      <a:r>
                        <a:rPr lang="en-US" altLang="x-none" sz="2000" dirty="0">
                          <a:latin typeface="Times New Roman" pitchFamily="18" charset="0"/>
                          <a:sym typeface="Times New Roman" pitchFamily="18" charset="0"/>
                        </a:rPr>
                        <a:t>tasksel</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在文本窗口模式中，使用窗口和菜单可以完成软件包管理任务</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99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图形界面</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2000" dirty="0">
                          <a:solidFill>
                            <a:srgbClr val="FF0000"/>
                          </a:solidFill>
                          <a:latin typeface="Times New Roman" pitchFamily="18" charset="0"/>
                          <a:sym typeface="Times New Roman" pitchFamily="18" charset="0"/>
                        </a:rPr>
                        <a:t>synaptic</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在</a:t>
                      </a:r>
                      <a:r>
                        <a:rPr lang="en-US" altLang="x-none" sz="1600" dirty="0">
                          <a:latin typeface="Times New Roman" pitchFamily="18" charset="0"/>
                          <a:sym typeface="Times New Roman" pitchFamily="18" charset="0"/>
                        </a:rPr>
                        <a:t>X-Window</a:t>
                      </a:r>
                      <a:r>
                        <a:rPr lang="zh-CN" altLang="en-US" sz="1600" dirty="0">
                          <a:latin typeface="Times New Roman" pitchFamily="18" charset="0"/>
                          <a:sym typeface="Times New Roman" pitchFamily="18" charset="0"/>
                        </a:rPr>
                        <a:t>图形桌面环境中运行，具有更好的交互性、可读性、易用性等特点</a:t>
                      </a:r>
                    </a:p>
                  </a:txBody>
                  <a:tcPr marL="121920" marR="121920" marT="45709" marB="4570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768116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a:t>
            </a:r>
            <a:endParaRPr lang="zh-CN" altLang="en-US" dirty="0"/>
          </a:p>
        </p:txBody>
      </p:sp>
      <p:sp>
        <p:nvSpPr>
          <p:cNvPr id="438275" name="Rectangle 3"/>
          <p:cNvSpPr>
            <a:spLocks noGrp="1" noChangeArrowheads="1"/>
          </p:cNvSpPr>
          <p:nvPr>
            <p:ph idx="1"/>
          </p:nvPr>
        </p:nvSpPr>
        <p:spPr>
          <a:prstGeom prst="rect">
            <a:avLst/>
          </a:prstGeom>
        </p:spPr>
        <p:txBody>
          <a:bodyPr/>
          <a:lstStyle/>
          <a:p>
            <a:pPr lvl="1" algn="just" eaLnBrk="1" hangingPunct="1">
              <a:lnSpc>
                <a:spcPct val="90000"/>
              </a:lnSpc>
            </a:pPr>
            <a:r>
              <a:rPr lang="zh-CN" altLang="en-US">
                <a:latin typeface="宋体" pitchFamily="2" charset="-122"/>
                <a:sym typeface="宋体" pitchFamily="2" charset="-122"/>
              </a:rPr>
              <a:t>前述</a:t>
            </a:r>
            <a:r>
              <a:rPr lang="en-US" altLang="zh-CN">
                <a:latin typeface="宋体" pitchFamily="2" charset="-122"/>
                <a:sym typeface="宋体" pitchFamily="2" charset="-122"/>
              </a:rPr>
              <a:t>student</a:t>
            </a:r>
            <a:r>
              <a:rPr lang="zh-CN" altLang="en-US">
                <a:latin typeface="宋体" pitchFamily="2" charset="-122"/>
                <a:sym typeface="宋体" pitchFamily="2" charset="-122"/>
              </a:rPr>
              <a:t>结构体类型的结构体变量</a:t>
            </a:r>
            <a:r>
              <a:rPr lang="en-US" altLang="zh-CN">
                <a:latin typeface="宋体" pitchFamily="2" charset="-122"/>
                <a:sym typeface="宋体" pitchFamily="2" charset="-122"/>
              </a:rPr>
              <a:t>wan</a:t>
            </a:r>
            <a:r>
              <a:rPr lang="zh-CN" altLang="en-US">
                <a:latin typeface="宋体" pitchFamily="2" charset="-122"/>
                <a:sym typeface="宋体" pitchFamily="2" charset="-122"/>
              </a:rPr>
              <a:t>在说明时可以初始化如下：</a:t>
            </a:r>
          </a:p>
          <a:p>
            <a:pPr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struct student wan={”Wan Jun”,’m’,20,” SuZhou Road No.100”};</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endParaRPr lang="zh-CN" altLang="en-US" sz="2400">
              <a:latin typeface="宋体" pitchFamily="2" charset="-122"/>
              <a:sym typeface="Courier New" pitchFamily="49" charset="0"/>
            </a:endParaRPr>
          </a:p>
          <a:p>
            <a:pPr lvl="1" algn="just" eaLnBrk="1" hangingPunct="1">
              <a:lnSpc>
                <a:spcPct val="90000"/>
              </a:lnSpc>
            </a:pPr>
            <a:r>
              <a:rPr lang="zh-CN" altLang="en-US">
                <a:latin typeface="宋体" pitchFamily="2" charset="-122"/>
                <a:sym typeface="宋体" pitchFamily="2" charset="-122"/>
              </a:rPr>
              <a:t>等价于下列代码：</a:t>
            </a:r>
          </a:p>
          <a:p>
            <a:pPr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strcpy(wan.name,” Wan Jun”);</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wan.sex = ’m’;</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wan.age = 20;</a:t>
            </a:r>
            <a:endParaRPr lang="zh-CN" altLang="en-US" sz="2400">
              <a:latin typeface="宋体" pitchFamily="2" charset="-122"/>
              <a:sym typeface="Courier New" pitchFamily="49" charset="0"/>
            </a:endParaRPr>
          </a:p>
          <a:p>
            <a:pPr eaLnBrk="1" hangingPunct="1">
              <a:lnSpc>
                <a:spcPct val="90000"/>
              </a:lnSpc>
              <a:buFont typeface="Wingdings 3" pitchFamily="18" charset="2"/>
              <a:buNone/>
            </a:pPr>
            <a:r>
              <a:rPr lang="en-US" altLang="zh-CN" sz="2400">
                <a:latin typeface="宋体" pitchFamily="2" charset="-122"/>
                <a:sym typeface="宋体" pitchFamily="2" charset="-122"/>
              </a:rPr>
              <a:t>		strcpy(wan.addr, ” SuZhou Road No.100”);</a:t>
            </a:r>
            <a:r>
              <a:rPr lang="en-US" altLang="zh-CN" sz="2000"/>
              <a:t> </a:t>
            </a:r>
            <a:endParaRPr lang="zh-CN" altLang="en-US"/>
          </a:p>
        </p:txBody>
      </p:sp>
    </p:spTree>
    <p:extLst>
      <p:ext uri="{BB962C8B-B14F-4D97-AF65-F5344CB8AC3E}">
        <p14:creationId xmlns:p14="http://schemas.microsoft.com/office/powerpoint/2010/main" val="20054992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39299"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2400"/>
              <a:t>	</a:t>
            </a:r>
            <a:r>
              <a:rPr lang="zh-CN" altLang="en-US" sz="2400" b="1">
                <a:ea typeface="黑体" pitchFamily="49" charset="-122"/>
              </a:rPr>
              <a:t>结构体数组的定义</a:t>
            </a:r>
          </a:p>
          <a:p>
            <a:pPr eaLnBrk="1" hangingPunct="1">
              <a:buFont typeface="Wingdings 3" pitchFamily="18" charset="2"/>
              <a:buNone/>
            </a:pPr>
            <a:endParaRPr lang="zh-CN" altLang="en-US" sz="2400" b="1">
              <a:ea typeface="黑体" pitchFamily="49" charset="-122"/>
            </a:endParaRPr>
          </a:p>
          <a:p>
            <a:pPr lvl="1" eaLnBrk="1" hangingPunct="1"/>
            <a:r>
              <a:rPr lang="zh-CN" altLang="en-US"/>
              <a:t>具有相同结构体类型的结构体变量也可以组成数组，称它们为结构体数组。结构体数组的每一个数组元素都是结构体类型的数据，它们都分别包括各个成员（分量）项。</a:t>
            </a:r>
            <a:endParaRPr lang="zh-CN" altLang="en-US" b="1">
              <a:sym typeface="Arial" pitchFamily="34" charset="0"/>
            </a:endParaRPr>
          </a:p>
          <a:p>
            <a:pPr lvl="1" eaLnBrk="1" hangingPunct="1"/>
            <a:endParaRPr lang="zh-CN" altLang="en-US" b="1">
              <a:sym typeface="Arial" pitchFamily="34" charset="0"/>
            </a:endParaRPr>
          </a:p>
          <a:p>
            <a:pPr lvl="1" eaLnBrk="1" hangingPunct="1"/>
            <a:r>
              <a:rPr lang="zh-CN" altLang="en-US"/>
              <a:t>定义结构体数组的方法和定义结构体变量的方法相仿，只需说明其为数组即可。可以采用三种方法：</a:t>
            </a:r>
            <a:r>
              <a:rPr lang="zh-CN" altLang="en-US" sz="2000"/>
              <a:t>  </a:t>
            </a:r>
            <a:endParaRPr lang="zh-CN" altLang="en-US"/>
          </a:p>
        </p:txBody>
      </p:sp>
    </p:spTree>
    <p:extLst>
      <p:ext uri="{BB962C8B-B14F-4D97-AF65-F5344CB8AC3E}">
        <p14:creationId xmlns:p14="http://schemas.microsoft.com/office/powerpoint/2010/main" val="31376822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0323"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b="1">
                <a:ea typeface="楷体_GB2312" pitchFamily="49" charset="-122"/>
              </a:rPr>
              <a:t>1.   </a:t>
            </a:r>
            <a:r>
              <a:rPr lang="zh-CN" altLang="en-US" sz="2000" b="1">
                <a:ea typeface="楷体_GB2312" pitchFamily="49" charset="-122"/>
              </a:rPr>
              <a:t>先定义结构体类型，再用它定义结构体数组。</a:t>
            </a:r>
          </a:p>
          <a:p>
            <a:pPr algn="just" eaLnBrk="1" hangingPunct="1">
              <a:buFont typeface="Wingdings 3" pitchFamily="18" charset="2"/>
              <a:buNone/>
            </a:pPr>
            <a:r>
              <a:rPr lang="zh-CN" altLang="en-US" sz="2000"/>
              <a:t>结构体数组的定义形式如下：</a:t>
            </a:r>
          </a:p>
          <a:p>
            <a:pPr algn="just" eaLnBrk="1" hangingPunct="1">
              <a:buFont typeface="Wingdings 3" pitchFamily="18" charset="2"/>
              <a:buNone/>
            </a:pPr>
            <a:r>
              <a:rPr lang="en-US" altLang="zh-CN" sz="2000"/>
              <a:t>struct </a:t>
            </a:r>
            <a:r>
              <a:rPr lang="zh-CN" altLang="en-US" sz="2000"/>
              <a:t>结构体名	</a:t>
            </a:r>
          </a:p>
          <a:p>
            <a:pPr algn="just" eaLnBrk="1" hangingPunct="1">
              <a:buFont typeface="Wingdings 3" pitchFamily="18" charset="2"/>
              <a:buNone/>
            </a:pPr>
            <a:r>
              <a:rPr lang="en-US" altLang="zh-CN" sz="2000"/>
              <a:t>{</a:t>
            </a:r>
            <a:endParaRPr lang="zh-CN" altLang="en-US" sz="2000"/>
          </a:p>
          <a:p>
            <a:pPr algn="just" eaLnBrk="1" hangingPunct="1">
              <a:buFont typeface="Wingdings 3" pitchFamily="18" charset="2"/>
              <a:buNone/>
            </a:pPr>
            <a:r>
              <a:rPr lang="en-US" altLang="zh-CN" sz="2000"/>
              <a:t>    </a:t>
            </a:r>
            <a:r>
              <a:rPr lang="zh-CN" altLang="en-US" sz="2000"/>
              <a:t>成员表列；</a:t>
            </a:r>
          </a:p>
          <a:p>
            <a:pPr algn="just" eaLnBrk="1" hangingPunct="1">
              <a:buFont typeface="Wingdings 3" pitchFamily="18" charset="2"/>
              <a:buNone/>
            </a:pPr>
            <a:r>
              <a:rPr lang="en-US" altLang="zh-CN" sz="2000"/>
              <a:t>}</a:t>
            </a:r>
            <a:r>
              <a:rPr lang="zh-CN" altLang="en-US" sz="2000"/>
              <a:t>；</a:t>
            </a:r>
          </a:p>
          <a:p>
            <a:pPr eaLnBrk="1" hangingPunct="1">
              <a:buFont typeface="Wingdings 3" pitchFamily="18" charset="2"/>
              <a:buNone/>
            </a:pPr>
            <a:r>
              <a:rPr lang="zh-CN" altLang="en-US" sz="2000"/>
              <a:t>	</a:t>
            </a:r>
            <a:r>
              <a:rPr lang="en-US" altLang="zh-CN" sz="2000"/>
              <a:t>struct </a:t>
            </a:r>
            <a:r>
              <a:rPr lang="zh-CN" altLang="en-US" sz="2000"/>
              <a:t>结构体名 </a:t>
            </a:r>
          </a:p>
          <a:p>
            <a:pPr eaLnBrk="1" hangingPunct="1">
              <a:buFont typeface="Wingdings 3" pitchFamily="18" charset="2"/>
              <a:buNone/>
            </a:pPr>
            <a:endParaRPr lang="zh-CN" altLang="en-US" sz="2000"/>
          </a:p>
        </p:txBody>
      </p:sp>
      <p:sp>
        <p:nvSpPr>
          <p:cNvPr id="440324" name="Rectangle 4"/>
          <p:cNvSpPr>
            <a:spLocks noChangeArrowheads="1"/>
          </p:cNvSpPr>
          <p:nvPr/>
        </p:nvSpPr>
        <p:spPr bwMode="auto">
          <a:xfrm>
            <a:off x="5422900" y="2781300"/>
            <a:ext cx="5283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zh-CN" altLang="en-US" sz="2400">
                <a:solidFill>
                  <a:srgbClr val="000000"/>
                </a:solidFill>
                <a:latin typeface="Times New Roman" pitchFamily="18" charset="0"/>
                <a:sym typeface="Times New Roman" pitchFamily="18" charset="0"/>
              </a:rPr>
              <a:t>例如：</a:t>
            </a:r>
            <a:endParaRPr lang="zh-CN" altLang="en-US" sz="2400">
              <a:solidFill>
                <a:srgbClr val="000000"/>
              </a:solidFill>
              <a:latin typeface="Tahoma" pitchFamily="34" charset="0"/>
              <a:sym typeface="Tahoma" pitchFamily="34" charset="0"/>
            </a:endParaRPr>
          </a:p>
          <a:p>
            <a:pPr algn="just" eaLnBrk="0" hangingPunct="0"/>
            <a:r>
              <a:rPr lang="en-US" altLang="zh-CN" sz="2400">
                <a:solidFill>
                  <a:srgbClr val="000000"/>
                </a:solidFill>
                <a:latin typeface="Courier New" pitchFamily="49" charset="0"/>
                <a:sym typeface="Courier New" pitchFamily="49" charset="0"/>
              </a:rPr>
              <a:t>struct student</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name[20];</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sex;</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int age;</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addr[20];</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a:t>
            </a:r>
            <a:endParaRPr lang="zh-CN" altLang="en-US" sz="2400">
              <a:solidFill>
                <a:srgbClr val="000000"/>
              </a:solidFill>
              <a:latin typeface="Courier New" pitchFamily="49" charset="0"/>
              <a:sym typeface="Courier New" pitchFamily="49" charset="0"/>
            </a:endParaRPr>
          </a:p>
          <a:p>
            <a:pPr eaLnBrk="0" hangingPunct="0"/>
            <a:r>
              <a:rPr lang="en-US" altLang="zh-CN" sz="2400">
                <a:solidFill>
                  <a:srgbClr val="000000"/>
                </a:solidFill>
                <a:latin typeface="宋体" pitchFamily="2" charset="-122"/>
                <a:sym typeface="宋体" pitchFamily="2" charset="-122"/>
              </a:rPr>
              <a:t>struct student stu[3];</a:t>
            </a:r>
            <a:r>
              <a:rPr lang="en-US" altLang="zh-CN" sz="2400">
                <a:solidFill>
                  <a:srgbClr val="000000"/>
                </a:solidFill>
                <a:latin typeface="Times New Roman" pitchFamily="18" charset="0"/>
                <a:sym typeface="Times New Roman" pitchFamily="18" charset="0"/>
              </a:rPr>
              <a:t> </a:t>
            </a:r>
            <a:endParaRPr lang="zh-CN" altLang="en-US"/>
          </a:p>
        </p:txBody>
      </p:sp>
    </p:spTree>
    <p:extLst>
      <p:ext uri="{BB962C8B-B14F-4D97-AF65-F5344CB8AC3E}">
        <p14:creationId xmlns:p14="http://schemas.microsoft.com/office/powerpoint/2010/main" val="13336606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1347"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b="1">
                <a:ea typeface="楷体_GB2312" pitchFamily="49" charset="-122"/>
              </a:rPr>
              <a:t>2.   </a:t>
            </a:r>
            <a:r>
              <a:rPr lang="zh-CN" altLang="en-US" sz="2000" b="1">
                <a:ea typeface="楷体_GB2312" pitchFamily="49" charset="-122"/>
              </a:rPr>
              <a:t>在定义结构体类型同时定义结构体数组。</a:t>
            </a:r>
          </a:p>
          <a:p>
            <a:pPr algn="just" eaLnBrk="1" hangingPunct="1">
              <a:buFont typeface="Wingdings 3" pitchFamily="18" charset="2"/>
              <a:buNone/>
            </a:pPr>
            <a:r>
              <a:rPr lang="zh-CN" altLang="en-US" sz="2000"/>
              <a:t>结构体数组的定义形式如下：</a:t>
            </a:r>
          </a:p>
          <a:p>
            <a:pPr algn="just" eaLnBrk="1" hangingPunct="1">
              <a:buFont typeface="Wingdings 3" pitchFamily="18" charset="2"/>
              <a:buNone/>
            </a:pPr>
            <a:r>
              <a:rPr lang="en-US" altLang="zh-CN" sz="2000"/>
              <a:t>struct </a:t>
            </a:r>
            <a:r>
              <a:rPr lang="zh-CN" altLang="en-US" sz="2000"/>
              <a:t>结构体名	</a:t>
            </a:r>
          </a:p>
          <a:p>
            <a:pPr algn="just" eaLnBrk="1" hangingPunct="1">
              <a:buFont typeface="Wingdings 3" pitchFamily="18" charset="2"/>
              <a:buNone/>
            </a:pPr>
            <a:r>
              <a:rPr lang="en-US" altLang="zh-CN" sz="2000"/>
              <a:t>{</a:t>
            </a:r>
            <a:endParaRPr lang="zh-CN" altLang="en-US" sz="2000"/>
          </a:p>
          <a:p>
            <a:pPr algn="just" eaLnBrk="1" hangingPunct="1">
              <a:buFont typeface="Wingdings 3" pitchFamily="18" charset="2"/>
              <a:buNone/>
            </a:pPr>
            <a:r>
              <a:rPr lang="en-US" altLang="zh-CN" sz="2000"/>
              <a:t>    </a:t>
            </a:r>
            <a:r>
              <a:rPr lang="zh-CN" altLang="en-US" sz="2000"/>
              <a:t>成员表列；</a:t>
            </a:r>
          </a:p>
          <a:p>
            <a:pPr algn="just" eaLnBrk="1" hangingPunct="1">
              <a:buFont typeface="Wingdings 3" pitchFamily="18" charset="2"/>
              <a:buNone/>
            </a:pPr>
            <a:r>
              <a:rPr lang="en-US" altLang="zh-CN" sz="2000"/>
              <a:t>}</a:t>
            </a:r>
            <a:r>
              <a:rPr lang="zh-CN" altLang="en-US" sz="2000"/>
              <a:t>数组名</a:t>
            </a:r>
            <a:r>
              <a:rPr lang="en-US" altLang="zh-CN" sz="2000"/>
              <a:t>[</a:t>
            </a:r>
            <a:r>
              <a:rPr lang="zh-CN" altLang="en-US" sz="2000"/>
              <a:t>元素个数</a:t>
            </a:r>
            <a:r>
              <a:rPr lang="en-US" altLang="zh-CN" sz="2000"/>
              <a:t>]</a:t>
            </a:r>
            <a:r>
              <a:rPr lang="zh-CN" altLang="en-US" sz="2000"/>
              <a:t>；</a:t>
            </a:r>
          </a:p>
          <a:p>
            <a:pPr eaLnBrk="1" hangingPunct="1">
              <a:buFont typeface="Wingdings 3" pitchFamily="18" charset="2"/>
              <a:buNone/>
            </a:pPr>
            <a:endParaRPr lang="zh-CN" altLang="en-US" sz="2000"/>
          </a:p>
        </p:txBody>
      </p:sp>
      <p:sp>
        <p:nvSpPr>
          <p:cNvPr id="441348" name="Rectangle 4"/>
          <p:cNvSpPr>
            <a:spLocks noChangeArrowheads="1"/>
          </p:cNvSpPr>
          <p:nvPr/>
        </p:nvSpPr>
        <p:spPr bwMode="auto">
          <a:xfrm>
            <a:off x="5903384" y="2708276"/>
            <a:ext cx="4673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zh-CN" altLang="en-US" sz="2400">
                <a:solidFill>
                  <a:srgbClr val="000000"/>
                </a:solidFill>
                <a:latin typeface="Times New Roman" pitchFamily="18" charset="0"/>
                <a:sym typeface="Times New Roman" pitchFamily="18" charset="0"/>
              </a:rPr>
              <a:t>例如：</a:t>
            </a:r>
            <a:endParaRPr lang="zh-CN" altLang="en-US" sz="2400">
              <a:solidFill>
                <a:srgbClr val="000000"/>
              </a:solidFill>
              <a:latin typeface="Tahoma" pitchFamily="34" charset="0"/>
              <a:sym typeface="Tahoma" pitchFamily="34" charset="0"/>
            </a:endParaRPr>
          </a:p>
          <a:p>
            <a:pPr algn="just" eaLnBrk="0" hangingPunct="0"/>
            <a:r>
              <a:rPr lang="en-US" altLang="zh-CN" sz="2400">
                <a:solidFill>
                  <a:srgbClr val="000000"/>
                </a:solidFill>
                <a:latin typeface="Courier New" pitchFamily="49" charset="0"/>
                <a:sym typeface="Courier New" pitchFamily="49" charset="0"/>
              </a:rPr>
              <a:t>struct student</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name[20];</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sex;</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int age;</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addr[20];</a:t>
            </a:r>
            <a:endParaRPr lang="zh-CN" altLang="en-US" sz="2400">
              <a:solidFill>
                <a:srgbClr val="000000"/>
              </a:solidFill>
              <a:latin typeface="Courier New" pitchFamily="49" charset="0"/>
              <a:sym typeface="Courier New" pitchFamily="49" charset="0"/>
            </a:endParaRPr>
          </a:p>
          <a:p>
            <a:pPr eaLnBrk="0" hangingPunct="0"/>
            <a:r>
              <a:rPr lang="en-US" altLang="zh-CN" sz="2400">
                <a:solidFill>
                  <a:srgbClr val="000000"/>
                </a:solidFill>
                <a:latin typeface="宋体" pitchFamily="2" charset="-122"/>
                <a:sym typeface="宋体" pitchFamily="2" charset="-122"/>
              </a:rPr>
              <a:t>}stu[3];</a:t>
            </a:r>
            <a:r>
              <a:rPr lang="en-US" altLang="zh-CN" sz="2400">
                <a:solidFill>
                  <a:srgbClr val="000000"/>
                </a:solidFill>
                <a:latin typeface="Times New Roman" pitchFamily="18" charset="0"/>
                <a:sym typeface="Times New Roman" pitchFamily="18" charset="0"/>
              </a:rPr>
              <a:t> </a:t>
            </a:r>
            <a:endParaRPr lang="zh-CN" altLang="en-US"/>
          </a:p>
        </p:txBody>
      </p:sp>
    </p:spTree>
    <p:extLst>
      <p:ext uri="{BB962C8B-B14F-4D97-AF65-F5344CB8AC3E}">
        <p14:creationId xmlns:p14="http://schemas.microsoft.com/office/powerpoint/2010/main" val="35095292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2371"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b="1">
                <a:ea typeface="楷体_GB2312" pitchFamily="49" charset="-122"/>
              </a:rPr>
              <a:t>3.   </a:t>
            </a:r>
            <a:r>
              <a:rPr lang="zh-CN" altLang="en-US" sz="2000" b="1">
                <a:ea typeface="楷体_GB2312" pitchFamily="49" charset="-122"/>
              </a:rPr>
              <a:t>直接定义结构体数组</a:t>
            </a:r>
          </a:p>
          <a:p>
            <a:pPr algn="just" eaLnBrk="1" hangingPunct="1">
              <a:buFont typeface="Wingdings 3" pitchFamily="18" charset="2"/>
              <a:buNone/>
            </a:pPr>
            <a:r>
              <a:rPr lang="zh-CN" altLang="en-US" sz="2000"/>
              <a:t>结构体数组的定义形式如下：</a:t>
            </a:r>
          </a:p>
          <a:p>
            <a:pPr algn="just" eaLnBrk="1" hangingPunct="1">
              <a:buFont typeface="Wingdings 3" pitchFamily="18" charset="2"/>
              <a:buNone/>
            </a:pPr>
            <a:r>
              <a:rPr lang="en-US" altLang="zh-CN" sz="2000"/>
              <a:t>struct             //</a:t>
            </a:r>
            <a:r>
              <a:rPr lang="zh-CN" altLang="en-US" sz="2000"/>
              <a:t>没有结构体名</a:t>
            </a:r>
          </a:p>
          <a:p>
            <a:pPr algn="just" eaLnBrk="1" hangingPunct="1">
              <a:buFont typeface="Wingdings 3" pitchFamily="18" charset="2"/>
              <a:buNone/>
            </a:pPr>
            <a:r>
              <a:rPr lang="en-US" altLang="zh-CN" sz="2000"/>
              <a:t>{</a:t>
            </a:r>
            <a:endParaRPr lang="zh-CN" altLang="en-US" sz="2000"/>
          </a:p>
          <a:p>
            <a:pPr algn="just" eaLnBrk="1" hangingPunct="1">
              <a:buFont typeface="Wingdings 3" pitchFamily="18" charset="2"/>
              <a:buNone/>
            </a:pPr>
            <a:r>
              <a:rPr lang="en-US" altLang="zh-CN" sz="2000"/>
              <a:t>    </a:t>
            </a:r>
            <a:r>
              <a:rPr lang="zh-CN" altLang="en-US" sz="2000"/>
              <a:t>成员表列；</a:t>
            </a:r>
          </a:p>
          <a:p>
            <a:pPr eaLnBrk="1" hangingPunct="1">
              <a:buFont typeface="Wingdings 3" pitchFamily="18" charset="2"/>
              <a:buNone/>
            </a:pPr>
            <a:r>
              <a:rPr lang="zh-CN" altLang="en-US" sz="2000"/>
              <a:t>	</a:t>
            </a:r>
            <a:r>
              <a:rPr lang="en-US" altLang="zh-CN" sz="2000"/>
              <a:t>}</a:t>
            </a:r>
            <a:r>
              <a:rPr lang="zh-CN" altLang="en-US" sz="2000"/>
              <a:t>数组名</a:t>
            </a:r>
            <a:r>
              <a:rPr lang="en-US" altLang="zh-CN" sz="2000"/>
              <a:t>[</a:t>
            </a:r>
            <a:r>
              <a:rPr lang="zh-CN" altLang="en-US" sz="2000"/>
              <a:t>元素个数</a:t>
            </a:r>
            <a:r>
              <a:rPr lang="en-US" altLang="zh-CN" sz="2000"/>
              <a:t>]</a:t>
            </a:r>
            <a:r>
              <a:rPr lang="zh-CN" altLang="en-US" sz="2000"/>
              <a:t>； </a:t>
            </a:r>
          </a:p>
          <a:p>
            <a:pPr algn="just" eaLnBrk="1" hangingPunct="1">
              <a:buFont typeface="Wingdings 3" pitchFamily="18" charset="2"/>
              <a:buNone/>
            </a:pPr>
            <a:r>
              <a:rPr lang="zh-CN" altLang="en-US" sz="2000"/>
              <a:t>		</a:t>
            </a:r>
          </a:p>
          <a:p>
            <a:pPr eaLnBrk="1" hangingPunct="1">
              <a:buFont typeface="Wingdings 3" pitchFamily="18" charset="2"/>
              <a:buNone/>
            </a:pPr>
            <a:endParaRPr lang="zh-CN" altLang="en-US" sz="2000"/>
          </a:p>
        </p:txBody>
      </p:sp>
      <p:sp>
        <p:nvSpPr>
          <p:cNvPr id="442372" name="Rectangle 4"/>
          <p:cNvSpPr>
            <a:spLocks noChangeArrowheads="1"/>
          </p:cNvSpPr>
          <p:nvPr/>
        </p:nvSpPr>
        <p:spPr bwMode="auto">
          <a:xfrm>
            <a:off x="4847167" y="2781301"/>
            <a:ext cx="5791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r>
              <a:rPr lang="zh-CN" altLang="en-US" sz="2400">
                <a:solidFill>
                  <a:srgbClr val="000000"/>
                </a:solidFill>
                <a:latin typeface="Times New Roman" pitchFamily="18" charset="0"/>
                <a:sym typeface="Times New Roman" pitchFamily="18" charset="0"/>
              </a:rPr>
              <a:t>例如：</a:t>
            </a:r>
            <a:endParaRPr lang="zh-CN" altLang="en-US" sz="2400">
              <a:solidFill>
                <a:srgbClr val="000000"/>
              </a:solidFill>
              <a:latin typeface="Tahoma" pitchFamily="34" charset="0"/>
              <a:sym typeface="Tahoma" pitchFamily="34" charset="0"/>
            </a:endParaRPr>
          </a:p>
          <a:p>
            <a:pPr algn="just" eaLnBrk="0" hangingPunct="0"/>
            <a:r>
              <a:rPr lang="en-US" altLang="zh-CN" sz="2400">
                <a:solidFill>
                  <a:srgbClr val="000000"/>
                </a:solidFill>
                <a:latin typeface="Courier New" pitchFamily="49" charset="0"/>
                <a:sym typeface="Courier New" pitchFamily="49" charset="0"/>
              </a:rPr>
              <a:t>struct </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name[20];</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sex;</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int age;</a:t>
            </a:r>
            <a:endParaRPr lang="zh-CN" altLang="en-US" sz="2400">
              <a:solidFill>
                <a:srgbClr val="000000"/>
              </a:solidFill>
              <a:latin typeface="Courier New" pitchFamily="49" charset="0"/>
              <a:sym typeface="Courier New" pitchFamily="49" charset="0"/>
            </a:endParaRPr>
          </a:p>
          <a:p>
            <a:pPr algn="just" eaLnBrk="0" hangingPunct="0"/>
            <a:r>
              <a:rPr lang="en-US" altLang="zh-CN" sz="2400">
                <a:solidFill>
                  <a:srgbClr val="000000"/>
                </a:solidFill>
                <a:latin typeface="Courier New" pitchFamily="49" charset="0"/>
                <a:sym typeface="Courier New" pitchFamily="49" charset="0"/>
              </a:rPr>
              <a:t>  char addr[20];</a:t>
            </a:r>
            <a:endParaRPr lang="zh-CN" altLang="en-US" sz="2400">
              <a:solidFill>
                <a:srgbClr val="000000"/>
              </a:solidFill>
              <a:latin typeface="Courier New" pitchFamily="49" charset="0"/>
              <a:sym typeface="Courier New" pitchFamily="49" charset="0"/>
            </a:endParaRPr>
          </a:p>
          <a:p>
            <a:pPr eaLnBrk="0" hangingPunct="0"/>
            <a:r>
              <a:rPr lang="en-US" altLang="zh-CN" sz="2400">
                <a:solidFill>
                  <a:srgbClr val="000000"/>
                </a:solidFill>
                <a:latin typeface="宋体" pitchFamily="2" charset="-122"/>
                <a:sym typeface="宋体" pitchFamily="2" charset="-122"/>
              </a:rPr>
              <a:t>}stu[3];</a:t>
            </a:r>
            <a:r>
              <a:rPr lang="en-US" altLang="zh-CN" sz="2400">
                <a:solidFill>
                  <a:srgbClr val="000000"/>
                </a:solidFill>
                <a:latin typeface="Times New Roman" pitchFamily="18" charset="0"/>
                <a:sym typeface="Times New Roman" pitchFamily="18" charset="0"/>
              </a:rPr>
              <a:t> </a:t>
            </a:r>
            <a:endParaRPr lang="zh-CN" altLang="en-US"/>
          </a:p>
        </p:txBody>
      </p:sp>
    </p:spTree>
    <p:extLst>
      <p:ext uri="{BB962C8B-B14F-4D97-AF65-F5344CB8AC3E}">
        <p14:creationId xmlns:p14="http://schemas.microsoft.com/office/powerpoint/2010/main" val="6615089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3395"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zh-CN" altLang="en-US" sz="2400" b="1">
                <a:ea typeface="黑体" pitchFamily="49" charset="-122"/>
              </a:rPr>
              <a:t>结构体数组的初始化</a:t>
            </a:r>
            <a:endParaRPr lang="zh-CN" altLang="en-US" sz="2400" b="1">
              <a:sym typeface="Arial" pitchFamily="34" charset="0"/>
            </a:endParaRPr>
          </a:p>
          <a:p>
            <a:pPr algn="just" eaLnBrk="1" hangingPunct="1">
              <a:lnSpc>
                <a:spcPct val="90000"/>
              </a:lnSpc>
              <a:buFont typeface="Wingdings 3" pitchFamily="18" charset="2"/>
              <a:buNone/>
            </a:pPr>
            <a:r>
              <a:rPr lang="zh-CN" altLang="en-US" sz="2000"/>
              <a:t>		</a:t>
            </a:r>
            <a:r>
              <a:rPr lang="zh-CN" altLang="en-US" sz="2400"/>
              <a:t>结构体数组在定义的同时也可以进行初始化，并且与结构体变量的初始化规定相同，只能对全局的或静态存储类别的结构体数组初始化。</a:t>
            </a:r>
          </a:p>
          <a:p>
            <a:pPr algn="just" eaLnBrk="1" hangingPunct="1">
              <a:lnSpc>
                <a:spcPct val="90000"/>
              </a:lnSpc>
              <a:buFont typeface="Wingdings 3" pitchFamily="18" charset="2"/>
              <a:buNone/>
            </a:pPr>
            <a:r>
              <a:rPr lang="zh-CN" altLang="en-US" sz="2400"/>
              <a:t>		结构体数组初始化的一般形式是：</a:t>
            </a:r>
          </a:p>
          <a:p>
            <a:pPr algn="just" eaLnBrk="1" hangingPunct="1">
              <a:lnSpc>
                <a:spcPct val="90000"/>
              </a:lnSpc>
              <a:buFont typeface="Wingdings 3" pitchFamily="18" charset="2"/>
              <a:buNone/>
            </a:pPr>
            <a:r>
              <a:rPr lang="en-US" altLang="zh-CN" sz="2400"/>
              <a:t>struct </a:t>
            </a:r>
            <a:r>
              <a:rPr lang="zh-CN" altLang="en-US" sz="2400"/>
              <a:t>结构体名</a:t>
            </a:r>
          </a:p>
          <a:p>
            <a:pPr algn="just" eaLnBrk="1" hangingPunct="1">
              <a:lnSpc>
                <a:spcPct val="90000"/>
              </a:lnSpc>
              <a:buFont typeface="Wingdings 3" pitchFamily="18" charset="2"/>
              <a:buNone/>
            </a:pPr>
            <a:r>
              <a:rPr lang="en-US" altLang="zh-CN" sz="2400"/>
              <a:t>{</a:t>
            </a:r>
            <a:endParaRPr lang="zh-CN" altLang="en-US" sz="2400"/>
          </a:p>
          <a:p>
            <a:pPr algn="just" eaLnBrk="1" hangingPunct="1">
              <a:lnSpc>
                <a:spcPct val="90000"/>
              </a:lnSpc>
              <a:buFont typeface="Wingdings 3" pitchFamily="18" charset="2"/>
              <a:buNone/>
            </a:pPr>
            <a:r>
              <a:rPr lang="en-US" altLang="zh-CN" sz="2400"/>
              <a:t>    </a:t>
            </a:r>
            <a:r>
              <a:rPr lang="zh-CN" altLang="en-US" sz="2400"/>
              <a:t>成员列表；</a:t>
            </a:r>
          </a:p>
          <a:p>
            <a:pPr algn="just" eaLnBrk="1" hangingPunct="1">
              <a:lnSpc>
                <a:spcPct val="90000"/>
              </a:lnSpc>
              <a:buFont typeface="Wingdings 3" pitchFamily="18" charset="2"/>
              <a:buNone/>
            </a:pPr>
            <a:r>
              <a:rPr lang="en-US" altLang="zh-CN" sz="2400"/>
              <a:t>}</a:t>
            </a:r>
            <a:r>
              <a:rPr lang="zh-CN" altLang="en-US" sz="2400"/>
              <a:t>；</a:t>
            </a:r>
          </a:p>
          <a:p>
            <a:pPr algn="just" eaLnBrk="1" hangingPunct="1">
              <a:lnSpc>
                <a:spcPct val="90000"/>
              </a:lnSpc>
              <a:buFont typeface="Wingdings 3" pitchFamily="18" charset="2"/>
              <a:buNone/>
            </a:pPr>
            <a:r>
              <a:rPr lang="en-US" altLang="zh-CN" sz="2400"/>
              <a:t>struct </a:t>
            </a:r>
            <a:r>
              <a:rPr lang="zh-CN" altLang="en-US" sz="2400"/>
              <a:t>结构体名 数组名</a:t>
            </a:r>
            <a:r>
              <a:rPr lang="en-US" altLang="zh-CN" sz="2400"/>
              <a:t>[</a:t>
            </a:r>
            <a:r>
              <a:rPr lang="zh-CN" altLang="en-US" sz="2400"/>
              <a:t>元素个数</a:t>
            </a:r>
            <a:r>
              <a:rPr lang="en-US" altLang="zh-CN" sz="2400"/>
              <a:t>]={</a:t>
            </a:r>
            <a:r>
              <a:rPr lang="zh-CN" altLang="en-US" sz="2400"/>
              <a:t>初始数据表</a:t>
            </a:r>
            <a:r>
              <a:rPr lang="en-US" altLang="zh-CN" sz="2400"/>
              <a:t>}</a:t>
            </a:r>
            <a:r>
              <a:rPr lang="zh-CN" altLang="en-US" sz="2400"/>
              <a:t>；</a:t>
            </a:r>
            <a:endParaRPr lang="zh-CN" altLang="en-US"/>
          </a:p>
        </p:txBody>
      </p:sp>
    </p:spTree>
    <p:extLst>
      <p:ext uri="{BB962C8B-B14F-4D97-AF65-F5344CB8AC3E}">
        <p14:creationId xmlns:p14="http://schemas.microsoft.com/office/powerpoint/2010/main" val="551392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4419"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zh-CN" altLang="en-US" sz="2400">
                <a:latin typeface="宋体" pitchFamily="2" charset="-122"/>
                <a:sym typeface="宋体" pitchFamily="2" charset="-122"/>
              </a:rPr>
              <a:t>或者：</a:t>
            </a:r>
          </a:p>
          <a:p>
            <a:pPr algn="just" eaLnBrk="1" hangingPunct="1">
              <a:lnSpc>
                <a:spcPct val="90000"/>
              </a:lnSpc>
              <a:buFont typeface="Wingdings 3" pitchFamily="18" charset="2"/>
              <a:buNone/>
            </a:pPr>
            <a:r>
              <a:rPr lang="en-US" altLang="zh-CN" sz="2400">
                <a:latin typeface="宋体" pitchFamily="2" charset="-122"/>
                <a:sym typeface="宋体" pitchFamily="2" charset="-122"/>
              </a:rPr>
              <a:t>struct </a:t>
            </a:r>
            <a:r>
              <a:rPr lang="zh-CN" altLang="en-US" sz="2400">
                <a:latin typeface="宋体" pitchFamily="2" charset="-122"/>
                <a:sym typeface="宋体" pitchFamily="2" charset="-122"/>
              </a:rPr>
              <a:t>结构体名</a:t>
            </a:r>
          </a:p>
          <a:p>
            <a:pPr algn="just" eaLnBrk="1" hangingPunct="1">
              <a:lnSpc>
                <a:spcPct val="90000"/>
              </a:lnSpc>
              <a:buFont typeface="Wingdings 3" pitchFamily="18" charset="2"/>
              <a:buNone/>
            </a:pPr>
            <a:r>
              <a:rPr lang="en-US" altLang="zh-CN" sz="2400">
                <a:latin typeface="宋体" pitchFamily="2" charset="-122"/>
                <a:sym typeface="宋体" pitchFamily="2" charset="-122"/>
              </a:rPr>
              <a:t>{</a:t>
            </a:r>
            <a:endParaRPr lang="zh-CN" altLang="en-US" sz="2400">
              <a:latin typeface="宋体" pitchFamily="2" charset="-122"/>
              <a:sym typeface="宋体" pitchFamily="2" charset="-122"/>
            </a:endParaRPr>
          </a:p>
          <a:p>
            <a:pPr algn="just"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成员表列；</a:t>
            </a:r>
          </a:p>
          <a:p>
            <a:pPr eaLnBrk="1" hangingPunct="1">
              <a:lnSpc>
                <a:spcPct val="90000"/>
              </a:lnSpc>
              <a:buFont typeface="Wingdings 3" pitchFamily="18" charset="2"/>
              <a:buNone/>
            </a:pPr>
            <a:r>
              <a:rPr lang="en-US" altLang="zh-CN" sz="2400">
                <a:latin typeface="宋体" pitchFamily="2" charset="-122"/>
                <a:sym typeface="宋体" pitchFamily="2" charset="-122"/>
              </a:rPr>
              <a:t>}</a:t>
            </a:r>
            <a:r>
              <a:rPr lang="zh-CN" altLang="en-US" sz="2400">
                <a:latin typeface="宋体" pitchFamily="2" charset="-122"/>
                <a:sym typeface="宋体" pitchFamily="2" charset="-122"/>
              </a:rPr>
              <a:t>数组名</a:t>
            </a:r>
            <a:r>
              <a:rPr lang="en-US" altLang="zh-CN" sz="2400">
                <a:latin typeface="宋体" pitchFamily="2" charset="-122"/>
                <a:sym typeface="宋体" pitchFamily="2" charset="-122"/>
              </a:rPr>
              <a:t>[</a:t>
            </a:r>
            <a:r>
              <a:rPr lang="zh-CN" altLang="en-US" sz="2400">
                <a:latin typeface="宋体" pitchFamily="2" charset="-122"/>
                <a:sym typeface="宋体" pitchFamily="2" charset="-122"/>
              </a:rPr>
              <a:t>元素个数</a:t>
            </a:r>
            <a:r>
              <a:rPr lang="en-US" altLang="zh-CN" sz="2400">
                <a:latin typeface="宋体" pitchFamily="2" charset="-122"/>
                <a:sym typeface="宋体" pitchFamily="2" charset="-122"/>
              </a:rPr>
              <a:t>]={</a:t>
            </a:r>
            <a:r>
              <a:rPr lang="zh-CN" altLang="en-US" sz="2400">
                <a:latin typeface="宋体" pitchFamily="2" charset="-122"/>
                <a:sym typeface="宋体" pitchFamily="2" charset="-122"/>
              </a:rPr>
              <a:t>初始数据表</a:t>
            </a:r>
            <a:r>
              <a:rPr lang="en-US" altLang="zh-CN" sz="2400">
                <a:latin typeface="宋体" pitchFamily="2" charset="-122"/>
                <a:sym typeface="宋体" pitchFamily="2" charset="-122"/>
              </a:rPr>
              <a:t>}</a:t>
            </a:r>
            <a:r>
              <a:rPr lang="zh-CN" altLang="en-US" sz="2400">
                <a:latin typeface="宋体" pitchFamily="2" charset="-122"/>
                <a:sym typeface="宋体" pitchFamily="2" charset="-122"/>
              </a:rPr>
              <a:t>； </a:t>
            </a:r>
          </a:p>
          <a:p>
            <a:pPr eaLnBrk="1" hangingPunct="1">
              <a:lnSpc>
                <a:spcPct val="90000"/>
              </a:lnSpc>
              <a:buFont typeface="Wingdings 3" pitchFamily="18" charset="2"/>
              <a:buNone/>
            </a:pPr>
            <a:r>
              <a:rPr lang="zh-CN" altLang="en-US" sz="2400">
                <a:latin typeface="宋体" pitchFamily="2" charset="-122"/>
                <a:sym typeface="宋体" pitchFamily="2" charset="-122"/>
              </a:rPr>
              <a:t>		</a:t>
            </a:r>
          </a:p>
          <a:p>
            <a:pPr algn="just" eaLnBrk="1" hangingPunct="1">
              <a:lnSpc>
                <a:spcPct val="90000"/>
              </a:lnSpc>
              <a:buFont typeface="Wingdings 3" pitchFamily="18" charset="2"/>
              <a:buNone/>
            </a:pPr>
            <a:r>
              <a:rPr lang="zh-CN" altLang="en-US" sz="2400">
                <a:latin typeface="宋体" pitchFamily="2" charset="-122"/>
                <a:sym typeface="宋体" pitchFamily="2" charset="-122"/>
              </a:rPr>
              <a:t>		由于结构体变量是由若干不同类型的数据组成，而结</a:t>
            </a:r>
          </a:p>
          <a:p>
            <a:pPr algn="just" eaLnBrk="1" hangingPunct="1">
              <a:lnSpc>
                <a:spcPct val="90000"/>
              </a:lnSpc>
              <a:buFont typeface="Wingdings 3" pitchFamily="18" charset="2"/>
              <a:buNone/>
            </a:pPr>
            <a:r>
              <a:rPr lang="zh-CN" altLang="en-US" sz="2400">
                <a:latin typeface="宋体" pitchFamily="2" charset="-122"/>
                <a:sym typeface="宋体" pitchFamily="2" charset="-122"/>
              </a:rPr>
              <a:t>构体数组又是由若干结构体变量组成。所以要特别注意包围</a:t>
            </a:r>
          </a:p>
          <a:p>
            <a:pPr algn="just" eaLnBrk="1" hangingPunct="1">
              <a:lnSpc>
                <a:spcPct val="90000"/>
              </a:lnSpc>
              <a:buFont typeface="Wingdings 3" pitchFamily="18" charset="2"/>
              <a:buNone/>
            </a:pPr>
            <a:r>
              <a:rPr lang="zh-CN" altLang="en-US" sz="2400">
                <a:latin typeface="宋体" pitchFamily="2" charset="-122"/>
                <a:sym typeface="宋体" pitchFamily="2" charset="-122"/>
              </a:rPr>
              <a:t>在大括号中的初始数据的顺序，以及它们与各个成员项间的</a:t>
            </a:r>
          </a:p>
          <a:p>
            <a:pPr algn="just" eaLnBrk="1" hangingPunct="1">
              <a:lnSpc>
                <a:spcPct val="90000"/>
              </a:lnSpc>
              <a:buFont typeface="Wingdings 3" pitchFamily="18" charset="2"/>
              <a:buNone/>
            </a:pPr>
            <a:r>
              <a:rPr lang="zh-CN" altLang="en-US" sz="2400">
                <a:latin typeface="宋体" pitchFamily="2" charset="-122"/>
                <a:sym typeface="宋体" pitchFamily="2" charset="-122"/>
              </a:rPr>
              <a:t>对应关系。</a:t>
            </a:r>
          </a:p>
          <a:p>
            <a:pPr algn="just" eaLnBrk="1" hangingPunct="1">
              <a:lnSpc>
                <a:spcPct val="90000"/>
              </a:lnSpc>
              <a:buFont typeface="Wingdings 3" pitchFamily="18" charset="2"/>
              <a:buNone/>
            </a:pPr>
            <a:endParaRPr lang="zh-CN" altLang="en-US" sz="2000"/>
          </a:p>
        </p:txBody>
      </p:sp>
    </p:spTree>
    <p:extLst>
      <p:ext uri="{BB962C8B-B14F-4D97-AF65-F5344CB8AC3E}">
        <p14:creationId xmlns:p14="http://schemas.microsoft.com/office/powerpoint/2010/main" val="35633890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5442"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1360C19-41E7-4828-8668-EA83B46E8EF0}" type="slidenum">
              <a:rPr lang="zh-CN" altLang="en-US" sz="1400">
                <a:solidFill>
                  <a:schemeClr val="tx2"/>
                </a:solidFill>
                <a:sym typeface="Arial" pitchFamily="34" charset="0"/>
              </a:rPr>
              <a:pPr eaLnBrk="0" hangingPunct="0"/>
              <a:t>417</a:t>
            </a:fld>
            <a:endParaRPr lang="en-US" altLang="zh-CN" sz="1400">
              <a:solidFill>
                <a:schemeClr val="tx2"/>
              </a:solidFill>
              <a:sym typeface="Arial" pitchFamily="34" charset="0"/>
            </a:endParaRPr>
          </a:p>
        </p:txBody>
      </p:sp>
      <p:sp>
        <p:nvSpPr>
          <p:cNvPr id="445443"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5444"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zh-CN" altLang="en-US" sz="2400" b="1">
                <a:ea typeface="黑体" pitchFamily="49" charset="-122"/>
              </a:rPr>
              <a:t>结构体数组的使用</a:t>
            </a:r>
            <a:endParaRPr lang="zh-CN" altLang="en-US" sz="2400" b="1">
              <a:sym typeface="Arial" pitchFamily="34" charset="0"/>
            </a:endParaRPr>
          </a:p>
          <a:p>
            <a:pPr algn="just" eaLnBrk="1" hangingPunct="1">
              <a:lnSpc>
                <a:spcPct val="90000"/>
              </a:lnSpc>
              <a:buFont typeface="Wingdings 3" pitchFamily="18" charset="2"/>
              <a:buNone/>
            </a:pPr>
            <a:r>
              <a:rPr lang="zh-CN" altLang="en-US" sz="2000"/>
              <a:t>		</a:t>
            </a:r>
            <a:r>
              <a:rPr lang="zh-CN" altLang="en-US" sz="2400"/>
              <a:t>一个结构体数组的元素相当于一个结构体变量，因此前面介绍的有关结构体变量的规则也适应于结构体数组元素。以上面定义的结构体数组</a:t>
            </a:r>
            <a:r>
              <a:rPr lang="en-US" altLang="zh-CN" sz="2400"/>
              <a:t>stu[3]</a:t>
            </a:r>
            <a:r>
              <a:rPr lang="zh-CN" altLang="en-US" sz="2400"/>
              <a:t>为例说明对结构体数组的引用：</a:t>
            </a:r>
          </a:p>
          <a:p>
            <a:pPr algn="just" eaLnBrk="1" hangingPunct="1">
              <a:lnSpc>
                <a:spcPct val="90000"/>
              </a:lnSpc>
              <a:buFont typeface="Wingdings 3" pitchFamily="18" charset="2"/>
              <a:buNone/>
            </a:pPr>
            <a:r>
              <a:rPr lang="zh-CN" altLang="en-US" sz="2400"/>
              <a:t>		</a:t>
            </a:r>
          </a:p>
          <a:p>
            <a:pPr algn="just" eaLnBrk="1" hangingPunct="1">
              <a:lnSpc>
                <a:spcPct val="90000"/>
              </a:lnSpc>
              <a:buFont typeface="Wingdings 3" pitchFamily="18" charset="2"/>
              <a:buNone/>
            </a:pPr>
            <a:r>
              <a:rPr lang="zh-CN" altLang="en-US" sz="2400"/>
              <a:t>（</a:t>
            </a:r>
            <a:r>
              <a:rPr lang="en-US" altLang="zh-CN" sz="2400"/>
              <a:t>1</a:t>
            </a:r>
            <a:r>
              <a:rPr lang="zh-CN" altLang="en-US" sz="2400"/>
              <a:t>）引用某一元素中的成员。</a:t>
            </a:r>
          </a:p>
          <a:p>
            <a:pPr algn="just" eaLnBrk="1" hangingPunct="1">
              <a:lnSpc>
                <a:spcPct val="90000"/>
              </a:lnSpc>
              <a:buFont typeface="Wingdings 3" pitchFamily="18" charset="2"/>
              <a:buNone/>
            </a:pPr>
            <a:r>
              <a:rPr lang="zh-CN" altLang="en-US" sz="2400"/>
              <a:t>		</a:t>
            </a:r>
          </a:p>
          <a:p>
            <a:pPr algn="just" eaLnBrk="1" hangingPunct="1">
              <a:lnSpc>
                <a:spcPct val="90000"/>
              </a:lnSpc>
              <a:buFont typeface="Wingdings 3" pitchFamily="18" charset="2"/>
              <a:buNone/>
            </a:pPr>
            <a:r>
              <a:rPr lang="zh-CN" altLang="en-US" sz="2400"/>
              <a:t>   若要引用数组第二个元素的</a:t>
            </a:r>
            <a:r>
              <a:rPr lang="en-US" altLang="zh-CN" sz="2400"/>
              <a:t>name</a:t>
            </a:r>
            <a:r>
              <a:rPr lang="zh-CN" altLang="en-US" sz="2400"/>
              <a:t>成员，则可写为：</a:t>
            </a:r>
          </a:p>
          <a:p>
            <a:pPr algn="just" eaLnBrk="1" hangingPunct="1">
              <a:lnSpc>
                <a:spcPct val="90000"/>
              </a:lnSpc>
              <a:buFont typeface="Wingdings 3" pitchFamily="18" charset="2"/>
              <a:buNone/>
            </a:pPr>
            <a:r>
              <a:rPr lang="zh-CN" altLang="en-US" sz="2400">
                <a:sym typeface="Courier New" pitchFamily="49" charset="0"/>
              </a:rPr>
              <a:t>		     </a:t>
            </a:r>
          </a:p>
          <a:p>
            <a:pPr algn="just" eaLnBrk="1" hangingPunct="1">
              <a:lnSpc>
                <a:spcPct val="90000"/>
              </a:lnSpc>
              <a:buFont typeface="Wingdings 3" pitchFamily="18" charset="2"/>
              <a:buNone/>
            </a:pPr>
            <a:r>
              <a:rPr lang="zh-CN" altLang="en-US" sz="2400">
                <a:sym typeface="Courier New" pitchFamily="49" charset="0"/>
              </a:rPr>
              <a:t>    </a:t>
            </a:r>
            <a:r>
              <a:rPr lang="en-US" altLang="zh-CN" sz="2400">
                <a:sym typeface="Courier New" pitchFamily="49" charset="0"/>
              </a:rPr>
              <a:t>stu[1].name</a:t>
            </a:r>
            <a:endParaRPr lang="zh-CN" altLang="en-US" sz="2400">
              <a:sym typeface="Courier New" pitchFamily="49" charset="0"/>
            </a:endParaRPr>
          </a:p>
          <a:p>
            <a:pPr algn="just" eaLnBrk="1" hangingPunct="1">
              <a:lnSpc>
                <a:spcPct val="90000"/>
              </a:lnSpc>
              <a:buFont typeface="Wingdings 3" pitchFamily="18" charset="2"/>
              <a:buNone/>
            </a:pPr>
            <a:r>
              <a:rPr lang="en-US" altLang="zh-CN" sz="2400"/>
              <a:t>		</a:t>
            </a:r>
            <a:endParaRPr lang="zh-CN" altLang="en-US" sz="2400"/>
          </a:p>
          <a:p>
            <a:pPr eaLnBrk="1" hangingPunct="1">
              <a:lnSpc>
                <a:spcPct val="90000"/>
              </a:lnSpc>
              <a:buFont typeface="Wingdings 3" pitchFamily="18" charset="2"/>
              <a:buNone/>
            </a:pPr>
            <a:endParaRPr lang="zh-CN" altLang="en-US" sz="2400"/>
          </a:p>
        </p:txBody>
      </p:sp>
    </p:spTree>
    <p:extLst>
      <p:ext uri="{BB962C8B-B14F-4D97-AF65-F5344CB8AC3E}">
        <p14:creationId xmlns:p14="http://schemas.microsoft.com/office/powerpoint/2010/main" val="91843038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6467"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a:t>		</a:t>
            </a:r>
            <a:r>
              <a:rPr lang="zh-CN" altLang="en-US" sz="2400"/>
              <a:t>（</a:t>
            </a:r>
            <a:r>
              <a:rPr lang="en-US" altLang="zh-CN" sz="2400"/>
              <a:t>2</a:t>
            </a:r>
            <a:r>
              <a:rPr lang="zh-CN" altLang="en-US" sz="2400"/>
              <a:t>）可以将一个结构体数组元素值赋给同一结构体类型的数组中的另一个元素，或赋给同一类型的变量。如：</a:t>
            </a:r>
          </a:p>
          <a:p>
            <a:pPr algn="just" eaLnBrk="1" hangingPunct="1">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struct student stu[3],student1;</a:t>
            </a:r>
            <a:endParaRPr lang="zh-CN" altLang="en-US" sz="2400">
              <a:latin typeface="Courier New" pitchFamily="49" charset="0"/>
              <a:sym typeface="Courier New" pitchFamily="49" charset="0"/>
            </a:endParaRPr>
          </a:p>
          <a:p>
            <a:pPr algn="just" eaLnBrk="1" hangingPunct="1">
              <a:buFont typeface="Wingdings 3" pitchFamily="18" charset="2"/>
              <a:buNone/>
            </a:pPr>
            <a:r>
              <a:rPr lang="en-US" altLang="zh-CN" sz="2400"/>
              <a:t>		</a:t>
            </a:r>
            <a:r>
              <a:rPr lang="zh-CN" altLang="en-US" sz="2400"/>
              <a:t>现在定义了一个结构体类型的数组，它有</a:t>
            </a:r>
            <a:r>
              <a:rPr lang="en-US" altLang="zh-CN" sz="2400"/>
              <a:t>3</a:t>
            </a:r>
            <a:r>
              <a:rPr lang="zh-CN" altLang="en-US" sz="2400"/>
              <a:t>个元素，又定义了一个结构体类型变量</a:t>
            </a:r>
            <a:r>
              <a:rPr lang="en-US" altLang="zh-CN" sz="2400"/>
              <a:t>student1</a:t>
            </a:r>
            <a:r>
              <a:rPr lang="zh-CN" altLang="en-US" sz="2400"/>
              <a:t>，则下面的赋值是合法的。</a:t>
            </a:r>
          </a:p>
          <a:p>
            <a:pPr algn="just" eaLnBrk="1" hangingPunct="1">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student1=stu[0];</a:t>
            </a:r>
            <a:endParaRPr lang="zh-CN" altLang="en-US" sz="2400">
              <a:latin typeface="Courier New" pitchFamily="49" charset="0"/>
              <a:sym typeface="Courier New" pitchFamily="49" charset="0"/>
            </a:endParaRPr>
          </a:p>
          <a:p>
            <a:pPr algn="just" eaLnBrk="1" hangingPunct="1">
              <a:buFont typeface="Wingdings 3" pitchFamily="18" charset="2"/>
              <a:buNone/>
            </a:pPr>
            <a:r>
              <a:rPr lang="en-US" altLang="zh-CN" sz="2400">
                <a:latin typeface="Courier New" pitchFamily="49" charset="0"/>
                <a:sym typeface="Courier New" pitchFamily="49" charset="0"/>
              </a:rPr>
              <a:t>		stu[0]=stu[1];</a:t>
            </a:r>
            <a:endParaRPr lang="zh-CN" altLang="en-US" sz="2400">
              <a:latin typeface="Courier New" pitchFamily="49" charset="0"/>
              <a:sym typeface="Courier New" pitchFamily="49" charset="0"/>
            </a:endParaRPr>
          </a:p>
          <a:p>
            <a:pPr eaLnBrk="1" hangingPunct="1">
              <a:buFont typeface="Wingdings 3" pitchFamily="18" charset="2"/>
              <a:buNone/>
            </a:pPr>
            <a:r>
              <a:rPr lang="en-US" altLang="zh-CN" sz="2400"/>
              <a:t>	</a:t>
            </a:r>
            <a:r>
              <a:rPr lang="en-US" altLang="zh-CN" sz="2400">
                <a:latin typeface="Courier New" pitchFamily="49" charset="0"/>
                <a:sym typeface="Courier New" pitchFamily="49" charset="0"/>
              </a:rPr>
              <a:t>	stu[1]=student1; </a:t>
            </a:r>
            <a:endParaRPr lang="zh-CN" altLang="en-US"/>
          </a:p>
        </p:txBody>
      </p:sp>
    </p:spTree>
    <p:extLst>
      <p:ext uri="{BB962C8B-B14F-4D97-AF65-F5344CB8AC3E}">
        <p14:creationId xmlns:p14="http://schemas.microsoft.com/office/powerpoint/2010/main" val="2546201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结构体数组</a:t>
            </a:r>
            <a:endParaRPr lang="zh-CN" altLang="en-US" dirty="0"/>
          </a:p>
        </p:txBody>
      </p:sp>
      <p:sp>
        <p:nvSpPr>
          <p:cNvPr id="447491"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en-US" altLang="zh-CN" sz="2000"/>
              <a:t>		</a:t>
            </a:r>
            <a:r>
              <a:rPr lang="zh-CN" altLang="en-US" sz="2400"/>
              <a:t>（</a:t>
            </a:r>
            <a:r>
              <a:rPr lang="en-US" altLang="zh-CN" sz="2400"/>
              <a:t>3</a:t>
            </a:r>
            <a:r>
              <a:rPr lang="zh-CN" altLang="en-US" sz="2400"/>
              <a:t>）不能把结构体数组元素作为一个整体直接进行输入输出。如：</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printf(“…”,stu[0]);</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t>    </a:t>
            </a:r>
            <a:r>
              <a:rPr lang="zh-CN" altLang="en-US" sz="2400"/>
              <a:t>或</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scanf(“…”,&amp;stu[0]);</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t>    </a:t>
            </a:r>
            <a:r>
              <a:rPr lang="zh-CN" altLang="en-US" sz="2400"/>
              <a:t>都是错误的。</a:t>
            </a:r>
          </a:p>
          <a:p>
            <a:pPr algn="just" eaLnBrk="1" hangingPunct="1">
              <a:lnSpc>
                <a:spcPct val="90000"/>
              </a:lnSpc>
              <a:buFont typeface="Wingdings 3" pitchFamily="18" charset="2"/>
              <a:buNone/>
            </a:pPr>
            <a:endParaRPr lang="zh-CN" altLang="en-US" sz="2400"/>
          </a:p>
          <a:p>
            <a:pPr algn="just" eaLnBrk="1" hangingPunct="1">
              <a:lnSpc>
                <a:spcPct val="90000"/>
              </a:lnSpc>
              <a:buFont typeface="Wingdings 3" pitchFamily="18" charset="2"/>
              <a:buNone/>
            </a:pPr>
            <a:r>
              <a:rPr lang="zh-CN" altLang="en-US" sz="2400"/>
              <a:t>	只能以单个成员为对象进行输入输出，如：</a:t>
            </a: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scanf(“…”,stu[0].name);</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scanf(“…”,&amp;stu[1].num);	</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printf(“…”,stu[0].name);</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printf(“…”,stu[1].num);</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endParaRPr lang="zh-CN" altLang="en-US" sz="2400">
              <a:latin typeface="Courier New" pitchFamily="49" charset="0"/>
              <a:sym typeface="Courier New" pitchFamily="49" charset="0"/>
            </a:endParaRPr>
          </a:p>
        </p:txBody>
      </p:sp>
    </p:spTree>
    <p:extLst>
      <p:ext uri="{BB962C8B-B14F-4D97-AF65-F5344CB8AC3E}">
        <p14:creationId xmlns:p14="http://schemas.microsoft.com/office/powerpoint/2010/main" val="275274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algn="ctr" eaLnBrk="1" hangingPunct="1"/>
            <a:r>
              <a:rPr lang="zh-CN" altLang="en-US" dirty="0"/>
              <a:t>命令行管理工具 </a:t>
            </a:r>
          </a:p>
        </p:txBody>
      </p:sp>
      <p:sp>
        <p:nvSpPr>
          <p:cNvPr id="57348" name="Rectangle 3"/>
          <p:cNvSpPr>
            <a:spLocks noGrp="1" noChangeArrowheads="1"/>
          </p:cNvSpPr>
          <p:nvPr>
            <p:ph idx="1"/>
          </p:nvPr>
        </p:nvSpPr>
        <p:spPr>
          <a:prstGeom prst="rect">
            <a:avLst/>
          </a:prstGeom>
        </p:spPr>
        <p:txBody>
          <a:bodyPr/>
          <a:lstStyle/>
          <a:p>
            <a:pPr eaLnBrk="1" hangingPunct="1">
              <a:lnSpc>
                <a:spcPct val="100000"/>
              </a:lnSpc>
            </a:pPr>
            <a:r>
              <a:rPr lang="en-US" altLang="zh-CN" sz="2400" b="1" dirty="0" err="1">
                <a:solidFill>
                  <a:srgbClr val="FF3300"/>
                </a:solidFill>
              </a:rPr>
              <a:t>dpkg</a:t>
            </a:r>
            <a:r>
              <a:rPr lang="zh-CN" altLang="en-US" sz="2400" b="1" dirty="0">
                <a:solidFill>
                  <a:srgbClr val="FF3300"/>
                </a:solidFill>
              </a:rPr>
              <a:t>是最早的</a:t>
            </a:r>
            <a:r>
              <a:rPr lang="en-US" altLang="zh-CN" sz="2400" b="1" dirty="0">
                <a:solidFill>
                  <a:srgbClr val="FF3300"/>
                </a:solidFill>
              </a:rPr>
              <a:t>Deb</a:t>
            </a:r>
            <a:r>
              <a:rPr lang="zh-CN" altLang="en-US" sz="2400" b="1" dirty="0">
                <a:solidFill>
                  <a:srgbClr val="FF3300"/>
                </a:solidFill>
              </a:rPr>
              <a:t>包管理工具</a:t>
            </a:r>
            <a:r>
              <a:rPr lang="zh-CN" altLang="en-US" sz="2000" dirty="0"/>
              <a:t>，它在</a:t>
            </a:r>
            <a:r>
              <a:rPr lang="en-US" altLang="zh-CN" sz="2000" dirty="0" err="1"/>
              <a:t>Debian</a:t>
            </a:r>
            <a:r>
              <a:rPr lang="zh-CN" altLang="en-US" sz="2000" dirty="0"/>
              <a:t>一提出包管理模式后就诞生了。使用</a:t>
            </a:r>
            <a:r>
              <a:rPr lang="en-US" altLang="zh-CN" sz="2000" dirty="0" err="1"/>
              <a:t>dpkg</a:t>
            </a:r>
            <a:r>
              <a:rPr lang="zh-CN" altLang="en-US" sz="2000" dirty="0"/>
              <a:t>可以实现软件包的安装、编译、卸载、查询，以及应用程序打包等功能。但是由于当时</a:t>
            </a:r>
            <a:r>
              <a:rPr lang="en-US" altLang="zh-CN" sz="2000" dirty="0"/>
              <a:t>Linux</a:t>
            </a:r>
            <a:r>
              <a:rPr lang="zh-CN" altLang="en-US" sz="2000" dirty="0"/>
              <a:t>系统规模和</a:t>
            </a:r>
            <a:r>
              <a:rPr lang="en-US" altLang="zh-CN" sz="2000" dirty="0"/>
              <a:t>Internet</a:t>
            </a:r>
            <a:r>
              <a:rPr lang="zh-CN" altLang="en-US" sz="2000" dirty="0"/>
              <a:t>网络条件的限制，没有考虑到操作系统中软件包存在如此复杂的依赖关系，以及帮助用户获取软件包（获取存在依赖关系的软件包）。因而，为了</a:t>
            </a:r>
            <a:r>
              <a:rPr lang="zh-CN" altLang="en-US" sz="2000" b="1" dirty="0"/>
              <a:t>解决软件包依赖性问题和获取问题</a:t>
            </a:r>
            <a:r>
              <a:rPr lang="zh-CN" altLang="en-US" sz="2000" dirty="0"/>
              <a:t>，就出现了</a:t>
            </a:r>
            <a:r>
              <a:rPr lang="en-US" altLang="zh-CN" sz="2000" dirty="0"/>
              <a:t>APT</a:t>
            </a:r>
            <a:r>
              <a:rPr lang="zh-CN" altLang="en-US" sz="2000" dirty="0"/>
              <a:t>工具。</a:t>
            </a:r>
          </a:p>
          <a:p>
            <a:pPr eaLnBrk="1" hangingPunct="1">
              <a:lnSpc>
                <a:spcPct val="100000"/>
              </a:lnSpc>
            </a:pPr>
            <a:r>
              <a:rPr lang="en-US" altLang="zh-CN" sz="2400" b="1" dirty="0">
                <a:solidFill>
                  <a:srgbClr val="FF3300"/>
                </a:solidFill>
              </a:rPr>
              <a:t>APT</a:t>
            </a:r>
            <a:r>
              <a:rPr lang="zh-CN" altLang="en-US" sz="2400" b="1" dirty="0">
                <a:solidFill>
                  <a:srgbClr val="FF3300"/>
                </a:solidFill>
              </a:rPr>
              <a:t>系列工具可能是</a:t>
            </a:r>
            <a:r>
              <a:rPr lang="en-US" altLang="zh-CN" sz="2400" b="1" dirty="0">
                <a:solidFill>
                  <a:srgbClr val="FF3300"/>
                </a:solidFill>
              </a:rPr>
              <a:t>Deb</a:t>
            </a:r>
            <a:r>
              <a:rPr lang="zh-CN" altLang="en-US" sz="2400" b="1" dirty="0">
                <a:solidFill>
                  <a:srgbClr val="FF3300"/>
                </a:solidFill>
              </a:rPr>
              <a:t>软件包管理工具中功能最强大的</a:t>
            </a:r>
            <a:r>
              <a:rPr lang="zh-CN" altLang="en-US" sz="2400" dirty="0"/>
              <a:t>。</a:t>
            </a:r>
            <a:r>
              <a:rPr lang="en-US" altLang="zh-CN" sz="2000" dirty="0"/>
              <a:t>Ubuntu</a:t>
            </a:r>
            <a:r>
              <a:rPr lang="zh-CN" altLang="en-US" sz="2000" dirty="0"/>
              <a:t>将所有的开发软件包存放在</a:t>
            </a:r>
            <a:r>
              <a:rPr lang="en-US" altLang="zh-CN" sz="2000" dirty="0"/>
              <a:t>Internet</a:t>
            </a:r>
            <a:r>
              <a:rPr lang="zh-CN" altLang="en-US" sz="2000" dirty="0"/>
              <a:t>上的许许多多镜像站点上。用户可以选择其中最适合自己的站点作为软件源。然后，在</a:t>
            </a:r>
            <a:r>
              <a:rPr lang="en-US" altLang="zh-CN" sz="2000" dirty="0"/>
              <a:t>APT</a:t>
            </a:r>
            <a:r>
              <a:rPr lang="zh-CN" altLang="en-US" sz="2000" dirty="0"/>
              <a:t>工具的帮助下，就可以完成所有的软件包的管理工作，包括维护系统中的软件包数据库、自动检查软件包依赖关系、安装和升级软件包、从软件源镜像站点主动获取相关软件包等。常用的</a:t>
            </a:r>
            <a:r>
              <a:rPr lang="en-US" altLang="zh-CN" sz="2000" dirty="0"/>
              <a:t>APT</a:t>
            </a:r>
            <a:r>
              <a:rPr lang="zh-CN" altLang="en-US" sz="2000" dirty="0"/>
              <a:t>实用程序有：</a:t>
            </a:r>
            <a:r>
              <a:rPr lang="en-US" altLang="zh-CN" sz="2000" dirty="0"/>
              <a:t>apt-get</a:t>
            </a:r>
            <a:r>
              <a:rPr lang="zh-CN" altLang="en-US" sz="2000" dirty="0"/>
              <a:t>、</a:t>
            </a:r>
            <a:r>
              <a:rPr lang="en-US" altLang="zh-CN" sz="2000" dirty="0"/>
              <a:t>apt-cache</a:t>
            </a:r>
            <a:r>
              <a:rPr lang="zh-CN" altLang="en-US" sz="2000" dirty="0"/>
              <a:t>、</a:t>
            </a:r>
            <a:r>
              <a:rPr lang="en-US" altLang="zh-CN" sz="2000" dirty="0"/>
              <a:t>apt-file</a:t>
            </a:r>
            <a:r>
              <a:rPr lang="zh-CN" altLang="en-US" sz="2000" dirty="0"/>
              <a:t>、</a:t>
            </a:r>
            <a:r>
              <a:rPr lang="en-US" altLang="zh-CN" sz="2000" dirty="0"/>
              <a:t>apt-</a:t>
            </a:r>
            <a:r>
              <a:rPr lang="en-US" altLang="zh-CN" sz="2000" dirty="0" err="1"/>
              <a:t>cdrom</a:t>
            </a:r>
            <a:r>
              <a:rPr lang="zh-CN" altLang="en-US" sz="2000" dirty="0"/>
              <a:t>等。</a:t>
            </a:r>
            <a:endParaRPr lang="zh-CN" altLang="en-US" dirty="0"/>
          </a:p>
        </p:txBody>
      </p:sp>
    </p:spTree>
    <p:extLst>
      <p:ext uri="{BB962C8B-B14F-4D97-AF65-F5344CB8AC3E}">
        <p14:creationId xmlns:p14="http://schemas.microsoft.com/office/powerpoint/2010/main" val="30262548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结构体与指针</a:t>
            </a:r>
            <a:endParaRPr lang="zh-CN" altLang="en-US" dirty="0"/>
          </a:p>
        </p:txBody>
      </p:sp>
      <p:sp>
        <p:nvSpPr>
          <p:cNvPr id="448515" name="Rectangle 3"/>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2000"/>
              <a:t>	</a:t>
            </a:r>
            <a:endParaRPr lang="zh-CN" altLang="en-US" sz="2000"/>
          </a:p>
          <a:p>
            <a:pPr algn="just" eaLnBrk="1" hangingPunct="1">
              <a:lnSpc>
                <a:spcPct val="90000"/>
              </a:lnSpc>
            </a:pPr>
            <a:r>
              <a:rPr lang="zh-CN" altLang="en-US">
                <a:ea typeface="黑体" pitchFamily="49" charset="-122"/>
              </a:rPr>
              <a:t>结构体指针</a:t>
            </a:r>
            <a:endParaRPr lang="zh-CN" altLang="en-US">
              <a:sym typeface="Arial" pitchFamily="34" charset="0"/>
            </a:endParaRPr>
          </a:p>
          <a:p>
            <a:pPr algn="just" eaLnBrk="1" hangingPunct="1">
              <a:lnSpc>
                <a:spcPct val="90000"/>
              </a:lnSpc>
              <a:buFont typeface="Wingdings 3" pitchFamily="18" charset="2"/>
              <a:buNone/>
            </a:pPr>
            <a:r>
              <a:rPr lang="zh-CN" altLang="en-US" sz="2000"/>
              <a:t>		</a:t>
            </a:r>
            <a:r>
              <a:rPr lang="zh-CN" altLang="en-US" sz="2400"/>
              <a:t>可以设定一个指针变量用来指向一个结构体变量。此时该指针变量的值是结构体变量的起始地址，该指针称为结构体指针。</a:t>
            </a:r>
          </a:p>
          <a:p>
            <a:pPr algn="just" eaLnBrk="1" hangingPunct="1">
              <a:lnSpc>
                <a:spcPct val="90000"/>
              </a:lnSpc>
              <a:buFont typeface="Wingdings 3" pitchFamily="18" charset="2"/>
              <a:buNone/>
            </a:pPr>
            <a:r>
              <a:rPr lang="zh-CN" altLang="en-US" sz="2400"/>
              <a:t>            结构体指针与前面介绍的各种指针变量在特性和方法上是相同的。与前述相同，在程序中结构体指针也是通过访问目标运算</a:t>
            </a:r>
            <a:r>
              <a:rPr lang="zh-CN" altLang="en-US" sz="2400">
                <a:sym typeface="Arial" pitchFamily="34" charset="0"/>
              </a:rPr>
              <a:t>“</a:t>
            </a:r>
            <a:r>
              <a:rPr lang="zh-CN" altLang="en-US" sz="2400"/>
              <a:t>*</a:t>
            </a:r>
            <a:r>
              <a:rPr lang="zh-CN" altLang="en-US" sz="2400">
                <a:sym typeface="Arial" pitchFamily="34" charset="0"/>
              </a:rPr>
              <a:t>”</a:t>
            </a:r>
            <a:r>
              <a:rPr lang="zh-CN" altLang="en-US" sz="2400"/>
              <a:t>访问它的对象。结构体指针在程序中的一般定义形式为：</a:t>
            </a:r>
          </a:p>
          <a:p>
            <a:pPr algn="just" eaLnBrk="1" hangingPunct="1">
              <a:lnSpc>
                <a:spcPct val="90000"/>
              </a:lnSpc>
              <a:buFont typeface="Wingdings 3" pitchFamily="18" charset="2"/>
              <a:buNone/>
            </a:pPr>
            <a:r>
              <a:rPr lang="zh-CN" altLang="en-US" sz="2400"/>
              <a:t>		</a:t>
            </a:r>
            <a:r>
              <a:rPr lang="en-US" altLang="zh-CN" sz="2400" b="1"/>
              <a:t>struct </a:t>
            </a:r>
            <a:r>
              <a:rPr lang="zh-CN" altLang="en-US" sz="2400" b="1"/>
              <a:t>结构体名  *结构指针名；</a:t>
            </a:r>
          </a:p>
          <a:p>
            <a:pPr algn="just" eaLnBrk="1" hangingPunct="1">
              <a:lnSpc>
                <a:spcPct val="90000"/>
              </a:lnSpc>
              <a:buFont typeface="Wingdings 3" pitchFamily="18" charset="2"/>
              <a:buNone/>
            </a:pPr>
            <a:endParaRPr lang="zh-CN" altLang="en-US" sz="2400" b="1"/>
          </a:p>
          <a:p>
            <a:pPr eaLnBrk="1" hangingPunct="1">
              <a:lnSpc>
                <a:spcPct val="90000"/>
              </a:lnSpc>
              <a:buFont typeface="Wingdings 3" pitchFamily="18" charset="2"/>
              <a:buNone/>
            </a:pPr>
            <a:r>
              <a:rPr lang="zh-CN" altLang="en-US" sz="2400"/>
              <a:t>		其中的结构体名必须是已经定义过的结构体类型。</a:t>
            </a:r>
            <a:r>
              <a:rPr lang="zh-CN" altLang="en-US" sz="2000"/>
              <a:t> </a:t>
            </a:r>
            <a:endParaRPr lang="zh-CN" altLang="en-US"/>
          </a:p>
        </p:txBody>
      </p:sp>
    </p:spTree>
    <p:extLst>
      <p:ext uri="{BB962C8B-B14F-4D97-AF65-F5344CB8AC3E}">
        <p14:creationId xmlns:p14="http://schemas.microsoft.com/office/powerpoint/2010/main" val="184246094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结构体与指针</a:t>
            </a:r>
            <a:endParaRPr lang="zh-CN" altLang="en-US" dirty="0"/>
          </a:p>
        </p:txBody>
      </p:sp>
      <p:sp>
        <p:nvSpPr>
          <p:cNvPr id="449539"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en-US" altLang="zh-CN" sz="2000"/>
              <a:t>		</a:t>
            </a:r>
            <a:endParaRPr lang="zh-CN" altLang="en-US" sz="2000"/>
          </a:p>
          <a:p>
            <a:pPr algn="just"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例如，对于上一节中定义的结构体类型</a:t>
            </a:r>
            <a:r>
              <a:rPr lang="en-US" altLang="zh-CN" sz="2400">
                <a:latin typeface="宋体" pitchFamily="2" charset="-122"/>
                <a:sym typeface="宋体" pitchFamily="2" charset="-122"/>
              </a:rPr>
              <a:t>struct student</a:t>
            </a:r>
            <a:r>
              <a:rPr lang="zh-CN" altLang="en-US" sz="2400">
                <a:latin typeface="宋体" pitchFamily="2" charset="-122"/>
                <a:sym typeface="宋体" pitchFamily="2" charset="-122"/>
              </a:rPr>
              <a:t>，可以说明使用这种结构体类型的结构指针如下：</a:t>
            </a:r>
          </a:p>
          <a:p>
            <a:pPr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struct student *pstu;</a:t>
            </a:r>
            <a:endParaRPr lang="zh-CN" altLang="en-US" sz="2400">
              <a:latin typeface="宋体" pitchFamily="2" charset="-122"/>
              <a:sym typeface="Courier New" pitchFamily="49" charset="0"/>
            </a:endParaRPr>
          </a:p>
          <a:p>
            <a:pPr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其中</a:t>
            </a:r>
            <a:r>
              <a:rPr lang="en-US" altLang="zh-CN" sz="2400">
                <a:latin typeface="宋体" pitchFamily="2" charset="-122"/>
                <a:sym typeface="宋体" pitchFamily="2" charset="-122"/>
              </a:rPr>
              <a:t>pstu</a:t>
            </a:r>
            <a:r>
              <a:rPr lang="zh-CN" altLang="en-US" sz="2400">
                <a:latin typeface="宋体" pitchFamily="2" charset="-122"/>
                <a:sym typeface="宋体" pitchFamily="2" charset="-122"/>
              </a:rPr>
              <a:t>是指向</a:t>
            </a:r>
            <a:r>
              <a:rPr lang="en-US" altLang="zh-CN" sz="2400">
                <a:latin typeface="宋体" pitchFamily="2" charset="-122"/>
                <a:sym typeface="宋体" pitchFamily="2" charset="-122"/>
              </a:rPr>
              <a:t>struct student</a:t>
            </a:r>
            <a:r>
              <a:rPr lang="zh-CN" altLang="en-US" sz="2400">
                <a:latin typeface="宋体" pitchFamily="2" charset="-122"/>
                <a:sym typeface="宋体" pitchFamily="2" charset="-122"/>
              </a:rPr>
              <a:t>结构体类型的指针。</a:t>
            </a:r>
          </a:p>
          <a:p>
            <a:pPr eaLnBrk="1" hangingPunct="1">
              <a:lnSpc>
                <a:spcPct val="90000"/>
              </a:lnSpc>
              <a:buFont typeface="Wingdings 3" pitchFamily="18" charset="2"/>
              <a:buNone/>
            </a:pPr>
            <a:r>
              <a:rPr lang="zh-CN" altLang="en-US" sz="2400">
                <a:latin typeface="宋体" pitchFamily="2" charset="-122"/>
                <a:sym typeface="宋体" pitchFamily="2" charset="-122"/>
              </a:rPr>
              <a:t>结构体指针的说明规定了它的数据特性，并为结构体指针本</a:t>
            </a:r>
          </a:p>
          <a:p>
            <a:pPr eaLnBrk="1" hangingPunct="1">
              <a:lnSpc>
                <a:spcPct val="90000"/>
              </a:lnSpc>
              <a:buFont typeface="Wingdings 3" pitchFamily="18" charset="2"/>
              <a:buNone/>
            </a:pPr>
            <a:r>
              <a:rPr lang="zh-CN" altLang="en-US" sz="2400">
                <a:latin typeface="宋体" pitchFamily="2" charset="-122"/>
                <a:sym typeface="宋体" pitchFamily="2" charset="-122"/>
              </a:rPr>
              <a:t>身分配了一定的内存空间。但是指针的内容尚未确定，即它</a:t>
            </a:r>
          </a:p>
          <a:p>
            <a:pPr eaLnBrk="1" hangingPunct="1">
              <a:lnSpc>
                <a:spcPct val="90000"/>
              </a:lnSpc>
              <a:buFont typeface="Wingdings 3" pitchFamily="18" charset="2"/>
              <a:buNone/>
            </a:pPr>
            <a:r>
              <a:rPr lang="zh-CN" altLang="en-US" sz="2400">
                <a:latin typeface="宋体" pitchFamily="2" charset="-122"/>
                <a:sym typeface="宋体" pitchFamily="2" charset="-122"/>
              </a:rPr>
              <a:t>指向随机的对象。</a:t>
            </a:r>
            <a:endParaRPr lang="zh-CN" altLang="en-US"/>
          </a:p>
        </p:txBody>
      </p:sp>
    </p:spTree>
    <p:extLst>
      <p:ext uri="{BB962C8B-B14F-4D97-AF65-F5344CB8AC3E}">
        <p14:creationId xmlns:p14="http://schemas.microsoft.com/office/powerpoint/2010/main" val="114619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结构体与指针</a:t>
            </a:r>
            <a:endParaRPr lang="zh-CN" altLang="en-US" dirty="0"/>
          </a:p>
        </p:txBody>
      </p:sp>
      <p:sp>
        <p:nvSpPr>
          <p:cNvPr id="450563"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en-US" altLang="zh-CN" sz="2000"/>
              <a:t>		</a:t>
            </a:r>
            <a:r>
              <a:rPr lang="zh-CN" altLang="en-US" sz="2400"/>
              <a:t>当表示指针变量</a:t>
            </a:r>
            <a:r>
              <a:rPr lang="en-US" altLang="zh-CN" sz="2400"/>
              <a:t>p</a:t>
            </a:r>
            <a:r>
              <a:rPr lang="zh-CN" altLang="en-US" sz="2400"/>
              <a:t>所指向的结构体变量中的成员时，</a:t>
            </a:r>
            <a:r>
              <a:rPr lang="zh-CN" altLang="en-US" sz="2400">
                <a:sym typeface="Arial" pitchFamily="34" charset="0"/>
              </a:rPr>
              <a:t>“</a:t>
            </a:r>
            <a:r>
              <a:rPr lang="zh-CN" altLang="en-US" sz="2400"/>
              <a:t>（*结构体指针名）</a:t>
            </a:r>
            <a:r>
              <a:rPr lang="en-US" altLang="zh-CN" sz="2400"/>
              <a:t>.</a:t>
            </a:r>
            <a:r>
              <a:rPr lang="zh-CN" altLang="en-US" sz="2400"/>
              <a:t>成员名</a:t>
            </a:r>
            <a:r>
              <a:rPr lang="zh-CN" altLang="en-US" sz="2400">
                <a:sym typeface="Arial" pitchFamily="34" charset="0"/>
              </a:rPr>
              <a:t>”</a:t>
            </a:r>
            <a:r>
              <a:rPr lang="zh-CN" altLang="en-US" sz="2400"/>
              <a:t>这种表示形式总是需要使用圆括号，显得很不简炼。因此，对于结构体指针指向的结构体成员项，给出了另外一种简洁的表示方法，如下表示：</a:t>
            </a:r>
          </a:p>
          <a:p>
            <a:pPr algn="just" eaLnBrk="1" hangingPunct="1">
              <a:lnSpc>
                <a:spcPct val="90000"/>
              </a:lnSpc>
              <a:buFont typeface="Wingdings 3" pitchFamily="18" charset="2"/>
              <a:buNone/>
            </a:pPr>
            <a:r>
              <a:rPr lang="zh-CN" altLang="en-US" sz="2400"/>
              <a:t>		</a:t>
            </a:r>
            <a:r>
              <a:rPr lang="zh-CN" altLang="en-US" sz="2400" b="1"/>
              <a:t>结构体指针名</a:t>
            </a:r>
            <a:r>
              <a:rPr lang="en-US" altLang="zh-CN" sz="2400" b="1"/>
              <a:t>-&gt;</a:t>
            </a:r>
            <a:r>
              <a:rPr lang="zh-CN" altLang="en-US" sz="2400" b="1"/>
              <a:t>成员名</a:t>
            </a:r>
          </a:p>
          <a:p>
            <a:pPr algn="just" eaLnBrk="1" hangingPunct="1">
              <a:lnSpc>
                <a:spcPct val="90000"/>
              </a:lnSpc>
              <a:buFont typeface="Wingdings 3" pitchFamily="18" charset="2"/>
              <a:buNone/>
            </a:pPr>
            <a:r>
              <a:rPr lang="zh-CN" altLang="en-US" sz="2400"/>
              <a:t>		它与前一种表示方法在意义上是完全等价的。例如，结构体指针</a:t>
            </a:r>
            <a:r>
              <a:rPr lang="en-US" altLang="zh-CN" sz="2400"/>
              <a:t>p</a:t>
            </a:r>
            <a:r>
              <a:rPr lang="zh-CN" altLang="en-US" sz="2400"/>
              <a:t>指向的结构体变量中的成员</a:t>
            </a:r>
            <a:r>
              <a:rPr lang="en-US" altLang="zh-CN" sz="2400"/>
              <a:t>name</a:t>
            </a:r>
            <a:r>
              <a:rPr lang="zh-CN" altLang="en-US" sz="2400"/>
              <a:t>可以表示如下：</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zh-CN" altLang="en-US" sz="2400"/>
              <a:t>（</a:t>
            </a:r>
            <a:r>
              <a:rPr lang="zh-CN" altLang="en-US" sz="2400">
                <a:latin typeface="Courier New" pitchFamily="49" charset="0"/>
                <a:sym typeface="Courier New" pitchFamily="49" charset="0"/>
              </a:rPr>
              <a:t>*</a:t>
            </a:r>
            <a:r>
              <a:rPr lang="en-US" altLang="zh-CN" sz="2400">
                <a:latin typeface="Courier New" pitchFamily="49" charset="0"/>
                <a:sym typeface="Courier New" pitchFamily="49" charset="0"/>
              </a:rPr>
              <a:t>p</a:t>
            </a:r>
            <a:r>
              <a:rPr lang="zh-CN" altLang="en-US" sz="2400"/>
              <a:t>）</a:t>
            </a:r>
            <a:r>
              <a:rPr lang="en-US" altLang="zh-CN" sz="2400">
                <a:latin typeface="Courier New" pitchFamily="49" charset="0"/>
                <a:sym typeface="Courier New" pitchFamily="49" charset="0"/>
              </a:rPr>
              <a:t>.name </a:t>
            </a:r>
            <a:r>
              <a:rPr lang="zh-CN" altLang="en-US" sz="2400">
                <a:latin typeface="Courier New" pitchFamily="49" charset="0"/>
                <a:sym typeface="Courier New" pitchFamily="49" charset="0"/>
              </a:rPr>
              <a:t>或 </a:t>
            </a:r>
            <a:r>
              <a:rPr lang="en-US" altLang="zh-CN" sz="2400">
                <a:latin typeface="Courier New" pitchFamily="49" charset="0"/>
                <a:sym typeface="Courier New" pitchFamily="49" charset="0"/>
              </a:rPr>
              <a:t>p-&gt;name          </a:t>
            </a:r>
            <a:endParaRPr lang="zh-CN" altLang="en-US" sz="2400">
              <a:latin typeface="Courier New" pitchFamily="49" charset="0"/>
              <a:sym typeface="Courier New" pitchFamily="49" charset="0"/>
            </a:endParaRPr>
          </a:p>
          <a:p>
            <a:pPr eaLnBrk="1" hangingPunct="1">
              <a:lnSpc>
                <a:spcPct val="90000"/>
              </a:lnSpc>
              <a:buFont typeface="Wingdings 3" pitchFamily="18" charset="2"/>
              <a:buNone/>
            </a:pPr>
            <a:r>
              <a:rPr lang="en-US" altLang="zh-CN" sz="2400"/>
              <a:t>		</a:t>
            </a:r>
            <a:endParaRPr lang="zh-CN" altLang="en-US"/>
          </a:p>
        </p:txBody>
      </p:sp>
    </p:spTree>
    <p:extLst>
      <p:ext uri="{BB962C8B-B14F-4D97-AF65-F5344CB8AC3E}">
        <p14:creationId xmlns:p14="http://schemas.microsoft.com/office/powerpoint/2010/main" val="3214582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1587"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zh-CN" altLang="en-US" sz="2400" b="1">
                <a:ea typeface="黑体" pitchFamily="49" charset="-122"/>
              </a:rPr>
              <a:t>共用体的概念</a:t>
            </a:r>
            <a:endParaRPr lang="zh-CN" altLang="en-US" sz="2400" b="1">
              <a:sym typeface="Arial" pitchFamily="34" charset="0"/>
            </a:endParaRPr>
          </a:p>
          <a:p>
            <a:pPr eaLnBrk="1" hangingPunct="1">
              <a:lnSpc>
                <a:spcPct val="90000"/>
              </a:lnSpc>
              <a:buFont typeface="Wingdings 3" pitchFamily="18" charset="2"/>
              <a:buNone/>
            </a:pPr>
            <a:r>
              <a:rPr lang="zh-CN" altLang="en-US" sz="2000"/>
              <a:t>		</a:t>
            </a:r>
            <a:r>
              <a:rPr lang="zh-CN" altLang="en-US" sz="2400"/>
              <a:t>在</a:t>
            </a:r>
            <a:r>
              <a:rPr lang="en-US" altLang="zh-CN" sz="2400"/>
              <a:t>C</a:t>
            </a:r>
            <a:r>
              <a:rPr lang="zh-CN" altLang="en-US" sz="2400"/>
              <a:t>语言中，不同数据类型的数据可以使用共同的存储区域，这种数据构造类型称为共用体，简称共用，又称联合体。共用体在定义、说明和使用形式上与结构体相似。两者本质上的不同仅在于使用内存的方式上。 </a:t>
            </a:r>
          </a:p>
          <a:p>
            <a:pPr algn="just" eaLnBrk="1" hangingPunct="1">
              <a:lnSpc>
                <a:spcPct val="90000"/>
              </a:lnSpc>
              <a:buFont typeface="Wingdings 3" pitchFamily="18" charset="2"/>
              <a:buNone/>
            </a:pPr>
            <a:r>
              <a:rPr lang="zh-CN" altLang="en-US" sz="2400"/>
              <a:t>		定义一个共用体类型的一般形式为：</a:t>
            </a:r>
          </a:p>
          <a:p>
            <a:pPr algn="just" eaLnBrk="1" hangingPunct="1">
              <a:lnSpc>
                <a:spcPct val="90000"/>
              </a:lnSpc>
              <a:buFont typeface="Wingdings 3" pitchFamily="18" charset="2"/>
              <a:buNone/>
            </a:pPr>
            <a:r>
              <a:rPr lang="zh-CN" altLang="en-US" sz="2400"/>
              <a:t>		</a:t>
            </a:r>
            <a:r>
              <a:rPr lang="en-US" altLang="zh-CN" sz="2400" b="1"/>
              <a:t>union </a:t>
            </a:r>
            <a:r>
              <a:rPr lang="zh-CN" altLang="en-US" sz="2400" b="1"/>
              <a:t>共用体名</a:t>
            </a:r>
          </a:p>
          <a:p>
            <a:pPr algn="just" eaLnBrk="1" hangingPunct="1">
              <a:lnSpc>
                <a:spcPct val="90000"/>
              </a:lnSpc>
              <a:buFont typeface="Wingdings 3" pitchFamily="18" charset="2"/>
              <a:buNone/>
            </a:pPr>
            <a:r>
              <a:rPr lang="zh-CN" altLang="en-US" sz="2400" b="1"/>
              <a:t>		</a:t>
            </a:r>
            <a:r>
              <a:rPr lang="en-US" altLang="zh-CN" sz="2400" b="1"/>
              <a:t>{</a:t>
            </a:r>
            <a:endParaRPr lang="zh-CN" altLang="en-US" sz="2400" b="1"/>
          </a:p>
          <a:p>
            <a:pPr algn="just" eaLnBrk="1" hangingPunct="1">
              <a:lnSpc>
                <a:spcPct val="90000"/>
              </a:lnSpc>
              <a:buFont typeface="Wingdings 3" pitchFamily="18" charset="2"/>
              <a:buNone/>
            </a:pPr>
            <a:r>
              <a:rPr lang="en-US" altLang="zh-CN" sz="2400" b="1"/>
              <a:t>			</a:t>
            </a:r>
            <a:r>
              <a:rPr lang="zh-CN" altLang="en-US" sz="2400" b="1"/>
              <a:t>成员表列；</a:t>
            </a:r>
          </a:p>
          <a:p>
            <a:pPr eaLnBrk="1" hangingPunct="1">
              <a:lnSpc>
                <a:spcPct val="90000"/>
              </a:lnSpc>
              <a:buFont typeface="Wingdings 3" pitchFamily="18" charset="2"/>
              <a:buNone/>
            </a:pPr>
            <a:r>
              <a:rPr lang="zh-CN" altLang="en-US" sz="2400" b="1"/>
              <a:t>			</a:t>
            </a:r>
            <a:r>
              <a:rPr lang="en-US" altLang="zh-CN" sz="2400" b="1"/>
              <a:t>}</a:t>
            </a:r>
            <a:r>
              <a:rPr lang="zh-CN" altLang="en-US" sz="2400" b="1"/>
              <a:t>；</a:t>
            </a:r>
            <a:r>
              <a:rPr lang="zh-CN" altLang="en-US" sz="2000"/>
              <a:t> </a:t>
            </a:r>
            <a:endParaRPr lang="zh-CN" altLang="en-US"/>
          </a:p>
        </p:txBody>
      </p:sp>
    </p:spTree>
    <p:extLst>
      <p:ext uri="{BB962C8B-B14F-4D97-AF65-F5344CB8AC3E}">
        <p14:creationId xmlns:p14="http://schemas.microsoft.com/office/powerpoint/2010/main" val="32963149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2611"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en-US" altLang="zh-CN" sz="2000"/>
              <a:t>	</a:t>
            </a:r>
            <a:r>
              <a:rPr lang="zh-CN" altLang="en-US" sz="2400"/>
              <a:t>例如：</a:t>
            </a:r>
          </a:p>
          <a:p>
            <a:pPr algn="just" eaLnBrk="1" hangingPunct="1">
              <a:lnSpc>
                <a:spcPct val="90000"/>
              </a:lnSpc>
              <a:buFont typeface="Wingdings 3" pitchFamily="18" charset="2"/>
              <a:buNone/>
            </a:pPr>
            <a:r>
              <a:rPr lang="zh-CN" altLang="en-US" sz="2400">
                <a:latin typeface="Courier New" pitchFamily="49" charset="0"/>
                <a:sym typeface="Courier New" pitchFamily="49" charset="0"/>
              </a:rPr>
              <a:t>	</a:t>
            </a:r>
            <a:r>
              <a:rPr lang="en-US" altLang="zh-CN" sz="2400">
                <a:latin typeface="Courier New" pitchFamily="49" charset="0"/>
                <a:sym typeface="Courier New" pitchFamily="49" charset="0"/>
              </a:rPr>
              <a:t>union gy</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int i;</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char c;</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float f;</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a:t>
            </a:r>
            <a:endParaRPr lang="zh-CN" altLang="en-US" sz="2400">
              <a:latin typeface="Courier New" pitchFamily="49" charset="0"/>
              <a:sym typeface="Courier New" pitchFamily="49" charset="0"/>
            </a:endParaRPr>
          </a:p>
          <a:p>
            <a:pPr eaLnBrk="1" hangingPunct="1">
              <a:lnSpc>
                <a:spcPct val="90000"/>
              </a:lnSpc>
              <a:buFont typeface="Wingdings 3" pitchFamily="18" charset="2"/>
              <a:buNone/>
            </a:pPr>
            <a:r>
              <a:rPr lang="en-US" altLang="zh-CN" sz="2400"/>
              <a:t>		</a:t>
            </a:r>
            <a:r>
              <a:rPr lang="zh-CN" altLang="en-US" sz="2400"/>
              <a:t>就里定义了一个共用体类型</a:t>
            </a:r>
            <a:r>
              <a:rPr lang="en-US" altLang="zh-CN" sz="2400"/>
              <a:t>union gy</a:t>
            </a:r>
            <a:r>
              <a:rPr lang="zh-CN" altLang="en-US" sz="2400"/>
              <a:t>，它由三个成员组成，这三个成员在内存中使用共同的存储空间。由于共用体中各成员的数据长度往往不同，所以共用体变量在存储时总是按其成员中数据长度最大的成员占用内存空间。</a:t>
            </a:r>
            <a:endParaRPr lang="zh-CN" altLang="en-US"/>
          </a:p>
        </p:txBody>
      </p:sp>
    </p:spTree>
    <p:extLst>
      <p:ext uri="{BB962C8B-B14F-4D97-AF65-F5344CB8AC3E}">
        <p14:creationId xmlns:p14="http://schemas.microsoft.com/office/powerpoint/2010/main" val="38590818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3635" name="Rectangle 3"/>
          <p:cNvSpPr>
            <a:spLocks noGrp="1" noChangeArrowheads="1"/>
          </p:cNvSpPr>
          <p:nvPr>
            <p:ph idx="1"/>
          </p:nvPr>
        </p:nvSpPr>
        <p:spPr>
          <a:prstGeom prst="rect">
            <a:avLst/>
          </a:prstGeom>
        </p:spPr>
        <p:txBody>
          <a:bodyPr/>
          <a:lstStyle/>
          <a:p>
            <a:pPr eaLnBrk="1" hangingPunct="1">
              <a:lnSpc>
                <a:spcPct val="90000"/>
              </a:lnSpc>
              <a:buFont typeface="Wingdings 3" pitchFamily="18" charset="2"/>
              <a:buNone/>
            </a:pPr>
            <a:r>
              <a:rPr lang="en-US" altLang="zh-CN" sz="2000"/>
              <a:t>		</a:t>
            </a:r>
            <a:r>
              <a:rPr lang="zh-CN" altLang="en-US" sz="2400">
                <a:latin typeface="宋体" pitchFamily="2" charset="-122"/>
                <a:sym typeface="宋体" pitchFamily="2" charset="-122"/>
              </a:rPr>
              <a:t>在这一点上共用体与结构体不同，结构体类型变量在存储时总是按各成员的数据长度之和占用内存空间。</a:t>
            </a:r>
          </a:p>
          <a:p>
            <a:pPr algn="just" eaLnBrk="1" hangingPunct="1">
              <a:lnSpc>
                <a:spcPct val="90000"/>
              </a:lnSpc>
              <a:buFont typeface="Wingdings 3" pitchFamily="18" charset="2"/>
              <a:buNone/>
            </a:pPr>
            <a:r>
              <a:rPr lang="zh-CN" altLang="en-US" sz="2400">
                <a:latin typeface="宋体" pitchFamily="2" charset="-122"/>
                <a:sym typeface="宋体" pitchFamily="2" charset="-122"/>
              </a:rPr>
              <a:t>		例如，定义了一个结构体类型：</a:t>
            </a:r>
          </a:p>
          <a:p>
            <a:pPr algn="just" eaLnBrk="1" hangingPunct="1">
              <a:lnSpc>
                <a:spcPct val="90000"/>
              </a:lnSpc>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struct gy</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int i;</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char c;</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float f;</a:t>
            </a:r>
            <a:endParaRPr lang="zh-CN" altLang="en-US" sz="2400">
              <a:latin typeface="宋体" pitchFamily="2" charset="-122"/>
              <a:sym typeface="Courier New" pitchFamily="49" charset="0"/>
            </a:endParaRPr>
          </a:p>
          <a:p>
            <a:pPr algn="just" eaLnBrk="1" hangingPunct="1">
              <a:lnSpc>
                <a:spcPct val="90000"/>
              </a:lnSpc>
              <a:buFont typeface="Wingdings 3" pitchFamily="18" charset="2"/>
              <a:buNone/>
            </a:pPr>
            <a:r>
              <a:rPr lang="en-US" altLang="zh-CN" sz="2400">
                <a:latin typeface="宋体" pitchFamily="2" charset="-122"/>
                <a:sym typeface="Courier New" pitchFamily="49" charset="0"/>
              </a:rPr>
              <a:t>		};</a:t>
            </a:r>
            <a:endParaRPr lang="zh-CN" altLang="en-US" sz="2400">
              <a:latin typeface="宋体" pitchFamily="2" charset="-122"/>
              <a:sym typeface="Courier New" pitchFamily="49" charset="0"/>
            </a:endParaRPr>
          </a:p>
          <a:p>
            <a:pPr eaLnBrk="1" hangingPunct="1">
              <a:lnSpc>
                <a:spcPct val="90000"/>
              </a:lnSpc>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则结构体类型</a:t>
            </a:r>
            <a:r>
              <a:rPr lang="en-US" altLang="zh-CN" sz="2400">
                <a:latin typeface="宋体" pitchFamily="2" charset="-122"/>
                <a:sym typeface="宋体" pitchFamily="2" charset="-122"/>
              </a:rPr>
              <a:t>struct gy</a:t>
            </a:r>
            <a:r>
              <a:rPr lang="zh-CN" altLang="en-US" sz="2400">
                <a:latin typeface="宋体" pitchFamily="2" charset="-122"/>
                <a:sym typeface="宋体" pitchFamily="2" charset="-122"/>
              </a:rPr>
              <a:t>的变量占用的内存大小为</a:t>
            </a:r>
            <a:r>
              <a:rPr lang="en-US" altLang="zh-CN" sz="2400">
                <a:latin typeface="宋体" pitchFamily="2" charset="-122"/>
                <a:sym typeface="宋体" pitchFamily="2" charset="-122"/>
              </a:rPr>
              <a:t>2+1+4=7</a:t>
            </a:r>
            <a:r>
              <a:rPr lang="zh-CN" altLang="en-US" sz="2400">
                <a:latin typeface="宋体" pitchFamily="2" charset="-122"/>
                <a:sym typeface="宋体" pitchFamily="2" charset="-122"/>
              </a:rPr>
              <a:t>个字节（不考虑字节对齐） 。</a:t>
            </a:r>
            <a:endParaRPr lang="zh-CN" altLang="en-US"/>
          </a:p>
        </p:txBody>
      </p:sp>
    </p:spTree>
    <p:extLst>
      <p:ext uri="{BB962C8B-B14F-4D97-AF65-F5344CB8AC3E}">
        <p14:creationId xmlns:p14="http://schemas.microsoft.com/office/powerpoint/2010/main" val="26992220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4659"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a:t>	       </a:t>
            </a:r>
            <a:r>
              <a:rPr lang="zh-CN" altLang="en-US" sz="2400">
                <a:latin typeface="宋体" pitchFamily="2" charset="-122"/>
                <a:sym typeface="宋体" pitchFamily="2" charset="-122"/>
              </a:rPr>
              <a:t>在使用共用体类型变量的数据时要注意：在共用体类型变量中起作用的成员是最后一次存放的成员，在存入一个新的成员后原有的成员就失去作用。如有以下赋值语句：</a:t>
            </a:r>
          </a:p>
          <a:p>
            <a:pPr algn="just" eaLnBrk="1" hangingPunct="1">
              <a:buFont typeface="Wingdings 3" pitchFamily="18" charset="2"/>
              <a:buNone/>
            </a:pPr>
            <a:r>
              <a:rPr lang="zh-CN" altLang="en-US" sz="2400">
                <a:latin typeface="宋体" pitchFamily="2" charset="-122"/>
                <a:sym typeface="Courier New" pitchFamily="49" charset="0"/>
              </a:rPr>
              <a:t>		</a:t>
            </a:r>
            <a:r>
              <a:rPr lang="en-US" altLang="zh-CN" sz="2400">
                <a:latin typeface="宋体" pitchFamily="2" charset="-122"/>
                <a:sym typeface="Courier New" pitchFamily="49" charset="0"/>
              </a:rPr>
              <a:t>a</a:t>
            </a:r>
            <a:r>
              <a:rPr lang="en-US" altLang="zh-CN" sz="2400">
                <a:latin typeface="宋体" pitchFamily="2" charset="-122"/>
                <a:sym typeface="宋体" pitchFamily="2" charset="-122"/>
              </a:rPr>
              <a:t>.</a:t>
            </a:r>
            <a:r>
              <a:rPr lang="en-US" altLang="zh-CN" sz="2400">
                <a:latin typeface="宋体" pitchFamily="2" charset="-122"/>
                <a:sym typeface="Courier New" pitchFamily="49" charset="0"/>
              </a:rPr>
              <a:t>i = 1;</a:t>
            </a:r>
            <a:endParaRPr lang="zh-CN" altLang="en-US" sz="2400">
              <a:latin typeface="宋体" pitchFamily="2" charset="-122"/>
              <a:sym typeface="Courier New" pitchFamily="49" charset="0"/>
            </a:endParaRPr>
          </a:p>
          <a:p>
            <a:pPr algn="just" eaLnBrk="1" hangingPunct="1">
              <a:buFont typeface="Wingdings 3" pitchFamily="18" charset="2"/>
              <a:buNone/>
            </a:pPr>
            <a:r>
              <a:rPr lang="en-US" altLang="zh-CN" sz="2400">
                <a:latin typeface="宋体" pitchFamily="2" charset="-122"/>
                <a:sym typeface="Courier New" pitchFamily="49" charset="0"/>
              </a:rPr>
              <a:t>		a.c = ’a’;</a:t>
            </a:r>
            <a:endParaRPr lang="zh-CN" altLang="en-US" sz="2400">
              <a:latin typeface="宋体" pitchFamily="2" charset="-122"/>
              <a:sym typeface="Courier New" pitchFamily="49" charset="0"/>
            </a:endParaRPr>
          </a:p>
          <a:p>
            <a:pPr algn="just" eaLnBrk="1" hangingPunct="1">
              <a:buFont typeface="Wingdings 3" pitchFamily="18" charset="2"/>
              <a:buNone/>
            </a:pPr>
            <a:r>
              <a:rPr lang="en-US" altLang="zh-CN" sz="2400">
                <a:latin typeface="宋体" pitchFamily="2" charset="-122"/>
                <a:sym typeface="Courier New" pitchFamily="49" charset="0"/>
              </a:rPr>
              <a:t>		a.f = 1.5;</a:t>
            </a:r>
            <a:endParaRPr lang="zh-CN" altLang="en-US" sz="2400">
              <a:latin typeface="宋体" pitchFamily="2" charset="-122"/>
              <a:sym typeface="Courier New" pitchFamily="49" charset="0"/>
            </a:endParaRPr>
          </a:p>
          <a:p>
            <a:pPr algn="just" eaLnBrk="1" hangingPunct="1">
              <a:buFont typeface="Wingdings 3" pitchFamily="18" charset="2"/>
              <a:buNone/>
            </a:pPr>
            <a:endParaRPr lang="zh-CN" altLang="en-US" sz="2400">
              <a:latin typeface="宋体" pitchFamily="2" charset="-122"/>
              <a:sym typeface="Courier New" pitchFamily="49" charset="0"/>
            </a:endParaRPr>
          </a:p>
          <a:p>
            <a:pPr eaLnBrk="1" hangingPunct="1">
              <a:buFont typeface="Wingdings 3" pitchFamily="18" charset="2"/>
              <a:buNone/>
            </a:pPr>
            <a:r>
              <a:rPr lang="en-US" altLang="zh-CN" sz="2400">
                <a:latin typeface="宋体" pitchFamily="2" charset="-122"/>
                <a:sym typeface="宋体" pitchFamily="2" charset="-122"/>
              </a:rPr>
              <a:t>  </a:t>
            </a:r>
            <a:r>
              <a:rPr lang="zh-CN" altLang="en-US" sz="2400">
                <a:latin typeface="宋体" pitchFamily="2" charset="-122"/>
                <a:sym typeface="宋体" pitchFamily="2" charset="-122"/>
              </a:rPr>
              <a:t>完成以上三个赋值运算以后，</a:t>
            </a:r>
            <a:r>
              <a:rPr lang="en-US" altLang="zh-CN" sz="2400">
                <a:latin typeface="宋体" pitchFamily="2" charset="-122"/>
                <a:sym typeface="宋体" pitchFamily="2" charset="-122"/>
              </a:rPr>
              <a:t>a.f</a:t>
            </a:r>
            <a:r>
              <a:rPr lang="zh-CN" altLang="en-US" sz="2400">
                <a:latin typeface="宋体" pitchFamily="2" charset="-122"/>
                <a:sym typeface="宋体" pitchFamily="2" charset="-122"/>
              </a:rPr>
              <a:t>是有效的，</a:t>
            </a:r>
            <a:r>
              <a:rPr lang="en-US" altLang="zh-CN" sz="2400">
                <a:latin typeface="宋体" pitchFamily="2" charset="-122"/>
                <a:sym typeface="宋体" pitchFamily="2" charset="-122"/>
              </a:rPr>
              <a:t>a.i</a:t>
            </a:r>
            <a:r>
              <a:rPr lang="zh-CN" altLang="en-US" sz="2400">
                <a:latin typeface="宋体" pitchFamily="2" charset="-122"/>
                <a:sym typeface="宋体" pitchFamily="2" charset="-122"/>
              </a:rPr>
              <a:t>和</a:t>
            </a:r>
            <a:r>
              <a:rPr lang="en-US" altLang="zh-CN" sz="2400">
                <a:latin typeface="宋体" pitchFamily="2" charset="-122"/>
                <a:sym typeface="宋体" pitchFamily="2" charset="-122"/>
              </a:rPr>
              <a:t>a.c</a:t>
            </a:r>
            <a:r>
              <a:rPr lang="zh-CN" altLang="en-US" sz="2400">
                <a:latin typeface="宋体" pitchFamily="2" charset="-122"/>
                <a:sym typeface="宋体" pitchFamily="2" charset="-122"/>
              </a:rPr>
              <a:t>已经无意义了。</a:t>
            </a:r>
            <a:r>
              <a:rPr lang="zh-CN" altLang="en-US"/>
              <a:t> </a:t>
            </a:r>
          </a:p>
        </p:txBody>
      </p:sp>
    </p:spTree>
    <p:extLst>
      <p:ext uri="{BB962C8B-B14F-4D97-AF65-F5344CB8AC3E}">
        <p14:creationId xmlns:p14="http://schemas.microsoft.com/office/powerpoint/2010/main" val="312321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5683" name="Rectangle 3"/>
          <p:cNvSpPr>
            <a:spLocks noGrp="1" noChangeArrowheads="1"/>
          </p:cNvSpPr>
          <p:nvPr>
            <p:ph idx="1"/>
          </p:nvPr>
        </p:nvSpPr>
        <p:spPr>
          <a:prstGeom prst="rect">
            <a:avLst/>
          </a:prstGeom>
        </p:spPr>
        <p:txBody>
          <a:bodyPr/>
          <a:lstStyle/>
          <a:p>
            <a:pPr algn="just" eaLnBrk="1" hangingPunct="1">
              <a:buFont typeface="Wingdings 3" pitchFamily="18" charset="2"/>
              <a:buNone/>
            </a:pPr>
            <a:r>
              <a:rPr lang="en-US" altLang="zh-CN" sz="2000"/>
              <a:t>		</a:t>
            </a:r>
            <a:endParaRPr lang="zh-CN" altLang="en-US" sz="2000"/>
          </a:p>
          <a:p>
            <a:pPr algn="just" eaLnBrk="1" hangingPunct="1">
              <a:buFont typeface="Wingdings 3" pitchFamily="18" charset="2"/>
              <a:buNone/>
            </a:pPr>
            <a:r>
              <a:rPr lang="en-US" altLang="zh-CN" sz="2000"/>
              <a:t>		</a:t>
            </a:r>
            <a:r>
              <a:rPr lang="zh-CN" altLang="en-US" sz="2400"/>
              <a:t>在程序中经常使用结构体与共用体相互嵌套的形式。</a:t>
            </a:r>
          </a:p>
          <a:p>
            <a:pPr algn="just" eaLnBrk="1" hangingPunct="1">
              <a:buFont typeface="Wingdings 3" pitchFamily="18" charset="2"/>
              <a:buNone/>
            </a:pPr>
            <a:endParaRPr lang="zh-CN" altLang="en-US" sz="2400"/>
          </a:p>
          <a:p>
            <a:pPr algn="just" eaLnBrk="1" hangingPunct="1">
              <a:buFont typeface="Wingdings 3" pitchFamily="18" charset="2"/>
              <a:buNone/>
            </a:pPr>
            <a:r>
              <a:rPr lang="zh-CN" altLang="en-US" sz="2400"/>
              <a:t>即共用体类型的成员可以是结构体类型，或者结构体类型的</a:t>
            </a:r>
          </a:p>
          <a:p>
            <a:pPr algn="just" eaLnBrk="1" hangingPunct="1">
              <a:buFont typeface="Wingdings 3" pitchFamily="18" charset="2"/>
              <a:buNone/>
            </a:pPr>
            <a:endParaRPr lang="zh-CN" altLang="en-US" sz="2400"/>
          </a:p>
          <a:p>
            <a:pPr algn="just" eaLnBrk="1" hangingPunct="1">
              <a:buFont typeface="Wingdings 3" pitchFamily="18" charset="2"/>
              <a:buNone/>
            </a:pPr>
            <a:r>
              <a:rPr lang="zh-CN" altLang="en-US" sz="2400"/>
              <a:t>成员是共用体类型。</a:t>
            </a:r>
          </a:p>
          <a:p>
            <a:pPr algn="just" eaLnBrk="1" hangingPunct="1">
              <a:buFont typeface="Wingdings 3" pitchFamily="18" charset="2"/>
              <a:buNone/>
            </a:pPr>
            <a:endParaRPr lang="zh-CN" altLang="en-US" sz="2000"/>
          </a:p>
        </p:txBody>
      </p:sp>
    </p:spTree>
    <p:extLst>
      <p:ext uri="{BB962C8B-B14F-4D97-AF65-F5344CB8AC3E}">
        <p14:creationId xmlns:p14="http://schemas.microsoft.com/office/powerpoint/2010/main" val="420958547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pPr algn="ctr" eaLnBrk="1" hangingPunct="1"/>
            <a:r>
              <a:rPr lang="zh-CN" altLang="en-US" dirty="0">
                <a:latin typeface="Times New Roman" pitchFamily="18" charset="0"/>
                <a:sym typeface="Times New Roman" pitchFamily="18" charset="0"/>
              </a:rPr>
              <a:t>共用体</a:t>
            </a:r>
            <a:endParaRPr lang="zh-CN" altLang="en-US" dirty="0"/>
          </a:p>
        </p:txBody>
      </p:sp>
      <p:sp>
        <p:nvSpPr>
          <p:cNvPr id="456707" name="Rectangle 3"/>
          <p:cNvSpPr>
            <a:spLocks noGrp="1" noChangeArrowheads="1"/>
          </p:cNvSpPr>
          <p:nvPr>
            <p:ph idx="1"/>
          </p:nvPr>
        </p:nvSpPr>
        <p:spPr>
          <a:prstGeom prst="rect">
            <a:avLst/>
          </a:prstGeom>
        </p:spPr>
        <p:txBody>
          <a:bodyPr/>
          <a:lstStyle/>
          <a:p>
            <a:pPr algn="just" eaLnBrk="1" hangingPunct="1">
              <a:lnSpc>
                <a:spcPct val="90000"/>
              </a:lnSpc>
              <a:buFont typeface="Wingdings 3" pitchFamily="18" charset="2"/>
              <a:buNone/>
            </a:pPr>
            <a:r>
              <a:rPr lang="zh-CN" altLang="en-US" sz="2400"/>
              <a:t>例如，下列结构体类型</a:t>
            </a:r>
            <a:r>
              <a:rPr lang="en-US" altLang="zh-CN" sz="2400"/>
              <a:t>datas</a:t>
            </a:r>
            <a:r>
              <a:rPr lang="zh-CN" altLang="en-US" sz="2400"/>
              <a:t>的第三个成员是共用体类型：</a:t>
            </a:r>
            <a:r>
              <a:rPr lang="zh-CN" altLang="en-US" sz="2400">
                <a:latin typeface="Courier New" pitchFamily="49" charset="0"/>
                <a:sym typeface="Courier New" pitchFamily="49" charset="0"/>
              </a:rPr>
              <a:t> </a:t>
            </a: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struct datas</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char *ps;</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int type;</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union</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float fdata;</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int idata;</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char cdata;</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    }udata;</a:t>
            </a:r>
            <a:endParaRPr lang="zh-CN" altLang="en-US" sz="2400">
              <a:latin typeface="Courier New" pitchFamily="49" charset="0"/>
              <a:sym typeface="Courier New" pitchFamily="49" charset="0"/>
            </a:endParaRPr>
          </a:p>
          <a:p>
            <a:pPr algn="just" eaLnBrk="1" hangingPunct="1">
              <a:lnSpc>
                <a:spcPct val="90000"/>
              </a:lnSpc>
              <a:buFont typeface="Wingdings 3" pitchFamily="18" charset="2"/>
              <a:buNone/>
            </a:pPr>
            <a:r>
              <a:rPr lang="en-US" altLang="zh-CN" sz="2400">
                <a:latin typeface="Courier New" pitchFamily="49" charset="0"/>
                <a:sym typeface="Courier New" pitchFamily="49" charset="0"/>
              </a:rPr>
              <a:t>};</a:t>
            </a:r>
            <a:endParaRPr lang="en-US" altLang="zh-CN" sz="2400"/>
          </a:p>
        </p:txBody>
      </p:sp>
    </p:spTree>
    <p:extLst>
      <p:ext uri="{BB962C8B-B14F-4D97-AF65-F5344CB8AC3E}">
        <p14:creationId xmlns:p14="http://schemas.microsoft.com/office/powerpoint/2010/main" val="9988101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7730" name="Rectangle 2"/>
          <p:cNvSpPr>
            <a:spLocks noRot="1" noChangeArrowheads="1"/>
          </p:cNvSpPr>
          <p:nvPr/>
        </p:nvSpPr>
        <p:spPr bwMode="auto">
          <a:xfrm>
            <a:off x="0" y="1828800"/>
            <a:ext cx="108712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accent1"/>
              </a:buClr>
              <a:buSzPct val="76000"/>
              <a:buFont typeface="Wingdings 3" pitchFamily="18" charset="2"/>
              <a:buChar char=""/>
            </a:pPr>
            <a:endParaRPr lang="zh-CN" altLang="en-US" sz="4800">
              <a:solidFill>
                <a:srgbClr val="000000"/>
              </a:solidFill>
              <a:latin typeface="Times New Roman" pitchFamily="18" charset="0"/>
              <a:sym typeface="Times New Roman" pitchFamily="18" charset="0"/>
            </a:endParaRPr>
          </a:p>
          <a:p>
            <a:pPr algn="ctr" eaLnBrk="0" hangingPunct="0">
              <a:spcBef>
                <a:spcPts val="600"/>
              </a:spcBef>
              <a:buClr>
                <a:schemeClr val="accent1"/>
              </a:buClr>
              <a:buSzPct val="76000"/>
              <a:buFont typeface="Wingdings 3" pitchFamily="18" charset="2"/>
              <a:buNone/>
            </a:pPr>
            <a:r>
              <a:rPr lang="en-US" altLang="zh-CN" sz="8800">
                <a:solidFill>
                  <a:srgbClr val="FF0000"/>
                </a:solidFill>
                <a:latin typeface="Arial Black" pitchFamily="34" charset="0"/>
                <a:sym typeface="Arial Black" pitchFamily="34" charset="0"/>
              </a:rPr>
              <a:t>Q&amp;A</a:t>
            </a:r>
            <a:endParaRPr lang="zh-CN" altLang="en-US"/>
          </a:p>
        </p:txBody>
      </p:sp>
      <p:pic>
        <p:nvPicPr>
          <p:cNvPr id="457731" name="Picture 3"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551" y="4365626"/>
            <a:ext cx="30734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38785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9"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0DFD312-3F8C-48CE-91F8-A81931C88BD3}" type="slidenum">
              <a:rPr lang="zh-CN" altLang="en-US" sz="1400">
                <a:solidFill>
                  <a:schemeClr val="tx2"/>
                </a:solidFill>
                <a:sym typeface="Arial" pitchFamily="34" charset="0"/>
              </a:rPr>
              <a:pPr eaLnBrk="0" hangingPunct="0"/>
              <a:t>43</a:t>
            </a:fld>
            <a:endParaRPr lang="en-US" altLang="zh-CN" sz="1400">
              <a:solidFill>
                <a:schemeClr val="tx2"/>
              </a:solidFill>
              <a:sym typeface="Arial" pitchFamily="34" charset="0"/>
            </a:endParaRPr>
          </a:p>
        </p:txBody>
      </p:sp>
      <p:sp>
        <p:nvSpPr>
          <p:cNvPr id="2" name="标题 1"/>
          <p:cNvSpPr>
            <a:spLocks noGrp="1"/>
          </p:cNvSpPr>
          <p:nvPr>
            <p:ph type="title"/>
          </p:nvPr>
        </p:nvSpPr>
        <p:spPr/>
        <p:txBody>
          <a:bodyPr/>
          <a:lstStyle/>
          <a:p>
            <a:r>
              <a:rPr lang="en-US" altLang="zh-CN" dirty="0" err="1"/>
              <a:t>dpkg</a:t>
            </a:r>
            <a:r>
              <a:rPr lang="zh-CN" altLang="en-US" dirty="0"/>
              <a:t>命令族</a:t>
            </a:r>
          </a:p>
        </p:txBody>
      </p:sp>
      <p:sp>
        <p:nvSpPr>
          <p:cNvPr id="58372" name="Rectangle 3"/>
          <p:cNvSpPr>
            <a:spLocks noGrp="1"/>
          </p:cNvSpPr>
          <p:nvPr>
            <p:ph idx="1"/>
          </p:nvPr>
        </p:nvSpPr>
        <p:spPr>
          <a:prstGeom prst="rect">
            <a:avLst/>
          </a:prstGeom>
          <a:ln>
            <a:miter/>
          </a:ln>
        </p:spPr>
        <p:txBody>
          <a:bodyPr/>
          <a:lstStyle/>
          <a:p>
            <a:pPr marL="1905" lvl="1" indent="274320" eaLnBrk="1" hangingPunct="1">
              <a:buFont typeface="Wingdings 3" pitchFamily="18" charset="2"/>
              <a:buNone/>
              <a:defRPr/>
            </a:pPr>
            <a:r>
              <a:rPr lang="en-US" altLang="x-none" noProof="1">
                <a:solidFill>
                  <a:schemeClr val="tx1"/>
                </a:solidFill>
              </a:rPr>
              <a:t>dpkg</a:t>
            </a:r>
            <a:r>
              <a:rPr lang="zh-CN" altLang="en-US" noProof="1">
                <a:solidFill>
                  <a:schemeClr val="tx1"/>
                </a:solidFill>
              </a:rPr>
              <a:t>相关命令</a:t>
            </a:r>
          </a:p>
          <a:p>
            <a:pPr marL="1905" lvl="1" indent="274320" eaLnBrk="1" hangingPunct="1">
              <a:buFont typeface="Wingdings" charset="2"/>
              <a:buChar char="Ø"/>
              <a:defRPr/>
            </a:pPr>
            <a:r>
              <a:rPr lang="en-US" altLang="x-none" sz="2200" noProof="1">
                <a:solidFill>
                  <a:schemeClr val="tx1"/>
                </a:solidFill>
              </a:rPr>
              <a:t>dpkg -i &lt;package&gt;    </a:t>
            </a:r>
            <a:r>
              <a:rPr lang="zh-CN" altLang="en-US" sz="2200" noProof="1">
                <a:solidFill>
                  <a:schemeClr val="tx1"/>
                </a:solidFill>
              </a:rPr>
              <a:t>安装一个在本地文件系统上存在的</a:t>
            </a:r>
            <a:r>
              <a:rPr lang="en-US" altLang="x-none" sz="2200" noProof="1">
                <a:solidFill>
                  <a:schemeClr val="tx1"/>
                </a:solidFill>
              </a:rPr>
              <a:t>Debian</a:t>
            </a:r>
            <a:r>
              <a:rPr lang="zh-CN" altLang="en-US" sz="2200" noProof="1">
                <a:solidFill>
                  <a:schemeClr val="tx1"/>
                </a:solidFill>
              </a:rPr>
              <a:t>软件包</a:t>
            </a:r>
          </a:p>
          <a:p>
            <a:pPr marL="1905" lvl="1" indent="274320" eaLnBrk="1" hangingPunct="1">
              <a:buFont typeface="Wingdings" charset="2"/>
              <a:buChar char="Ø"/>
              <a:defRPr/>
            </a:pPr>
            <a:r>
              <a:rPr lang="en-US" altLang="x-none" sz="2200" noProof="1">
                <a:solidFill>
                  <a:schemeClr val="tx1"/>
                </a:solidFill>
              </a:rPr>
              <a:t>dpkg -r &lt;package&gt;    </a:t>
            </a:r>
            <a:r>
              <a:rPr lang="zh-CN" altLang="en-US" sz="2200" noProof="1">
                <a:solidFill>
                  <a:schemeClr val="tx1"/>
                </a:solidFill>
              </a:rPr>
              <a:t>卸载软件</a:t>
            </a:r>
            <a:endParaRPr lang="en-US" altLang="zh-CN" sz="2200" noProof="1">
              <a:solidFill>
                <a:schemeClr val="tx1"/>
              </a:solidFill>
            </a:endParaRPr>
          </a:p>
          <a:p>
            <a:pPr marL="1905" lvl="1" indent="274320">
              <a:buFont typeface="Wingdings" charset="2"/>
              <a:buChar char="Ø"/>
              <a:defRPr/>
            </a:pPr>
            <a:r>
              <a:rPr lang="en-US" altLang="x-none" sz="2200" noProof="1">
                <a:solidFill>
                  <a:schemeClr val="tx1"/>
                </a:solidFill>
              </a:rPr>
              <a:t>dpkg -P &lt;package&gt;    </a:t>
            </a:r>
            <a:r>
              <a:rPr lang="zh-CN" altLang="en-US" sz="2200" noProof="1"/>
              <a:t>卸载软件并删除</a:t>
            </a:r>
            <a:r>
              <a:rPr lang="zh-CN" altLang="en-US" sz="2200" noProof="1">
                <a:solidFill>
                  <a:schemeClr val="tx1"/>
                </a:solidFill>
              </a:rPr>
              <a:t>配置文件</a:t>
            </a:r>
          </a:p>
          <a:p>
            <a:pPr marL="1905" lvl="1" indent="274320" eaLnBrk="1" hangingPunct="1">
              <a:buFont typeface="Wingdings" charset="2"/>
              <a:buChar char="Ø"/>
              <a:defRPr/>
            </a:pPr>
            <a:r>
              <a:rPr lang="en-US" altLang="x-none" sz="2200" noProof="1">
                <a:solidFill>
                  <a:schemeClr val="tx1"/>
                </a:solidFill>
              </a:rPr>
              <a:t>dpkg -L &lt;package&gt;    </a:t>
            </a:r>
            <a:r>
              <a:rPr lang="zh-CN" altLang="en-US" sz="2200" noProof="1">
                <a:solidFill>
                  <a:schemeClr val="tx1"/>
                </a:solidFill>
              </a:rPr>
              <a:t>列出安装的软件包清单</a:t>
            </a:r>
          </a:p>
          <a:p>
            <a:pPr marL="1905" lvl="1" indent="274320" eaLnBrk="1" hangingPunct="1">
              <a:buFont typeface="Wingdings" charset="2"/>
              <a:buChar char="Ø"/>
              <a:defRPr/>
            </a:pPr>
            <a:r>
              <a:rPr lang="en-US" altLang="x-none" sz="2200" noProof="1">
                <a:solidFill>
                  <a:schemeClr val="tx1"/>
                </a:solidFill>
              </a:rPr>
              <a:t>dpkg -s &lt;package&gt;    </a:t>
            </a:r>
            <a:r>
              <a:rPr lang="zh-CN" altLang="en-US" sz="2200" noProof="1">
                <a:solidFill>
                  <a:schemeClr val="tx1"/>
                </a:solidFill>
              </a:rPr>
              <a:t>显出软件包的安装状态</a:t>
            </a:r>
          </a:p>
          <a:p>
            <a:pPr marL="1905" lvl="1" indent="2540" eaLnBrk="1" hangingPunct="1">
              <a:buFont typeface="Wingdings" charset="2"/>
              <a:buNone/>
              <a:defRPr/>
            </a:pPr>
            <a:endParaRPr lang="zh-CN" altLang="en-US" sz="2200" noProof="1">
              <a:solidFill>
                <a:schemeClr val="tx1"/>
              </a:solidFill>
            </a:endParaRPr>
          </a:p>
        </p:txBody>
      </p:sp>
    </p:spTree>
    <p:extLst>
      <p:ext uri="{BB962C8B-B14F-4D97-AF65-F5344CB8AC3E}">
        <p14:creationId xmlns:p14="http://schemas.microsoft.com/office/powerpoint/2010/main" val="306821516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zh-CN" altLang="en-US" dirty="0"/>
              <a:t>二</a:t>
            </a:r>
          </a:p>
        </p:txBody>
      </p:sp>
      <p:sp>
        <p:nvSpPr>
          <p:cNvPr id="4" name="标题 3"/>
          <p:cNvSpPr>
            <a:spLocks noGrp="1"/>
          </p:cNvSpPr>
          <p:nvPr>
            <p:ph type="title"/>
          </p:nvPr>
        </p:nvSpPr>
        <p:spPr/>
        <p:txBody>
          <a:bodyPr/>
          <a:lstStyle/>
          <a:p>
            <a:r>
              <a:rPr lang="en-US" altLang="zh-CN" dirty="0"/>
              <a:t>C</a:t>
            </a:r>
            <a:r>
              <a:rPr lang="zh-CN" altLang="en-US" dirty="0"/>
              <a:t>语言编程之存储类、链接和内存管理 </a:t>
            </a:r>
            <a:br>
              <a:rPr lang="zh-CN" altLang="en-US" dirty="0"/>
            </a:br>
            <a:endParaRPr lang="zh-CN" altLang="en-US" dirty="0"/>
          </a:p>
        </p:txBody>
      </p:sp>
    </p:spTree>
    <p:extLst>
      <p:ext uri="{BB962C8B-B14F-4D97-AF65-F5344CB8AC3E}">
        <p14:creationId xmlns:p14="http://schemas.microsoft.com/office/powerpoint/2010/main" val="10034801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977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E546793-6FAE-4D3C-9B05-CB331BDCE659}" type="slidenum">
              <a:rPr lang="zh-CN" altLang="en-US" sz="1400">
                <a:solidFill>
                  <a:schemeClr val="tx2"/>
                </a:solidFill>
                <a:sym typeface="Arial" pitchFamily="34" charset="0"/>
              </a:rPr>
              <a:pPr eaLnBrk="0" hangingPunct="0"/>
              <a:t>431</a:t>
            </a:fld>
            <a:endParaRPr lang="en-US" altLang="zh-CN" sz="1400">
              <a:solidFill>
                <a:schemeClr val="tx2"/>
              </a:solidFill>
              <a:sym typeface="Arial" pitchFamily="34" charset="0"/>
            </a:endParaRPr>
          </a:p>
        </p:txBody>
      </p:sp>
      <p:sp>
        <p:nvSpPr>
          <p:cNvPr id="459779" name="Rectangle 2"/>
          <p:cNvSpPr>
            <a:spLocks noGrp="1" noChangeArrowheads="1"/>
          </p:cNvSpPr>
          <p:nvPr>
            <p:ph type="title"/>
          </p:nvPr>
        </p:nvSpPr>
        <p:spPr/>
        <p:txBody>
          <a:bodyPr/>
          <a:lstStyle/>
          <a:p>
            <a:pPr algn="ctr" eaLnBrk="1" hangingPunct="1"/>
            <a:r>
              <a:rPr lang="zh-CN" altLang="en-US" dirty="0"/>
              <a:t>课程目标</a:t>
            </a:r>
          </a:p>
        </p:txBody>
      </p:sp>
      <p:sp>
        <p:nvSpPr>
          <p:cNvPr id="2" name="内容占位符 1"/>
          <p:cNvSpPr>
            <a:spLocks noGrp="1"/>
          </p:cNvSpPr>
          <p:nvPr>
            <p:ph idx="1"/>
          </p:nvPr>
        </p:nvSpPr>
        <p:spPr/>
        <p:txBody>
          <a:bodyPr/>
          <a:lstStyle/>
          <a:p>
            <a:pPr eaLnBrk="0" hangingPunct="0">
              <a:spcBef>
                <a:spcPts val="600"/>
              </a:spcBef>
              <a:buClr>
                <a:schemeClr val="accent1"/>
              </a:buClr>
              <a:buFont typeface="Wingdings" pitchFamily="2" charset="2"/>
              <a:buChar char="n"/>
            </a:pPr>
            <a:r>
              <a:rPr lang="zh-CN" altLang="en-US" dirty="0">
                <a:solidFill>
                  <a:srgbClr val="000000"/>
                </a:solidFill>
                <a:sym typeface="Times New Roman" pitchFamily="18" charset="0"/>
              </a:rPr>
              <a:t>掌握</a:t>
            </a:r>
            <a:r>
              <a:rPr lang="en-US" altLang="zh-CN" dirty="0">
                <a:solidFill>
                  <a:srgbClr val="000000"/>
                </a:solidFill>
                <a:sym typeface="Times New Roman" pitchFamily="18" charset="0"/>
              </a:rPr>
              <a:t>C</a:t>
            </a:r>
            <a:r>
              <a:rPr lang="zh-CN" altLang="en-US" dirty="0">
                <a:solidFill>
                  <a:srgbClr val="000000"/>
                </a:solidFill>
                <a:sym typeface="Times New Roman" pitchFamily="18" charset="0"/>
              </a:rPr>
              <a:t>语言中</a:t>
            </a:r>
            <a:r>
              <a:rPr lang="en-US" altLang="zh-CN" dirty="0">
                <a:solidFill>
                  <a:srgbClr val="000000"/>
                </a:solidFill>
                <a:sym typeface="Times New Roman" pitchFamily="18" charset="0"/>
              </a:rPr>
              <a:t>5</a:t>
            </a:r>
            <a:r>
              <a:rPr lang="zh-CN" altLang="en-US" dirty="0">
                <a:solidFill>
                  <a:srgbClr val="000000"/>
                </a:solidFill>
                <a:sym typeface="Times New Roman" pitchFamily="18" charset="0"/>
              </a:rPr>
              <a:t>种存储模型</a:t>
            </a:r>
          </a:p>
          <a:p>
            <a:pPr eaLnBrk="0" hangingPunct="0">
              <a:spcBef>
                <a:spcPts val="600"/>
              </a:spcBef>
              <a:buClr>
                <a:schemeClr val="accent1"/>
              </a:buClr>
              <a:buFont typeface="Wingdings" pitchFamily="2" charset="2"/>
              <a:buChar char="n"/>
            </a:pPr>
            <a:endParaRPr lang="zh-CN" altLang="en-US" dirty="0">
              <a:solidFill>
                <a:srgbClr val="000000"/>
              </a:solidFill>
              <a:sym typeface="Times New Roman" pitchFamily="18" charset="0"/>
            </a:endParaRPr>
          </a:p>
          <a:p>
            <a:pPr eaLnBrk="0" hangingPunct="0">
              <a:spcBef>
                <a:spcPts val="600"/>
              </a:spcBef>
              <a:buClr>
                <a:schemeClr val="accent1"/>
              </a:buClr>
              <a:buFont typeface="Wingdings" pitchFamily="2" charset="2"/>
              <a:buChar char="n"/>
            </a:pPr>
            <a:r>
              <a:rPr lang="zh-CN" altLang="en-US" dirty="0">
                <a:solidFill>
                  <a:srgbClr val="000000"/>
                </a:solidFill>
                <a:sym typeface="Times New Roman" pitchFamily="18" charset="0"/>
              </a:rPr>
              <a:t>掌握</a:t>
            </a:r>
            <a:r>
              <a:rPr lang="en-US" altLang="zh-CN" dirty="0">
                <a:solidFill>
                  <a:srgbClr val="000000"/>
                </a:solidFill>
                <a:sym typeface="Times New Roman" pitchFamily="18" charset="0"/>
              </a:rPr>
              <a:t>C</a:t>
            </a:r>
            <a:r>
              <a:rPr lang="zh-CN" altLang="en-US" dirty="0">
                <a:solidFill>
                  <a:srgbClr val="000000"/>
                </a:solidFill>
                <a:sym typeface="Times New Roman" pitchFamily="18" charset="0"/>
              </a:rPr>
              <a:t>语言中对内存的管理</a:t>
            </a:r>
          </a:p>
          <a:p>
            <a:pPr eaLnBrk="0" hangingPunct="0">
              <a:spcBef>
                <a:spcPts val="600"/>
              </a:spcBef>
              <a:buClr>
                <a:schemeClr val="accent1"/>
              </a:buClr>
              <a:buFont typeface="Wingdings" pitchFamily="2" charset="2"/>
              <a:buChar char="n"/>
            </a:pPr>
            <a:endParaRPr lang="zh-CN" altLang="en-US" dirty="0">
              <a:solidFill>
                <a:srgbClr val="000000"/>
              </a:solidFill>
              <a:sym typeface="Times New Roman" pitchFamily="18" charset="0"/>
            </a:endParaRPr>
          </a:p>
          <a:p>
            <a:pPr eaLnBrk="0" hangingPunct="0">
              <a:spcBef>
                <a:spcPts val="600"/>
              </a:spcBef>
              <a:buClr>
                <a:schemeClr val="accent1"/>
              </a:buClr>
              <a:buFont typeface="Wingdings" pitchFamily="2" charset="2"/>
              <a:buChar char="n"/>
            </a:pPr>
            <a:r>
              <a:rPr lang="zh-CN" altLang="en-US" dirty="0">
                <a:solidFill>
                  <a:srgbClr val="000000"/>
                </a:solidFill>
                <a:sym typeface="Times New Roman" pitchFamily="18" charset="0"/>
              </a:rPr>
              <a:t>熟悉</a:t>
            </a:r>
            <a:r>
              <a:rPr lang="en-US" altLang="zh-CN" dirty="0">
                <a:solidFill>
                  <a:srgbClr val="000000"/>
                </a:solidFill>
                <a:sym typeface="Times New Roman" pitchFamily="18" charset="0"/>
              </a:rPr>
              <a:t>C</a:t>
            </a:r>
            <a:r>
              <a:rPr lang="zh-CN" altLang="en-US" dirty="0">
                <a:solidFill>
                  <a:srgbClr val="000000"/>
                </a:solidFill>
                <a:sym typeface="Times New Roman" pitchFamily="18" charset="0"/>
              </a:rPr>
              <a:t>语言中的作用域和变量生存期</a:t>
            </a:r>
            <a:endParaRPr lang="zh-CN" altLang="en-US" dirty="0"/>
          </a:p>
          <a:p>
            <a:endParaRPr lang="zh-CN" altLang="en-US" dirty="0"/>
          </a:p>
        </p:txBody>
      </p:sp>
      <p:sp>
        <p:nvSpPr>
          <p:cNvPr id="459781" name="灯片编号占位符 2"/>
          <p:cNvSpPr>
            <a:spLocks noGrp="1" noChangeArrowheads="1"/>
          </p:cNvSpPr>
          <p:nvPr/>
        </p:nvSpPr>
        <p:spPr bwMode="auto">
          <a:xfrm>
            <a:off x="812800" y="6381750"/>
            <a:ext cx="2844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38A835D-7A22-4FEB-9C6A-A7684473054F}" type="slidenum">
              <a:rPr lang="en-US" altLang="zh-CN" sz="1400">
                <a:solidFill>
                  <a:schemeClr val="tx2"/>
                </a:solidFill>
                <a:sym typeface="Arial" pitchFamily="34" charset="0"/>
              </a:rPr>
              <a:pPr eaLnBrk="0" hangingPunct="0"/>
              <a:t>431</a:t>
            </a:fld>
            <a:endParaRPr lang="en-US" altLang="zh-CN" sz="1400">
              <a:solidFill>
                <a:schemeClr val="tx2"/>
              </a:solidFill>
              <a:sym typeface="Arial" pitchFamily="34" charset="0"/>
            </a:endParaRPr>
          </a:p>
        </p:txBody>
      </p:sp>
    </p:spTree>
    <p:extLst>
      <p:ext uri="{BB962C8B-B14F-4D97-AF65-F5344CB8AC3E}">
        <p14:creationId xmlns:p14="http://schemas.microsoft.com/office/powerpoint/2010/main" val="36739467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02" name="标题 1"/>
          <p:cNvSpPr>
            <a:spLocks noGrp="1" noChangeArrowheads="1"/>
          </p:cNvSpPr>
          <p:nvPr>
            <p:ph type="title"/>
          </p:nvPr>
        </p:nvSpPr>
        <p:spPr/>
        <p:txBody>
          <a:bodyPr/>
          <a:lstStyle/>
          <a:p>
            <a:pPr algn="ctr" eaLnBrk="1" hangingPunct="1"/>
            <a:r>
              <a:rPr lang="zh-CN" altLang="en-US" dirty="0"/>
              <a:t>课程目录</a:t>
            </a:r>
          </a:p>
        </p:txBody>
      </p:sp>
      <p:sp>
        <p:nvSpPr>
          <p:cNvPr id="460804" name="内容占位符 2"/>
          <p:cNvSpPr>
            <a:spLocks noChangeArrowheads="1"/>
          </p:cNvSpPr>
          <p:nvPr/>
        </p:nvSpPr>
        <p:spPr bwMode="auto">
          <a:xfrm>
            <a:off x="983432" y="2204864"/>
            <a:ext cx="109728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Arial" pitchFamily="34" charset="0"/>
                <a:ea typeface="宋体" pitchFamily="2" charset="-122"/>
              </a:defRPr>
            </a:lvl1pPr>
            <a:lvl2pPr marL="914400" indent="-457200">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tx1"/>
              </a:buClr>
              <a:buSzPct val="76000"/>
              <a:buFont typeface="Wingdings 3" pitchFamily="18" charset="2"/>
              <a:buAutoNum type="arabicPeriod"/>
            </a:pPr>
            <a:r>
              <a:rPr lang="zh-CN" altLang="en-US" sz="2800" dirty="0">
                <a:solidFill>
                  <a:srgbClr val="000000"/>
                </a:solidFill>
                <a:latin typeface="Times New Roman" pitchFamily="18" charset="0"/>
                <a:sym typeface="Times New Roman" pitchFamily="18" charset="0"/>
              </a:rPr>
              <a:t>存储模型</a:t>
            </a:r>
          </a:p>
          <a:p>
            <a:pPr lvl="1" eaLnBrk="0" hangingPunct="0">
              <a:spcBef>
                <a:spcPts val="500"/>
              </a:spcBef>
              <a:buClr>
                <a:schemeClr val="tx1"/>
              </a:buClr>
              <a:buSzPct val="76000"/>
              <a:buFont typeface="Wingdings 3" pitchFamily="18" charset="2"/>
              <a:buAutoNum type="arabicPeriod"/>
            </a:pPr>
            <a:endParaRPr lang="zh-CN" altLang="en-US" sz="2400" dirty="0">
              <a:solidFill>
                <a:schemeClr val="tx2"/>
              </a:solidFill>
              <a:latin typeface="Times New Roman" pitchFamily="18" charset="0"/>
              <a:sym typeface="Times New Roman" pitchFamily="18" charset="0"/>
            </a:endParaRPr>
          </a:p>
          <a:p>
            <a:pPr eaLnBrk="0" hangingPunct="0">
              <a:spcBef>
                <a:spcPts val="600"/>
              </a:spcBef>
              <a:buClr>
                <a:schemeClr val="tx1"/>
              </a:buClr>
              <a:buSzPct val="76000"/>
              <a:buFont typeface="Wingdings 3" pitchFamily="18" charset="2"/>
              <a:buAutoNum type="arabicPeriod"/>
            </a:pPr>
            <a:r>
              <a:rPr lang="zh-CN" altLang="en-US" sz="2800" dirty="0">
                <a:solidFill>
                  <a:srgbClr val="000000"/>
                </a:solidFill>
                <a:latin typeface="Times New Roman" pitchFamily="18" charset="0"/>
                <a:sym typeface="Times New Roman" pitchFamily="18" charset="0"/>
              </a:rPr>
              <a:t>内存管理</a:t>
            </a:r>
          </a:p>
          <a:p>
            <a:pPr lvl="1" eaLnBrk="0" hangingPunct="0">
              <a:spcBef>
                <a:spcPts val="500"/>
              </a:spcBef>
              <a:buClr>
                <a:schemeClr val="tx1"/>
              </a:buClr>
              <a:buSzPct val="76000"/>
              <a:buFont typeface="Wingdings 3" pitchFamily="18" charset="2"/>
              <a:buNone/>
            </a:pPr>
            <a:endParaRPr lang="zh-CN" altLang="en-US" sz="2400" dirty="0">
              <a:solidFill>
                <a:schemeClr val="tx2"/>
              </a:solidFill>
              <a:latin typeface="Times New Roman" pitchFamily="18" charset="0"/>
              <a:sym typeface="Times New Roman" pitchFamily="18" charset="0"/>
            </a:endParaRPr>
          </a:p>
          <a:p>
            <a:pPr eaLnBrk="0" hangingPunct="0">
              <a:spcBef>
                <a:spcPts val="600"/>
              </a:spcBef>
              <a:buClr>
                <a:schemeClr val="tx1"/>
              </a:buClr>
              <a:buSzPct val="76000"/>
              <a:buFont typeface="Wingdings 3" pitchFamily="18" charset="2"/>
              <a:buAutoNum type="arabicPeriod"/>
            </a:pPr>
            <a:r>
              <a:rPr lang="zh-CN" altLang="en-US" sz="2800" dirty="0">
                <a:solidFill>
                  <a:srgbClr val="000000"/>
                </a:solidFill>
                <a:latin typeface="Times New Roman" pitchFamily="18" charset="0"/>
                <a:sym typeface="Times New Roman" pitchFamily="18" charset="0"/>
              </a:rPr>
              <a:t>类型限定词</a:t>
            </a:r>
            <a:endParaRPr lang="zh-CN" altLang="en-US" dirty="0"/>
          </a:p>
        </p:txBody>
      </p:sp>
      <p:sp>
        <p:nvSpPr>
          <p:cNvPr id="460805" name="内容占位符 2"/>
          <p:cNvSpPr>
            <a:spLocks noChangeArrowheads="1"/>
          </p:cNvSpPr>
          <p:nvPr/>
        </p:nvSpPr>
        <p:spPr bwMode="auto">
          <a:xfrm>
            <a:off x="897467" y="1435100"/>
            <a:ext cx="109728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spcBef>
                <a:spcPts val="600"/>
              </a:spcBef>
              <a:buClr>
                <a:schemeClr val="tx1"/>
              </a:buClr>
              <a:buSzPct val="76000"/>
              <a:buFont typeface="Wingdings 3" pitchFamily="18" charset="2"/>
              <a:buAutoNum type="arabicPeriod"/>
            </a:pPr>
            <a:endParaRPr lang="zh-CN" altLang="en-US" sz="2800">
              <a:solidFill>
                <a:srgbClr val="000000"/>
              </a:solidFill>
              <a:latin typeface="Times New Roman" pitchFamily="18" charset="0"/>
              <a:sym typeface="Times New Roman" pitchFamily="18" charset="0"/>
            </a:endParaRPr>
          </a:p>
        </p:txBody>
      </p:sp>
    </p:spTree>
    <p:extLst>
      <p:ext uri="{BB962C8B-B14F-4D97-AF65-F5344CB8AC3E}">
        <p14:creationId xmlns:p14="http://schemas.microsoft.com/office/powerpoint/2010/main" val="28262599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lgn="ctr" eaLnBrk="1" hangingPunct="1"/>
            <a:r>
              <a:rPr lang="zh-CN" altLang="en-US" dirty="0"/>
              <a:t>存储模型</a:t>
            </a:r>
          </a:p>
        </p:txBody>
      </p:sp>
      <p:sp>
        <p:nvSpPr>
          <p:cNvPr id="461827" name="Rectangle 3"/>
          <p:cNvSpPr>
            <a:spLocks noGrp="1" noChangeArrowheads="1"/>
          </p:cNvSpPr>
          <p:nvPr>
            <p:ph idx="1"/>
          </p:nvPr>
        </p:nvSpPr>
        <p:spPr>
          <a:prstGeom prst="rect">
            <a:avLst/>
          </a:prstGeom>
        </p:spPr>
        <p:txBody>
          <a:bodyPr/>
          <a:lstStyle/>
          <a:p>
            <a:pPr eaLnBrk="1" hangingPunct="1"/>
            <a:r>
              <a:rPr lang="zh-CN" altLang="en-US">
                <a:latin typeface="微软雅黑" pitchFamily="34" charset="-122"/>
                <a:ea typeface="微软雅黑" pitchFamily="34" charset="-122"/>
                <a:sym typeface="微软雅黑" pitchFamily="34" charset="-122"/>
              </a:rPr>
              <a:t>变量</a:t>
            </a:r>
          </a:p>
          <a:p>
            <a:pPr lvl="1" eaLnBrk="1" hangingPunct="1"/>
            <a:r>
              <a:rPr lang="zh-CN" altLang="en-US">
                <a:solidFill>
                  <a:schemeClr val="tx1"/>
                </a:solidFill>
                <a:latin typeface="微软雅黑" pitchFamily="34" charset="-122"/>
                <a:ea typeface="微软雅黑" pitchFamily="34" charset="-122"/>
                <a:sym typeface="微软雅黑" pitchFamily="34" charset="-122"/>
              </a:rPr>
              <a:t>定义：</a:t>
            </a:r>
            <a:r>
              <a:rPr lang="zh-CN" altLang="en-US">
                <a:latin typeface="微软雅黑" pitchFamily="34" charset="-122"/>
                <a:ea typeface="微软雅黑" pitchFamily="34" charset="-122"/>
                <a:sym typeface="微软雅黑" pitchFamily="34" charset="-122"/>
              </a:rPr>
              <a:t>是对程序中数据的存储空间的抽象</a:t>
            </a:r>
          </a:p>
          <a:p>
            <a:pPr lvl="1" eaLnBrk="1" hangingPunct="1"/>
            <a:endParaRPr lang="zh-CN" altLang="en-US">
              <a:latin typeface="微软雅黑" pitchFamily="34" charset="-122"/>
              <a:ea typeface="微软雅黑" pitchFamily="34" charset="-122"/>
              <a:sym typeface="微软雅黑" pitchFamily="34" charset="-122"/>
            </a:endParaRPr>
          </a:p>
          <a:p>
            <a:pPr lvl="1" eaLnBrk="1" hangingPunct="1"/>
            <a:r>
              <a:rPr lang="zh-CN" altLang="en-US"/>
              <a:t>描述：</a:t>
            </a:r>
          </a:p>
          <a:p>
            <a:pPr lvl="1" eaLnBrk="1" hangingPunct="1">
              <a:buFont typeface="Wingdings 3" pitchFamily="18" charset="2"/>
              <a:buNone/>
            </a:pPr>
            <a:r>
              <a:rPr lang="zh-CN" altLang="en-US"/>
              <a:t>	一个变量可以通过不同种的方式来描述。</a:t>
            </a:r>
          </a:p>
          <a:p>
            <a:pPr lvl="2" eaLnBrk="1" hangingPunct="1"/>
            <a:r>
              <a:rPr lang="zh-CN" altLang="en-US"/>
              <a:t>存储期：</a:t>
            </a:r>
          </a:p>
          <a:p>
            <a:pPr lvl="3" eaLnBrk="1" hangingPunct="1"/>
            <a:r>
              <a:rPr lang="zh-CN" altLang="en-US"/>
              <a:t>变量在内存中的保存时间</a:t>
            </a:r>
          </a:p>
          <a:p>
            <a:pPr lvl="2" eaLnBrk="1" hangingPunct="1"/>
            <a:r>
              <a:rPr lang="zh-CN" altLang="en-US"/>
              <a:t>作用域：</a:t>
            </a:r>
          </a:p>
          <a:p>
            <a:pPr lvl="3" eaLnBrk="1" hangingPunct="1"/>
            <a:r>
              <a:rPr lang="zh-CN" altLang="en-US"/>
              <a:t>程序的那些部分通过变量名来使用变量</a:t>
            </a:r>
          </a:p>
          <a:p>
            <a:pPr lvl="2" eaLnBrk="1" hangingPunct="1"/>
            <a:r>
              <a:rPr lang="zh-CN" altLang="en-US"/>
              <a:t>链接点：</a:t>
            </a:r>
          </a:p>
          <a:p>
            <a:pPr lvl="3" eaLnBrk="1" hangingPunct="1"/>
            <a:r>
              <a:rPr lang="zh-CN" altLang="en-US"/>
              <a:t>程序的那些部分通过变量名来使用变量</a:t>
            </a:r>
          </a:p>
          <a:p>
            <a:pPr eaLnBrk="1" hangingPunct="1"/>
            <a:endParaRPr lang="zh-CN" altLang="en-US">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2214174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2849" name="灯片编号占位符 5"/>
          <p:cNvSpPr>
            <a:spLocks noGrp="1" noChangeArrowheads="1"/>
          </p:cNvSpPr>
          <p:nvPr/>
        </p:nvSpPr>
        <p:spPr bwMode="auto">
          <a:xfrm>
            <a:off x="1737784" y="9526"/>
            <a:ext cx="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ltLang="zh-CN"/>
          </a:p>
        </p:txBody>
      </p:sp>
      <p:sp>
        <p:nvSpPr>
          <p:cNvPr id="462850" name="Rectangle 2"/>
          <p:cNvSpPr>
            <a:spLocks noGrp="1" noChangeArrowheads="1"/>
          </p:cNvSpPr>
          <p:nvPr>
            <p:ph type="title"/>
          </p:nvPr>
        </p:nvSpPr>
        <p:spPr/>
        <p:txBody>
          <a:bodyPr/>
          <a:lstStyle/>
          <a:p>
            <a:pPr algn="ctr" eaLnBrk="1" hangingPunct="1"/>
            <a:r>
              <a:rPr lang="zh-CN" altLang="en-US" dirty="0"/>
              <a:t>存储模型</a:t>
            </a:r>
            <a:br>
              <a:rPr lang="zh-CN" altLang="en-US" dirty="0"/>
            </a:br>
            <a:endParaRPr lang="zh-CN" altLang="en-US" dirty="0"/>
          </a:p>
        </p:txBody>
      </p:sp>
      <p:sp>
        <p:nvSpPr>
          <p:cNvPr id="2" name="内容占位符 1"/>
          <p:cNvSpPr>
            <a:spLocks noGrp="1"/>
          </p:cNvSpPr>
          <p:nvPr>
            <p:ph idx="1"/>
          </p:nvPr>
        </p:nvSpPr>
        <p:spPr/>
        <p:txBody>
          <a:bodyPr/>
          <a:lstStyle/>
          <a:p>
            <a:endParaRPr lang="zh-CN" altLang="en-US"/>
          </a:p>
        </p:txBody>
      </p:sp>
      <p:sp>
        <p:nvSpPr>
          <p:cNvPr id="462851" name="文本框 1"/>
          <p:cNvSpPr txBox="1">
            <a:spLocks noChangeArrowheads="1"/>
          </p:cNvSpPr>
          <p:nvPr/>
        </p:nvSpPr>
        <p:spPr bwMode="auto">
          <a:xfrm>
            <a:off x="711200" y="1371601"/>
            <a:ext cx="1105535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indent="-271463">
              <a:defRPr>
                <a:solidFill>
                  <a:schemeClr val="tx1"/>
                </a:solidFill>
                <a:latin typeface="Arial" pitchFamily="34" charset="0"/>
                <a:ea typeface="宋体" pitchFamily="2" charset="-122"/>
              </a:defRPr>
            </a:lvl2pPr>
            <a:lvl3pPr indent="-228600">
              <a:defRPr>
                <a:solidFill>
                  <a:schemeClr val="tx1"/>
                </a:solidFill>
                <a:latin typeface="Arial" pitchFamily="34" charset="0"/>
                <a:ea typeface="宋体" pitchFamily="2" charset="-122"/>
              </a:defRPr>
            </a:lvl3pPr>
            <a:lvl4pPr indent="-227013">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微软雅黑" pitchFamily="34" charset="-122"/>
                <a:ea typeface="微软雅黑" pitchFamily="34" charset="-122"/>
                <a:sym typeface="微软雅黑" pitchFamily="34" charset="-122"/>
              </a:rPr>
              <a:t>变量</a:t>
            </a:r>
          </a:p>
          <a:p>
            <a:pPr lvl="1"/>
            <a:r>
              <a:rPr lang="zh-CN" altLang="en-US" sz="2400">
                <a:latin typeface="微软雅黑" pitchFamily="34" charset="-122"/>
                <a:ea typeface="微软雅黑" pitchFamily="34" charset="-122"/>
                <a:sym typeface="微软雅黑" pitchFamily="34" charset="-122"/>
              </a:rPr>
              <a:t>属性</a:t>
            </a:r>
          </a:p>
          <a:p>
            <a:pPr lvl="2"/>
            <a:r>
              <a:rPr lang="zh-CN" altLang="en-US" sz="2400">
                <a:latin typeface="微软雅黑" pitchFamily="34" charset="-122"/>
                <a:ea typeface="微软雅黑" pitchFamily="34" charset="-122"/>
                <a:sym typeface="微软雅黑" pitchFamily="34" charset="-122"/>
              </a:rPr>
              <a:t>数据类型：整型，字符型，浮点型</a:t>
            </a:r>
            <a:r>
              <a:rPr lang="en-US" altLang="zh-CN" sz="2400">
                <a:latin typeface="微软雅黑" pitchFamily="34" charset="-122"/>
                <a:ea typeface="微软雅黑" pitchFamily="34" charset="-122"/>
                <a:sym typeface="微软雅黑" pitchFamily="34" charset="-122"/>
              </a:rPr>
              <a:t>……</a:t>
            </a:r>
            <a:endParaRPr lang="zh-CN" altLang="en-US" sz="2400">
              <a:latin typeface="微软雅黑" pitchFamily="34" charset="-122"/>
              <a:ea typeface="微软雅黑" pitchFamily="34" charset="-122"/>
              <a:sym typeface="微软雅黑" pitchFamily="34" charset="-122"/>
            </a:endParaRPr>
          </a:p>
          <a:p>
            <a:pPr lvl="2"/>
            <a:endParaRPr lang="zh-CN" altLang="en-US" sz="2400">
              <a:latin typeface="微软雅黑" pitchFamily="34" charset="-122"/>
              <a:ea typeface="微软雅黑" pitchFamily="34" charset="-122"/>
              <a:sym typeface="微软雅黑" pitchFamily="34" charset="-122"/>
            </a:endParaRPr>
          </a:p>
          <a:p>
            <a:pPr lvl="2"/>
            <a:r>
              <a:rPr lang="zh-CN" altLang="en-US" sz="2400">
                <a:latin typeface="微软雅黑" pitchFamily="34" charset="-122"/>
                <a:ea typeface="微软雅黑" pitchFamily="34" charset="-122"/>
                <a:sym typeface="微软雅黑" pitchFamily="34" charset="-122"/>
              </a:rPr>
              <a:t>存储类别：</a:t>
            </a:r>
          </a:p>
          <a:p>
            <a:pPr lvl="3"/>
            <a:r>
              <a:rPr lang="zh-CN" altLang="en-US" sz="2400">
                <a:latin typeface="微软雅黑" pitchFamily="34" charset="-122"/>
                <a:ea typeface="微软雅黑" pitchFamily="34" charset="-122"/>
                <a:sym typeface="微软雅黑" pitchFamily="34" charset="-122"/>
              </a:rPr>
              <a:t>存储器类型：内存、寄存器</a:t>
            </a:r>
          </a:p>
          <a:p>
            <a:pPr lvl="3"/>
            <a:r>
              <a:rPr lang="zh-CN" altLang="en-US" sz="2400">
                <a:latin typeface="微软雅黑" pitchFamily="34" charset="-122"/>
                <a:ea typeface="微软雅黑" pitchFamily="34" charset="-122"/>
                <a:sym typeface="微软雅黑" pitchFamily="34" charset="-122"/>
              </a:rPr>
              <a:t>生命期：变量占据内存的时间期限</a:t>
            </a:r>
            <a:r>
              <a:rPr lang="en-US" altLang="zh-CN" sz="2400">
                <a:latin typeface="微软雅黑" pitchFamily="34" charset="-122"/>
                <a:ea typeface="微软雅黑" pitchFamily="34" charset="-122"/>
                <a:sym typeface="微软雅黑" pitchFamily="34" charset="-122"/>
              </a:rPr>
              <a:t>-----</a:t>
            </a:r>
            <a:r>
              <a:rPr lang="zh-CN" altLang="en-US" sz="2400">
                <a:latin typeface="微软雅黑" pitchFamily="34" charset="-122"/>
                <a:ea typeface="微软雅黑" pitchFamily="34" charset="-122"/>
                <a:sym typeface="微软雅黑" pitchFamily="34" charset="-122"/>
              </a:rPr>
              <a:t>静态变量与动态变量</a:t>
            </a:r>
          </a:p>
          <a:p>
            <a:pPr lvl="3"/>
            <a:r>
              <a:rPr lang="zh-CN" altLang="en-US" sz="2400">
                <a:latin typeface="微软雅黑" pitchFamily="34" charset="-122"/>
                <a:ea typeface="微软雅黑" pitchFamily="34" charset="-122"/>
                <a:sym typeface="微软雅黑" pitchFamily="34" charset="-122"/>
              </a:rPr>
              <a:t>作用域：变量出现的有效区域</a:t>
            </a:r>
            <a:r>
              <a:rPr lang="en-US" altLang="zh-CN" sz="2400">
                <a:latin typeface="微软雅黑" pitchFamily="34" charset="-122"/>
                <a:ea typeface="微软雅黑" pitchFamily="34" charset="-122"/>
                <a:sym typeface="微软雅黑" pitchFamily="34" charset="-122"/>
              </a:rPr>
              <a:t>-----</a:t>
            </a:r>
            <a:r>
              <a:rPr lang="zh-CN" altLang="en-US" sz="2400">
                <a:latin typeface="微软雅黑" pitchFamily="34" charset="-122"/>
                <a:ea typeface="微软雅黑" pitchFamily="34" charset="-122"/>
                <a:sym typeface="微软雅黑" pitchFamily="34" charset="-122"/>
              </a:rPr>
              <a:t>局部变量与全局变量</a:t>
            </a:r>
          </a:p>
          <a:p>
            <a:pPr lvl="3"/>
            <a:endParaRPr lang="zh-CN" altLang="en-US" sz="2400">
              <a:latin typeface="微软雅黑" pitchFamily="34" charset="-122"/>
              <a:ea typeface="微软雅黑" pitchFamily="34" charset="-122"/>
              <a:sym typeface="微软雅黑" pitchFamily="34" charset="-122"/>
            </a:endParaRPr>
          </a:p>
          <a:p>
            <a:pPr lvl="1"/>
            <a:r>
              <a:rPr lang="zh-CN" altLang="en-US" sz="2400">
                <a:latin typeface="微软雅黑" pitchFamily="34" charset="-122"/>
                <a:ea typeface="微软雅黑" pitchFamily="34" charset="-122"/>
                <a:sym typeface="微软雅黑" pitchFamily="34" charset="-122"/>
              </a:rPr>
              <a:t>说明格式</a:t>
            </a:r>
            <a:r>
              <a:rPr lang="en-US" altLang="zh-CN" sz="2400">
                <a:latin typeface="微软雅黑" pitchFamily="34" charset="-122"/>
                <a:ea typeface="微软雅黑" pitchFamily="34" charset="-122"/>
                <a:sym typeface="微软雅黑" pitchFamily="34" charset="-122"/>
              </a:rPr>
              <a:t>:   &lt;</a:t>
            </a:r>
            <a:r>
              <a:rPr lang="zh-CN" altLang="en-US" sz="2400">
                <a:latin typeface="微软雅黑" pitchFamily="34" charset="-122"/>
                <a:ea typeface="微软雅黑" pitchFamily="34" charset="-122"/>
                <a:sym typeface="微软雅黑" pitchFamily="34" charset="-122"/>
              </a:rPr>
              <a:t>存储类别</a:t>
            </a:r>
            <a:r>
              <a:rPr lang="en-US" altLang="zh-CN" sz="2400">
                <a:latin typeface="微软雅黑" pitchFamily="34" charset="-122"/>
                <a:ea typeface="微软雅黑" pitchFamily="34" charset="-122"/>
                <a:sym typeface="微软雅黑" pitchFamily="34" charset="-122"/>
              </a:rPr>
              <a:t>&gt; &lt;</a:t>
            </a:r>
            <a:r>
              <a:rPr lang="zh-CN" altLang="en-US" sz="2400">
                <a:latin typeface="微软雅黑" pitchFamily="34" charset="-122"/>
                <a:ea typeface="微软雅黑" pitchFamily="34" charset="-122"/>
                <a:sym typeface="微软雅黑" pitchFamily="34" charset="-122"/>
              </a:rPr>
              <a:t>数据类型</a:t>
            </a:r>
            <a:r>
              <a:rPr lang="en-US" altLang="zh-CN" sz="2400">
                <a:latin typeface="微软雅黑" pitchFamily="34" charset="-122"/>
                <a:ea typeface="微软雅黑" pitchFamily="34" charset="-122"/>
                <a:sym typeface="微软雅黑" pitchFamily="34" charset="-122"/>
              </a:rPr>
              <a:t>&gt; &lt;</a:t>
            </a:r>
            <a:r>
              <a:rPr lang="zh-CN" altLang="en-US" sz="2400">
                <a:latin typeface="微软雅黑" pitchFamily="34" charset="-122"/>
                <a:ea typeface="微软雅黑" pitchFamily="34" charset="-122"/>
                <a:sym typeface="微软雅黑" pitchFamily="34" charset="-122"/>
              </a:rPr>
              <a:t>变量表</a:t>
            </a:r>
            <a:r>
              <a:rPr lang="en-US" altLang="zh-CN" sz="2400">
                <a:latin typeface="微软雅黑" pitchFamily="34" charset="-122"/>
                <a:ea typeface="微软雅黑" pitchFamily="34" charset="-122"/>
                <a:sym typeface="微软雅黑" pitchFamily="34" charset="-122"/>
              </a:rPr>
              <a:t>&gt;;</a:t>
            </a:r>
            <a:endParaRPr lang="zh-CN" altLang="en-US" sz="2400"/>
          </a:p>
        </p:txBody>
      </p:sp>
    </p:spTree>
    <p:extLst>
      <p:ext uri="{BB962C8B-B14F-4D97-AF65-F5344CB8AC3E}">
        <p14:creationId xmlns:p14="http://schemas.microsoft.com/office/powerpoint/2010/main" val="309763077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ctr" eaLnBrk="1" hangingPunct="1"/>
            <a:r>
              <a:rPr lang="zh-CN" altLang="en-US" dirty="0"/>
              <a:t>存储模型</a:t>
            </a:r>
          </a:p>
        </p:txBody>
      </p:sp>
      <p:sp>
        <p:nvSpPr>
          <p:cNvPr id="463875" name="Rectangle 3"/>
          <p:cNvSpPr>
            <a:spLocks noGrp="1" noChangeArrowheads="1"/>
          </p:cNvSpPr>
          <p:nvPr>
            <p:ph idx="1"/>
          </p:nvPr>
        </p:nvSpPr>
        <p:spPr>
          <a:prstGeom prst="rect">
            <a:avLst/>
          </a:prstGeom>
        </p:spPr>
        <p:txBody>
          <a:bodyPr/>
          <a:lstStyle/>
          <a:p>
            <a:pPr eaLnBrk="1" hangingPunct="1">
              <a:lnSpc>
                <a:spcPct val="80000"/>
              </a:lnSpc>
            </a:pPr>
            <a:r>
              <a:rPr lang="zh-CN" altLang="en-US" sz="2400"/>
              <a:t>作用域</a:t>
            </a:r>
          </a:p>
          <a:p>
            <a:pPr lvl="1" eaLnBrk="1" hangingPunct="1">
              <a:lnSpc>
                <a:spcPct val="80000"/>
              </a:lnSpc>
            </a:pPr>
            <a:r>
              <a:rPr lang="zh-CN" altLang="en-US" sz="2000"/>
              <a:t>定义：程序中可以访问一个标示符的一个或多个区域。</a:t>
            </a:r>
          </a:p>
          <a:p>
            <a:pPr lvl="1" eaLnBrk="1" hangingPunct="1">
              <a:lnSpc>
                <a:spcPct val="80000"/>
              </a:lnSpc>
            </a:pPr>
            <a:r>
              <a:rPr lang="zh-CN" altLang="en-US" sz="2000"/>
              <a:t>分类：</a:t>
            </a:r>
          </a:p>
          <a:p>
            <a:pPr lvl="2" eaLnBrk="1" hangingPunct="1">
              <a:lnSpc>
                <a:spcPct val="80000"/>
              </a:lnSpc>
            </a:pPr>
            <a:r>
              <a:rPr lang="zh-CN" altLang="en-US" sz="1800"/>
              <a:t>代码块</a:t>
            </a:r>
          </a:p>
          <a:p>
            <a:pPr lvl="3" eaLnBrk="1" hangingPunct="1">
              <a:lnSpc>
                <a:spcPct val="80000"/>
              </a:lnSpc>
              <a:buFont typeface="Wingdings 3" pitchFamily="18" charset="2"/>
              <a:buNone/>
            </a:pPr>
            <a:r>
              <a:rPr lang="en-US" altLang="zh-CN" sz="1800"/>
              <a:t>int a(int k)</a:t>
            </a:r>
            <a:endParaRPr lang="zh-CN" altLang="en-US" sz="1800"/>
          </a:p>
          <a:p>
            <a:pPr lvl="3" eaLnBrk="1" hangingPunct="1">
              <a:lnSpc>
                <a:spcPct val="80000"/>
              </a:lnSpc>
              <a:buFont typeface="Wingdings 3" pitchFamily="18" charset="2"/>
              <a:buNone/>
            </a:pPr>
            <a:r>
              <a:rPr lang="en-US" altLang="zh-CN" sz="1800"/>
              <a:t>{</a:t>
            </a:r>
            <a:endParaRPr lang="zh-CN" altLang="en-US" sz="1800"/>
          </a:p>
          <a:p>
            <a:pPr lvl="3" eaLnBrk="1" hangingPunct="1">
              <a:lnSpc>
                <a:spcPct val="80000"/>
              </a:lnSpc>
              <a:buFont typeface="Wingdings 3" pitchFamily="18" charset="2"/>
              <a:buNone/>
            </a:pPr>
            <a:r>
              <a:rPr lang="en-US" altLang="zh-CN" sz="1800"/>
              <a:t>	char p = </a:t>
            </a:r>
            <a:r>
              <a:rPr lang="en-US" altLang="zh-CN" sz="1800">
                <a:sym typeface="Arial" pitchFamily="34" charset="0"/>
              </a:rPr>
              <a:t>‘</a:t>
            </a:r>
            <a:r>
              <a:rPr lang="en-US" altLang="zh-CN" sz="1800"/>
              <a:t>a</a:t>
            </a:r>
            <a:r>
              <a:rPr lang="en-US" altLang="zh-CN" sz="1800">
                <a:sym typeface="Arial" pitchFamily="34" charset="0"/>
              </a:rPr>
              <a:t>’</a:t>
            </a:r>
            <a:r>
              <a:rPr lang="en-US" altLang="zh-CN" sz="1800"/>
              <a:t>;</a:t>
            </a:r>
            <a:endParaRPr lang="zh-CN" altLang="en-US" sz="1800"/>
          </a:p>
          <a:p>
            <a:pPr lvl="3" eaLnBrk="1" hangingPunct="1">
              <a:lnSpc>
                <a:spcPct val="80000"/>
              </a:lnSpc>
              <a:buFont typeface="Wingdings 3" pitchFamily="18" charset="2"/>
              <a:buNone/>
            </a:pPr>
            <a:r>
              <a:rPr lang="en-US" altLang="zh-CN" sz="1800"/>
              <a:t>	int i = 0;</a:t>
            </a:r>
            <a:endParaRPr lang="zh-CN" altLang="en-US" sz="1800"/>
          </a:p>
          <a:p>
            <a:pPr lvl="3" eaLnBrk="1" hangingPunct="1">
              <a:lnSpc>
                <a:spcPct val="80000"/>
              </a:lnSpc>
              <a:buFont typeface="Wingdings 3" pitchFamily="18" charset="2"/>
              <a:buNone/>
            </a:pPr>
            <a:r>
              <a:rPr lang="en-US" altLang="zh-CN" sz="1800"/>
              <a:t>	</a:t>
            </a:r>
            <a:r>
              <a:rPr lang="en-US" altLang="zh-CN" sz="1800">
                <a:sym typeface="Arial" pitchFamily="34" charset="0"/>
              </a:rPr>
              <a:t>…</a:t>
            </a:r>
            <a:endParaRPr lang="en-US" altLang="zh-CN" sz="1800"/>
          </a:p>
          <a:p>
            <a:pPr lvl="3" eaLnBrk="1" hangingPunct="1">
              <a:lnSpc>
                <a:spcPct val="80000"/>
              </a:lnSpc>
              <a:buFont typeface="Wingdings 3" pitchFamily="18" charset="2"/>
              <a:buNone/>
            </a:pPr>
            <a:r>
              <a:rPr lang="en-US" altLang="zh-CN" sz="1800"/>
              <a:t>	for (i = 0; i &lt; k; i ++ ){</a:t>
            </a:r>
            <a:endParaRPr lang="zh-CN" altLang="en-US" sz="1800"/>
          </a:p>
          <a:p>
            <a:pPr lvl="3" eaLnBrk="1" hangingPunct="1">
              <a:lnSpc>
                <a:spcPct val="80000"/>
              </a:lnSpc>
              <a:buFont typeface="Wingdings 3" pitchFamily="18" charset="2"/>
              <a:buNone/>
            </a:pPr>
            <a:r>
              <a:rPr lang="en-US" altLang="zh-CN" sz="1800"/>
              <a:t>		char q = </a:t>
            </a:r>
            <a:r>
              <a:rPr lang="en-US" altLang="zh-CN" sz="1800">
                <a:sym typeface="Arial" pitchFamily="34" charset="0"/>
              </a:rPr>
              <a:t>‘</a:t>
            </a:r>
            <a:r>
              <a:rPr lang="en-US" altLang="zh-CN" sz="1800"/>
              <a:t>z</a:t>
            </a:r>
            <a:r>
              <a:rPr lang="en-US" altLang="zh-CN" sz="1800">
                <a:sym typeface="Arial" pitchFamily="34" charset="0"/>
              </a:rPr>
              <a:t>’</a:t>
            </a:r>
            <a:r>
              <a:rPr lang="en-US" altLang="zh-CN" sz="1800"/>
              <a:t>;</a:t>
            </a:r>
            <a:endParaRPr lang="zh-CN" altLang="en-US" sz="1800"/>
          </a:p>
          <a:p>
            <a:pPr lvl="3" eaLnBrk="1" hangingPunct="1">
              <a:lnSpc>
                <a:spcPct val="80000"/>
              </a:lnSpc>
              <a:buFont typeface="Wingdings 3" pitchFamily="18" charset="2"/>
              <a:buNone/>
            </a:pPr>
            <a:r>
              <a:rPr lang="en-US" altLang="zh-CN" sz="1800"/>
              <a:t>		</a:t>
            </a:r>
            <a:r>
              <a:rPr lang="en-US" altLang="zh-CN" sz="1800">
                <a:sym typeface="Arial" pitchFamily="34" charset="0"/>
              </a:rPr>
              <a:t>…</a:t>
            </a:r>
            <a:r>
              <a:rPr lang="en-US" altLang="zh-CN" sz="1800"/>
              <a:t>.</a:t>
            </a:r>
            <a:endParaRPr lang="zh-CN" altLang="en-US" sz="1800"/>
          </a:p>
          <a:p>
            <a:pPr lvl="3" eaLnBrk="1" hangingPunct="1">
              <a:lnSpc>
                <a:spcPct val="80000"/>
              </a:lnSpc>
              <a:buFont typeface="Wingdings 3" pitchFamily="18" charset="2"/>
              <a:buNone/>
            </a:pPr>
            <a:r>
              <a:rPr lang="en-US" altLang="zh-CN" sz="1800"/>
              <a:t>		p = q;</a:t>
            </a:r>
            <a:endParaRPr lang="zh-CN" altLang="en-US" sz="1800"/>
          </a:p>
          <a:p>
            <a:pPr lvl="3" eaLnBrk="1" hangingPunct="1">
              <a:lnSpc>
                <a:spcPct val="80000"/>
              </a:lnSpc>
              <a:buFont typeface="Wingdings 3" pitchFamily="18" charset="2"/>
              <a:buNone/>
            </a:pPr>
            <a:r>
              <a:rPr lang="en-US" altLang="zh-CN" sz="1800"/>
              <a:t>	}</a:t>
            </a:r>
            <a:endParaRPr lang="zh-CN" altLang="en-US" sz="1800"/>
          </a:p>
          <a:p>
            <a:pPr lvl="3" eaLnBrk="1" hangingPunct="1">
              <a:lnSpc>
                <a:spcPct val="80000"/>
              </a:lnSpc>
              <a:buFont typeface="Wingdings 3" pitchFamily="18" charset="2"/>
              <a:buNone/>
            </a:pPr>
            <a:r>
              <a:rPr lang="en-US" altLang="zh-CN" sz="1800"/>
              <a:t>	</a:t>
            </a:r>
            <a:r>
              <a:rPr lang="en-US" altLang="zh-CN" sz="1800">
                <a:sym typeface="Arial" pitchFamily="34" charset="0"/>
              </a:rPr>
              <a:t>…</a:t>
            </a:r>
            <a:endParaRPr lang="en-US" altLang="zh-CN" sz="1800"/>
          </a:p>
          <a:p>
            <a:pPr lvl="3" eaLnBrk="1" hangingPunct="1">
              <a:lnSpc>
                <a:spcPct val="80000"/>
              </a:lnSpc>
              <a:buFont typeface="Wingdings 3" pitchFamily="18" charset="2"/>
              <a:buNone/>
            </a:pPr>
            <a:r>
              <a:rPr lang="en-US" altLang="zh-CN" sz="1800"/>
              <a:t>	return p;</a:t>
            </a:r>
            <a:endParaRPr lang="zh-CN" altLang="en-US" sz="1800"/>
          </a:p>
          <a:p>
            <a:pPr lvl="3" eaLnBrk="1" hangingPunct="1">
              <a:lnSpc>
                <a:spcPct val="80000"/>
              </a:lnSpc>
              <a:buFont typeface="Wingdings 3" pitchFamily="18" charset="2"/>
              <a:buNone/>
            </a:pPr>
            <a:r>
              <a:rPr lang="en-US" altLang="zh-CN" sz="1800"/>
              <a:t>}</a:t>
            </a:r>
            <a:endParaRPr lang="zh-CN" altLang="en-US"/>
          </a:p>
        </p:txBody>
      </p:sp>
    </p:spTree>
    <p:extLst>
      <p:ext uri="{BB962C8B-B14F-4D97-AF65-F5344CB8AC3E}">
        <p14:creationId xmlns:p14="http://schemas.microsoft.com/office/powerpoint/2010/main" val="31856718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pPr algn="ctr" eaLnBrk="1" hangingPunct="1"/>
            <a:r>
              <a:rPr lang="zh-CN" altLang="en-US" dirty="0"/>
              <a:t>存储模型</a:t>
            </a:r>
          </a:p>
        </p:txBody>
      </p:sp>
      <p:sp>
        <p:nvSpPr>
          <p:cNvPr id="464899" name="Rectangle 3"/>
          <p:cNvSpPr>
            <a:spLocks noGrp="1" noChangeArrowheads="1"/>
          </p:cNvSpPr>
          <p:nvPr>
            <p:ph idx="1"/>
          </p:nvPr>
        </p:nvSpPr>
        <p:spPr>
          <a:prstGeom prst="rect">
            <a:avLst/>
          </a:prstGeom>
        </p:spPr>
        <p:txBody>
          <a:bodyPr/>
          <a:lstStyle/>
          <a:p>
            <a:pPr lvl="3" eaLnBrk="1" hangingPunct="1">
              <a:buFont typeface="Wingdings 3" pitchFamily="18" charset="2"/>
              <a:buNone/>
            </a:pPr>
            <a:endParaRPr lang="zh-CN" altLang="en-US"/>
          </a:p>
          <a:p>
            <a:pPr lvl="2" eaLnBrk="1" hangingPunct="1"/>
            <a:r>
              <a:rPr lang="zh-CN" altLang="en-US" sz="2400"/>
              <a:t>函数原型</a:t>
            </a:r>
          </a:p>
          <a:p>
            <a:pPr lvl="2" eaLnBrk="1" hangingPunct="1">
              <a:buFont typeface="Wingdings 3" pitchFamily="18" charset="2"/>
              <a:buNone/>
            </a:pPr>
            <a:r>
              <a:rPr lang="zh-CN" altLang="en-US" sz="2400"/>
              <a:t>从变量的定义处，一直到原型声明的末尾。</a:t>
            </a:r>
          </a:p>
          <a:p>
            <a:pPr lvl="2" eaLnBrk="1" hangingPunct="1">
              <a:buFont typeface="Wingdings 3" pitchFamily="18" charset="2"/>
              <a:buNone/>
            </a:pPr>
            <a:r>
              <a:rPr lang="zh-CN" altLang="en-US" sz="2400"/>
              <a:t>编译器仅关心其参数的类型，而不关心其名字。</a:t>
            </a:r>
          </a:p>
          <a:p>
            <a:pPr lvl="2" eaLnBrk="1" hangingPunct="1">
              <a:buFont typeface="Wingdings 3" pitchFamily="18" charset="2"/>
              <a:buNone/>
            </a:pPr>
            <a:r>
              <a:rPr lang="en-US" altLang="zh-CN" sz="2400"/>
              <a:t>int mi (int mo, double large);</a:t>
            </a:r>
            <a:endParaRPr lang="zh-CN" altLang="en-US" sz="2400"/>
          </a:p>
          <a:p>
            <a:pPr lvl="2" eaLnBrk="1" hangingPunct="1">
              <a:buFont typeface="Wingdings 3" pitchFamily="18" charset="2"/>
              <a:buNone/>
            </a:pPr>
            <a:r>
              <a:rPr lang="en-US" altLang="zh-CN" sz="2400"/>
              <a:t>int mk (int m, int  l[m]);</a:t>
            </a:r>
            <a:endParaRPr lang="zh-CN" altLang="en-US" sz="2400"/>
          </a:p>
          <a:p>
            <a:pPr lvl="2" eaLnBrk="1" hangingPunct="1">
              <a:buFont typeface="Wingdings 3" pitchFamily="18" charset="2"/>
              <a:buNone/>
            </a:pPr>
            <a:r>
              <a:rPr lang="en-US" altLang="zh-CN" sz="2400"/>
              <a:t> </a:t>
            </a:r>
            <a:endParaRPr lang="zh-CN" altLang="en-US" sz="2400"/>
          </a:p>
          <a:p>
            <a:pPr lvl="2" eaLnBrk="1" hangingPunct="1"/>
            <a:r>
              <a:rPr lang="zh-CN" altLang="en-US" sz="2400"/>
              <a:t>文件</a:t>
            </a:r>
          </a:p>
          <a:p>
            <a:pPr lvl="2" eaLnBrk="1" hangingPunct="1">
              <a:buFont typeface="Wingdings 3" pitchFamily="18" charset="2"/>
              <a:buNone/>
            </a:pPr>
            <a:r>
              <a:rPr lang="zh-CN" altLang="en-US" sz="2400"/>
              <a:t>在所有函数之外定义的变量具有文件作用域。</a:t>
            </a:r>
          </a:p>
          <a:p>
            <a:pPr lvl="2" eaLnBrk="1" hangingPunct="1">
              <a:buFont typeface="Wingdings 3" pitchFamily="18" charset="2"/>
              <a:buNone/>
            </a:pPr>
            <a:r>
              <a:rPr lang="zh-CN" altLang="en-US" sz="2400"/>
              <a:t>文件作用域的变量也称为全局变量。</a:t>
            </a:r>
          </a:p>
          <a:p>
            <a:pPr lvl="2" eaLnBrk="1" hangingPunct="1">
              <a:buFont typeface="Wingdings 3" pitchFamily="18" charset="2"/>
              <a:buNone/>
            </a:pPr>
            <a:endParaRPr lang="zh-CN" altLang="en-US"/>
          </a:p>
        </p:txBody>
      </p:sp>
    </p:spTree>
    <p:extLst>
      <p:ext uri="{BB962C8B-B14F-4D97-AF65-F5344CB8AC3E}">
        <p14:creationId xmlns:p14="http://schemas.microsoft.com/office/powerpoint/2010/main" val="424260899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lgn="ctr" eaLnBrk="1" hangingPunct="1"/>
            <a:r>
              <a:rPr lang="zh-CN" altLang="en-US" dirty="0"/>
              <a:t>存储模型</a:t>
            </a:r>
          </a:p>
        </p:txBody>
      </p:sp>
      <p:sp>
        <p:nvSpPr>
          <p:cNvPr id="465923" name="Rectangle 3"/>
          <p:cNvSpPr>
            <a:spLocks noGrp="1" noChangeArrowheads="1"/>
          </p:cNvSpPr>
          <p:nvPr>
            <p:ph idx="1"/>
          </p:nvPr>
        </p:nvSpPr>
        <p:spPr>
          <a:prstGeom prst="rect">
            <a:avLst/>
          </a:prstGeom>
        </p:spPr>
        <p:txBody>
          <a:bodyPr/>
          <a:lstStyle/>
          <a:p>
            <a:pPr eaLnBrk="1" hangingPunct="1"/>
            <a:r>
              <a:rPr lang="zh-CN" altLang="en-US"/>
              <a:t>链接</a:t>
            </a:r>
          </a:p>
          <a:p>
            <a:pPr lvl="1" eaLnBrk="1" hangingPunct="1"/>
            <a:r>
              <a:rPr lang="en-US" altLang="zh-CN"/>
              <a:t>C</a:t>
            </a:r>
            <a:r>
              <a:rPr lang="zh-CN" altLang="en-US"/>
              <a:t>变量链接：</a:t>
            </a:r>
          </a:p>
          <a:p>
            <a:pPr lvl="2" eaLnBrk="1" hangingPunct="1"/>
            <a:r>
              <a:rPr lang="zh-CN" altLang="en-US"/>
              <a:t>外部链接</a:t>
            </a:r>
          </a:p>
          <a:p>
            <a:pPr lvl="3" eaLnBrk="1" hangingPunct="1"/>
            <a:r>
              <a:rPr lang="zh-CN" altLang="en-US"/>
              <a:t>文件作用域</a:t>
            </a:r>
          </a:p>
          <a:p>
            <a:pPr lvl="3" eaLnBrk="1" hangingPunct="1"/>
            <a:r>
              <a:rPr lang="zh-CN" altLang="en-US"/>
              <a:t>可以在一个多文件程序中的任何地方使用</a:t>
            </a:r>
          </a:p>
          <a:p>
            <a:pPr lvl="2" eaLnBrk="1" hangingPunct="1"/>
            <a:r>
              <a:rPr lang="zh-CN" altLang="en-US"/>
              <a:t>内部链接</a:t>
            </a:r>
          </a:p>
          <a:p>
            <a:pPr lvl="3" eaLnBrk="1" hangingPunct="1"/>
            <a:r>
              <a:rPr lang="zh-CN" altLang="en-US"/>
              <a:t>文件作用域</a:t>
            </a:r>
          </a:p>
          <a:p>
            <a:pPr lvl="3" eaLnBrk="1" hangingPunct="1"/>
            <a:r>
              <a:rPr lang="zh-CN" altLang="en-US"/>
              <a:t>在一个文件的任何地方使用</a:t>
            </a:r>
          </a:p>
          <a:p>
            <a:pPr lvl="3" eaLnBrk="1" hangingPunct="1"/>
            <a:r>
              <a:rPr lang="zh-CN" altLang="en-US"/>
              <a:t>使用关键字</a:t>
            </a:r>
            <a:r>
              <a:rPr lang="en-US" altLang="zh-CN"/>
              <a:t>static</a:t>
            </a:r>
            <a:r>
              <a:rPr lang="zh-CN" altLang="en-US"/>
              <a:t>标示</a:t>
            </a:r>
          </a:p>
          <a:p>
            <a:pPr lvl="2" eaLnBrk="1" hangingPunct="1"/>
            <a:r>
              <a:rPr lang="zh-CN" altLang="en-US"/>
              <a:t>空链接</a:t>
            </a:r>
          </a:p>
          <a:p>
            <a:pPr lvl="3" eaLnBrk="1" hangingPunct="1"/>
            <a:r>
              <a:rPr lang="zh-CN" altLang="en-US"/>
              <a:t>代码块作用域或者函数原型作用域</a:t>
            </a:r>
          </a:p>
          <a:p>
            <a:pPr lvl="3" eaLnBrk="1" hangingPunct="1"/>
            <a:r>
              <a:rPr lang="zh-CN" altLang="en-US"/>
              <a:t>他们是由其定义所在的代码块或函数原型所私有的。</a:t>
            </a:r>
          </a:p>
        </p:txBody>
      </p:sp>
    </p:spTree>
    <p:extLst>
      <p:ext uri="{BB962C8B-B14F-4D97-AF65-F5344CB8AC3E}">
        <p14:creationId xmlns:p14="http://schemas.microsoft.com/office/powerpoint/2010/main" val="30370646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algn="ctr" eaLnBrk="1" hangingPunct="1"/>
            <a:r>
              <a:rPr lang="zh-CN" altLang="en-US" dirty="0"/>
              <a:t>存储模型</a:t>
            </a:r>
          </a:p>
        </p:txBody>
      </p:sp>
      <p:sp>
        <p:nvSpPr>
          <p:cNvPr id="466947" name="Rectangle 3"/>
          <p:cNvSpPr>
            <a:spLocks noGrp="1" noChangeArrowheads="1"/>
          </p:cNvSpPr>
          <p:nvPr>
            <p:ph idx="1"/>
          </p:nvPr>
        </p:nvSpPr>
        <p:spPr>
          <a:prstGeom prst="rect">
            <a:avLst/>
          </a:prstGeom>
        </p:spPr>
        <p:txBody>
          <a:bodyPr/>
          <a:lstStyle/>
          <a:p>
            <a:pPr eaLnBrk="1" hangingPunct="1"/>
            <a:r>
              <a:rPr lang="zh-CN" altLang="en-US" sz="2400"/>
              <a:t>链接</a:t>
            </a:r>
          </a:p>
          <a:p>
            <a:pPr lvl="1" eaLnBrk="1" hangingPunct="1"/>
            <a:r>
              <a:rPr lang="en-US" altLang="zh-CN"/>
              <a:t>Example</a:t>
            </a:r>
            <a:r>
              <a:rPr lang="zh-CN" altLang="en-US"/>
              <a:t>：	</a:t>
            </a:r>
          </a:p>
          <a:p>
            <a:pPr lvl="2" eaLnBrk="1" hangingPunct="1">
              <a:buFont typeface="Wingdings 3" pitchFamily="18" charset="2"/>
              <a:buNone/>
            </a:pPr>
            <a:r>
              <a:rPr lang="en-US" altLang="zh-CN" sz="2400"/>
              <a:t>int g = 5; 		// </a:t>
            </a:r>
            <a:r>
              <a:rPr lang="zh-CN" altLang="en-US" sz="2400"/>
              <a:t>文件作用域，外部链接</a:t>
            </a:r>
          </a:p>
          <a:p>
            <a:pPr lvl="2" eaLnBrk="1" hangingPunct="1">
              <a:buFont typeface="Wingdings 3" pitchFamily="18" charset="2"/>
              <a:buNone/>
            </a:pPr>
            <a:r>
              <a:rPr lang="en-US" altLang="zh-CN" sz="2400"/>
              <a:t>static int do = 3; 	// </a:t>
            </a:r>
            <a:r>
              <a:rPr lang="zh-CN" altLang="en-US" sz="2400"/>
              <a:t>文件作用域，内部链接</a:t>
            </a:r>
          </a:p>
          <a:p>
            <a:pPr lvl="2" eaLnBrk="1" hangingPunct="1">
              <a:buFont typeface="Wingdings 3" pitchFamily="18" charset="2"/>
              <a:buNone/>
            </a:pPr>
            <a:r>
              <a:rPr lang="zh-CN" altLang="en-US" sz="2400"/>
              <a:t> </a:t>
            </a:r>
          </a:p>
          <a:p>
            <a:pPr lvl="2" eaLnBrk="1" hangingPunct="1">
              <a:buFont typeface="Wingdings 3" pitchFamily="18" charset="2"/>
              <a:buNone/>
            </a:pPr>
            <a:r>
              <a:rPr lang="en-US" altLang="zh-CN" sz="2400"/>
              <a:t>int main(int argc , char * argv[])</a:t>
            </a:r>
            <a:endParaRPr lang="zh-CN" altLang="en-US" sz="2400"/>
          </a:p>
          <a:p>
            <a:pPr lvl="2" eaLnBrk="1" hangingPunct="1">
              <a:buFont typeface="Wingdings 3" pitchFamily="18" charset="2"/>
              <a:buNone/>
            </a:pPr>
            <a:r>
              <a:rPr lang="en-US" altLang="zh-CN" sz="2400"/>
              <a:t>{</a:t>
            </a:r>
            <a:endParaRPr lang="zh-CN" altLang="en-US" sz="2400"/>
          </a:p>
          <a:p>
            <a:pPr lvl="2" eaLnBrk="1" hangingPunct="1">
              <a:buFont typeface="Wingdings 3" pitchFamily="18" charset="2"/>
              <a:buNone/>
            </a:pPr>
            <a:r>
              <a:rPr lang="en-US" altLang="zh-CN" sz="2400"/>
              <a:t>	</a:t>
            </a:r>
            <a:r>
              <a:rPr lang="en-US" altLang="zh-CN" sz="2400">
                <a:sym typeface="Arial" pitchFamily="34" charset="0"/>
              </a:rPr>
              <a:t>…</a:t>
            </a:r>
            <a:endParaRPr lang="en-US" altLang="zh-CN" sz="2400"/>
          </a:p>
          <a:p>
            <a:pPr lvl="2" eaLnBrk="1" hangingPunct="1">
              <a:buFont typeface="Wingdings 3" pitchFamily="18" charset="2"/>
              <a:buNone/>
            </a:pPr>
            <a:r>
              <a:rPr lang="en-US" altLang="zh-CN" sz="2400"/>
              <a:t>}</a:t>
            </a:r>
            <a:endParaRPr lang="zh-CN" altLang="en-US" sz="2400"/>
          </a:p>
          <a:p>
            <a:pPr lvl="2" eaLnBrk="1" hangingPunct="1">
              <a:buFont typeface="Wingdings 3" pitchFamily="18" charset="2"/>
              <a:buNone/>
            </a:pPr>
            <a:endParaRPr lang="zh-CN" altLang="en-US" sz="2400"/>
          </a:p>
        </p:txBody>
      </p:sp>
    </p:spTree>
    <p:extLst>
      <p:ext uri="{BB962C8B-B14F-4D97-AF65-F5344CB8AC3E}">
        <p14:creationId xmlns:p14="http://schemas.microsoft.com/office/powerpoint/2010/main" val="9922365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lgn="ctr" eaLnBrk="1" hangingPunct="1"/>
            <a:r>
              <a:rPr lang="zh-CN" altLang="en-US" dirty="0"/>
              <a:t>存储模型</a:t>
            </a:r>
          </a:p>
        </p:txBody>
      </p:sp>
      <p:sp>
        <p:nvSpPr>
          <p:cNvPr id="467971" name="Rectangle 3"/>
          <p:cNvSpPr>
            <a:spLocks noGrp="1" noChangeArrowheads="1"/>
          </p:cNvSpPr>
          <p:nvPr>
            <p:ph idx="1"/>
          </p:nvPr>
        </p:nvSpPr>
        <p:spPr>
          <a:prstGeom prst="rect">
            <a:avLst/>
          </a:prstGeom>
        </p:spPr>
        <p:txBody>
          <a:bodyPr/>
          <a:lstStyle/>
          <a:p>
            <a:pPr eaLnBrk="1" hangingPunct="1">
              <a:lnSpc>
                <a:spcPct val="90000"/>
              </a:lnSpc>
            </a:pPr>
            <a:r>
              <a:rPr lang="zh-CN" altLang="en-US"/>
              <a:t>存储期：</a:t>
            </a:r>
          </a:p>
          <a:p>
            <a:pPr lvl="1" eaLnBrk="1" hangingPunct="1">
              <a:lnSpc>
                <a:spcPct val="90000"/>
              </a:lnSpc>
            </a:pPr>
            <a:r>
              <a:rPr lang="zh-CN" altLang="en-US"/>
              <a:t>静态存储期</a:t>
            </a:r>
          </a:p>
          <a:p>
            <a:pPr lvl="2" eaLnBrk="1" hangingPunct="1">
              <a:lnSpc>
                <a:spcPct val="90000"/>
              </a:lnSpc>
            </a:pPr>
            <a:r>
              <a:rPr lang="zh-CN" altLang="en-US"/>
              <a:t>编译时分配存储空间，从程序开始执行直到程序结束</a:t>
            </a:r>
          </a:p>
          <a:p>
            <a:pPr lvl="2" eaLnBrk="1" hangingPunct="1">
              <a:lnSpc>
                <a:spcPct val="90000"/>
              </a:lnSpc>
            </a:pPr>
            <a:r>
              <a:rPr lang="zh-CN" altLang="en-US"/>
              <a:t>文件作用域的变量具有静态存储期</a:t>
            </a:r>
          </a:p>
          <a:p>
            <a:pPr lvl="1" eaLnBrk="1" hangingPunct="1">
              <a:lnSpc>
                <a:spcPct val="90000"/>
              </a:lnSpc>
            </a:pPr>
            <a:r>
              <a:rPr lang="zh-CN" altLang="en-US"/>
              <a:t> 动态存储期</a:t>
            </a:r>
          </a:p>
          <a:p>
            <a:pPr lvl="2" eaLnBrk="1" hangingPunct="1">
              <a:lnSpc>
                <a:spcPct val="90000"/>
              </a:lnSpc>
            </a:pPr>
            <a:r>
              <a:rPr lang="zh-CN" altLang="en-US"/>
              <a:t>程序运行期间根据需要动态分配存储空间</a:t>
            </a:r>
          </a:p>
          <a:p>
            <a:pPr lvl="2" eaLnBrk="1" hangingPunct="1">
              <a:lnSpc>
                <a:spcPct val="90000"/>
              </a:lnSpc>
            </a:pPr>
            <a:r>
              <a:rPr lang="zh-CN" altLang="en-US"/>
              <a:t>代码块作用域的变量具有动态存储期</a:t>
            </a:r>
          </a:p>
          <a:p>
            <a:pPr lvl="1" eaLnBrk="1" hangingPunct="1">
              <a:lnSpc>
                <a:spcPct val="90000"/>
              </a:lnSpc>
            </a:pPr>
            <a:endParaRPr lang="zh-CN" altLang="en-US"/>
          </a:p>
          <a:p>
            <a:pPr lvl="1" eaLnBrk="1" hangingPunct="1">
              <a:lnSpc>
                <a:spcPct val="90000"/>
              </a:lnSpc>
            </a:pPr>
            <a:endParaRPr lang="zh-CN" altLang="en-US"/>
          </a:p>
          <a:p>
            <a:pPr lvl="1" eaLnBrk="1" hangingPunct="1">
              <a:lnSpc>
                <a:spcPct val="90000"/>
              </a:lnSpc>
            </a:pPr>
            <a:endParaRPr lang="zh-CN" altLang="en-US"/>
          </a:p>
          <a:p>
            <a:pPr lvl="1" eaLnBrk="1" hangingPunct="1">
              <a:lnSpc>
                <a:spcPct val="90000"/>
              </a:lnSpc>
            </a:pPr>
            <a:r>
              <a:rPr lang="zh-CN" altLang="en-US"/>
              <a:t>备注：</a:t>
            </a:r>
          </a:p>
          <a:p>
            <a:pPr lvl="2" eaLnBrk="1" hangingPunct="1">
              <a:lnSpc>
                <a:spcPct val="90000"/>
              </a:lnSpc>
            </a:pPr>
            <a:r>
              <a:rPr lang="en-US" altLang="zh-CN"/>
              <a:t>Static</a:t>
            </a:r>
            <a:r>
              <a:rPr lang="zh-CN" altLang="en-US"/>
              <a:t>仅表明是内部链接还是外部链接，对于存储期无影响。</a:t>
            </a:r>
          </a:p>
          <a:p>
            <a:pPr lvl="2" eaLnBrk="1" hangingPunct="1">
              <a:lnSpc>
                <a:spcPct val="90000"/>
              </a:lnSpc>
            </a:pPr>
            <a:endParaRPr lang="zh-CN" altLang="en-US"/>
          </a:p>
          <a:p>
            <a:pPr lvl="1" eaLnBrk="1" hangingPunct="1">
              <a:lnSpc>
                <a:spcPct val="90000"/>
              </a:lnSpc>
            </a:pPr>
            <a:endParaRPr lang="zh-CN" altLang="en-US"/>
          </a:p>
        </p:txBody>
      </p:sp>
    </p:spTree>
    <p:extLst>
      <p:ext uri="{BB962C8B-B14F-4D97-AF65-F5344CB8AC3E}">
        <p14:creationId xmlns:p14="http://schemas.microsoft.com/office/powerpoint/2010/main" val="1796919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ctr" eaLnBrk="1" hangingPunct="1"/>
            <a:r>
              <a:rPr lang="en-US" altLang="zh-CN" dirty="0"/>
              <a:t>APT</a:t>
            </a:r>
            <a:r>
              <a:rPr lang="zh-CN" altLang="en-US" dirty="0"/>
              <a:t>工作原理 </a:t>
            </a:r>
          </a:p>
        </p:txBody>
      </p:sp>
      <p:sp>
        <p:nvSpPr>
          <p:cNvPr id="59395" name="Rectangle 3"/>
          <p:cNvSpPr>
            <a:spLocks noGrp="1" noChangeArrowheads="1"/>
          </p:cNvSpPr>
          <p:nvPr>
            <p:ph idx="1"/>
          </p:nvPr>
        </p:nvSpPr>
        <p:spPr>
          <a:prstGeom prst="rect">
            <a:avLst/>
          </a:prstGeom>
        </p:spPr>
        <p:txBody>
          <a:bodyPr/>
          <a:lstStyle/>
          <a:p>
            <a:pPr eaLnBrk="1" hangingPunct="1">
              <a:lnSpc>
                <a:spcPct val="90000"/>
              </a:lnSpc>
            </a:pPr>
            <a:r>
              <a:rPr lang="en-US" altLang="zh-CN" sz="2400" dirty="0"/>
              <a:t>APT</a:t>
            </a:r>
            <a:r>
              <a:rPr lang="zh-CN" altLang="en-US" sz="2400" dirty="0"/>
              <a:t>（</a:t>
            </a:r>
            <a:r>
              <a:rPr lang="en-US" altLang="zh-CN" sz="2400" dirty="0"/>
              <a:t>Advanced Packaging Tool</a:t>
            </a:r>
            <a:r>
              <a:rPr lang="zh-CN" altLang="en-US" sz="2400" dirty="0"/>
              <a:t>）是</a:t>
            </a:r>
            <a:r>
              <a:rPr lang="en-US" altLang="zh-CN" sz="2400" dirty="0"/>
              <a:t>Ubuntu Linux</a:t>
            </a:r>
            <a:r>
              <a:rPr lang="zh-CN" altLang="en-US" sz="2400" dirty="0"/>
              <a:t>中功能最强大的命令行软件包管理工具，用于</a:t>
            </a:r>
            <a:r>
              <a:rPr lang="zh-CN" altLang="en-US" sz="2400" b="1" dirty="0">
                <a:solidFill>
                  <a:srgbClr val="FF0000"/>
                </a:solidFill>
              </a:rPr>
              <a:t>获取</a:t>
            </a:r>
            <a:r>
              <a:rPr lang="zh-CN" altLang="en-US" sz="2400" dirty="0"/>
              <a:t>、</a:t>
            </a:r>
            <a:r>
              <a:rPr lang="zh-CN" altLang="en-US" sz="2400" b="1" dirty="0">
                <a:solidFill>
                  <a:srgbClr val="FF0000"/>
                </a:solidFill>
              </a:rPr>
              <a:t>安装</a:t>
            </a:r>
            <a:r>
              <a:rPr lang="zh-CN" altLang="en-US" sz="2400" dirty="0"/>
              <a:t>、</a:t>
            </a:r>
            <a:r>
              <a:rPr lang="zh-CN" altLang="en-US" sz="2400" b="1" dirty="0">
                <a:solidFill>
                  <a:srgbClr val="FF0000"/>
                </a:solidFill>
              </a:rPr>
              <a:t>编译</a:t>
            </a:r>
            <a:r>
              <a:rPr lang="zh-CN" altLang="en-US" sz="2400" dirty="0"/>
              <a:t>、</a:t>
            </a:r>
            <a:r>
              <a:rPr lang="zh-CN" altLang="en-US" sz="2400" b="1" dirty="0">
                <a:solidFill>
                  <a:srgbClr val="FF0000"/>
                </a:solidFill>
              </a:rPr>
              <a:t>卸载</a:t>
            </a:r>
            <a:r>
              <a:rPr lang="zh-CN" altLang="en-US" sz="2400" dirty="0"/>
              <a:t>和</a:t>
            </a:r>
            <a:r>
              <a:rPr lang="zh-CN" altLang="en-US" sz="2400" b="1" dirty="0">
                <a:solidFill>
                  <a:srgbClr val="FF0000"/>
                </a:solidFill>
              </a:rPr>
              <a:t>查询</a:t>
            </a:r>
            <a:r>
              <a:rPr lang="en-US" altLang="zh-CN" sz="2400" dirty="0"/>
              <a:t>Deb</a:t>
            </a:r>
            <a:r>
              <a:rPr lang="zh-CN" altLang="en-US" sz="2400" dirty="0"/>
              <a:t>软件包，以及检查软件包依赖关系。 </a:t>
            </a:r>
          </a:p>
          <a:p>
            <a:pPr eaLnBrk="1" hangingPunct="1">
              <a:lnSpc>
                <a:spcPct val="90000"/>
              </a:lnSpc>
            </a:pPr>
            <a:r>
              <a:rPr lang="en-US" altLang="zh-CN" sz="2400" u="sng" dirty="0">
                <a:solidFill>
                  <a:srgbClr val="FF0000"/>
                </a:solidFill>
              </a:rPr>
              <a:t>Ubuntu</a:t>
            </a:r>
            <a:r>
              <a:rPr lang="zh-CN" altLang="en-US" sz="2400" u="sng" dirty="0">
                <a:solidFill>
                  <a:srgbClr val="FF0000"/>
                </a:solidFill>
              </a:rPr>
              <a:t>采用集中式的软件仓库机制</a:t>
            </a:r>
            <a:r>
              <a:rPr lang="zh-CN" altLang="en-US" sz="2400" dirty="0"/>
              <a:t>，将各式各样的软件包分门别类地存放在软件仓库中，进行有效地组织和管理。然后，将软件仓库置于许许多多的镜像服务器中，并保持基本一致。这样，所有的</a:t>
            </a:r>
            <a:r>
              <a:rPr lang="en-US" altLang="zh-CN" sz="2400" dirty="0"/>
              <a:t>Ubuntu</a:t>
            </a:r>
            <a:r>
              <a:rPr lang="zh-CN" altLang="en-US" sz="2400" dirty="0"/>
              <a:t>用户随时都能获得最新版本的安装软件包。因此，对于用户，这些镜像服务器就是他们的</a:t>
            </a:r>
            <a:r>
              <a:rPr lang="zh-CN" altLang="en-US" b="1" u="sng" dirty="0">
                <a:solidFill>
                  <a:srgbClr val="008000"/>
                </a:solidFill>
              </a:rPr>
              <a:t>软件源</a:t>
            </a:r>
            <a:r>
              <a:rPr lang="zh-CN" altLang="en-US" sz="2400" dirty="0"/>
              <a:t>（</a:t>
            </a:r>
            <a:r>
              <a:rPr lang="en-US" altLang="zh-CN" sz="2400" dirty="0" err="1"/>
              <a:t>reposity</a:t>
            </a:r>
            <a:r>
              <a:rPr lang="zh-CN" altLang="en-US" sz="2400" dirty="0"/>
              <a:t>）。 </a:t>
            </a:r>
            <a:endParaRPr lang="zh-CN" altLang="en-US" dirty="0"/>
          </a:p>
        </p:txBody>
      </p:sp>
    </p:spTree>
    <p:extLst>
      <p:ext uri="{BB962C8B-B14F-4D97-AF65-F5344CB8AC3E}">
        <p14:creationId xmlns:p14="http://schemas.microsoft.com/office/powerpoint/2010/main" val="11633229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pPr algn="ctr" eaLnBrk="1" hangingPunct="1"/>
            <a:r>
              <a:rPr lang="zh-CN" altLang="en-US" dirty="0"/>
              <a:t>存储模型</a:t>
            </a:r>
          </a:p>
        </p:txBody>
      </p:sp>
      <p:sp>
        <p:nvSpPr>
          <p:cNvPr id="468995"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p:txBody>
      </p:sp>
      <p:pic>
        <p:nvPicPr>
          <p:cNvPr id="468996" name="Picture 4" descr="Sna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34" y="1917701"/>
            <a:ext cx="11713633"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29101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lgn="ctr" eaLnBrk="1" hangingPunct="1"/>
            <a:r>
              <a:rPr lang="zh-CN" altLang="en-US" dirty="0"/>
              <a:t>存储模型</a:t>
            </a:r>
          </a:p>
        </p:txBody>
      </p:sp>
      <p:sp>
        <p:nvSpPr>
          <p:cNvPr id="470019"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a:p>
            <a:pPr eaLnBrk="1" hangingPunct="1">
              <a:buFont typeface="Wingdings 3" pitchFamily="18" charset="2"/>
              <a:buNone/>
            </a:pPr>
            <a:endParaRPr lang="zh-CN" altLang="en-US"/>
          </a:p>
          <a:p>
            <a:pPr lvl="1" eaLnBrk="1" hangingPunct="1"/>
            <a:r>
              <a:rPr lang="zh-CN" altLang="en-US" b="1"/>
              <a:t>自动</a:t>
            </a:r>
          </a:p>
          <a:p>
            <a:pPr lvl="2" eaLnBrk="1" hangingPunct="1"/>
            <a:r>
              <a:rPr lang="en-US" altLang="zh-CN"/>
              <a:t>auto</a:t>
            </a:r>
            <a:r>
              <a:rPr lang="zh-CN" altLang="en-US"/>
              <a:t>为存储类说明符，可以说明一个变量为自动变量。</a:t>
            </a:r>
          </a:p>
          <a:p>
            <a:pPr lvl="2" eaLnBrk="1" hangingPunct="1"/>
            <a:r>
              <a:rPr lang="zh-CN" altLang="en-US"/>
              <a:t>在一个代码块内（或在一个函数头部作为参量）声明的变量，无论有没有存储类修饰符</a:t>
            </a:r>
            <a:r>
              <a:rPr lang="en-US" altLang="zh-CN"/>
              <a:t>auton</a:t>
            </a:r>
            <a:r>
              <a:rPr lang="zh-CN" altLang="en-US"/>
              <a:t>，都属于自动存储类。</a:t>
            </a:r>
          </a:p>
          <a:p>
            <a:pPr lvl="2" eaLnBrk="1" hangingPunct="1"/>
            <a:r>
              <a:rPr lang="zh-CN" altLang="en-US"/>
              <a:t>该类具有自动存储时期、代码块的作用域和空链接</a:t>
            </a:r>
            <a:r>
              <a:rPr lang="en-US" altLang="zh-CN"/>
              <a:t>(no linkage)</a:t>
            </a:r>
            <a:r>
              <a:rPr lang="zh-CN" altLang="en-US"/>
              <a:t>。</a:t>
            </a:r>
          </a:p>
          <a:p>
            <a:pPr lvl="2" eaLnBrk="1" hangingPunct="1"/>
            <a:r>
              <a:rPr lang="zh-CN" altLang="en-US"/>
              <a:t>如未初始化，它的值是不确定的。</a:t>
            </a:r>
          </a:p>
          <a:p>
            <a:pPr lvl="2" eaLnBrk="1" hangingPunct="1"/>
            <a:r>
              <a:rPr lang="zh-CN" altLang="en-US"/>
              <a:t>代码块或者函数头部定义的变量均属此类。</a:t>
            </a:r>
          </a:p>
          <a:p>
            <a:pPr lvl="2" eaLnBrk="1" hangingPunct="1"/>
            <a:r>
              <a:rPr lang="zh-CN" altLang="en-US"/>
              <a:t>还可以使用关键字</a:t>
            </a:r>
            <a:r>
              <a:rPr lang="en-US" altLang="zh-CN"/>
              <a:t>auto</a:t>
            </a:r>
            <a:r>
              <a:rPr lang="zh-CN" altLang="en-US"/>
              <a:t>来标示。</a:t>
            </a:r>
          </a:p>
          <a:p>
            <a:pPr lvl="2" eaLnBrk="1" hangingPunct="1"/>
            <a:endParaRPr lang="zh-CN" altLang="en-US"/>
          </a:p>
          <a:p>
            <a:pPr lvl="1" eaLnBrk="1" hangingPunct="1">
              <a:buFont typeface="Wingdings 3" pitchFamily="18" charset="2"/>
              <a:buNone/>
            </a:pPr>
            <a:endParaRPr lang="zh-CN" altLang="en-US"/>
          </a:p>
        </p:txBody>
      </p:sp>
    </p:spTree>
    <p:extLst>
      <p:ext uri="{BB962C8B-B14F-4D97-AF65-F5344CB8AC3E}">
        <p14:creationId xmlns:p14="http://schemas.microsoft.com/office/powerpoint/2010/main" val="9285804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pPr algn="ctr" eaLnBrk="1" hangingPunct="1"/>
            <a:r>
              <a:rPr lang="zh-CN" altLang="en-US" dirty="0"/>
              <a:t>存储模型</a:t>
            </a:r>
          </a:p>
        </p:txBody>
      </p:sp>
      <p:sp>
        <p:nvSpPr>
          <p:cNvPr id="471043" name="Rectangle 3"/>
          <p:cNvSpPr>
            <a:spLocks noGrp="1" noChangeArrowheads="1"/>
          </p:cNvSpPr>
          <p:nvPr>
            <p:ph idx="1"/>
          </p:nvPr>
        </p:nvSpPr>
        <p:spPr>
          <a:prstGeom prst="rect">
            <a:avLst/>
          </a:prstGeom>
        </p:spPr>
        <p:txBody>
          <a:bodyPr/>
          <a:lstStyle/>
          <a:p>
            <a:pPr eaLnBrk="1" hangingPunct="1">
              <a:lnSpc>
                <a:spcPct val="90000"/>
              </a:lnSpc>
            </a:pPr>
            <a:r>
              <a:rPr lang="zh-CN" altLang="en-US" sz="2400"/>
              <a:t>存储模型</a:t>
            </a:r>
            <a:r>
              <a:rPr lang="en-US" altLang="zh-CN" sz="2400"/>
              <a:t>/</a:t>
            </a:r>
            <a:r>
              <a:rPr lang="zh-CN" altLang="en-US" sz="2400"/>
              <a:t>存储类的五种分类：</a:t>
            </a:r>
          </a:p>
          <a:p>
            <a:pPr lvl="1" eaLnBrk="1" hangingPunct="1">
              <a:lnSpc>
                <a:spcPct val="90000"/>
              </a:lnSpc>
            </a:pPr>
            <a:r>
              <a:rPr lang="zh-CN" altLang="en-US" sz="2000" b="1"/>
              <a:t>自动</a:t>
            </a:r>
          </a:p>
          <a:p>
            <a:pPr lvl="2" eaLnBrk="1" hangingPunct="1">
              <a:lnSpc>
                <a:spcPct val="90000"/>
              </a:lnSpc>
            </a:pPr>
            <a:r>
              <a:rPr lang="en-US" altLang="zh-CN" sz="1800"/>
              <a:t>Example:</a:t>
            </a:r>
            <a:endParaRPr lang="zh-CN" altLang="en-US" sz="1800"/>
          </a:p>
          <a:p>
            <a:pPr lvl="3" eaLnBrk="1" hangingPunct="1">
              <a:lnSpc>
                <a:spcPct val="90000"/>
              </a:lnSpc>
              <a:buFont typeface="Wingdings 3" pitchFamily="18" charset="2"/>
              <a:buNone/>
            </a:pPr>
            <a:r>
              <a:rPr lang="en-US" altLang="zh-CN" sz="1800"/>
              <a:t>int loop(int n)</a:t>
            </a:r>
            <a:endParaRPr lang="zh-CN" altLang="en-US" sz="1800"/>
          </a:p>
          <a:p>
            <a:pPr lvl="3" eaLnBrk="1" hangingPunct="1">
              <a:lnSpc>
                <a:spcPct val="90000"/>
              </a:lnSpc>
              <a:buFont typeface="Wingdings 3" pitchFamily="18" charset="2"/>
              <a:buNone/>
            </a:pPr>
            <a:r>
              <a:rPr lang="en-US" altLang="zh-CN" sz="1800"/>
              <a:t>{</a:t>
            </a:r>
            <a:endParaRPr lang="zh-CN" altLang="en-US" sz="1800"/>
          </a:p>
          <a:p>
            <a:pPr lvl="3" eaLnBrk="1" hangingPunct="1">
              <a:lnSpc>
                <a:spcPct val="90000"/>
              </a:lnSpc>
              <a:buFont typeface="Wingdings 3" pitchFamily="18" charset="2"/>
              <a:buNone/>
            </a:pPr>
            <a:r>
              <a:rPr lang="en-US" altLang="zh-CN" sz="1800"/>
              <a:t>	int m;	</a:t>
            </a:r>
            <a:endParaRPr lang="zh-CN" altLang="en-US" sz="1800"/>
          </a:p>
          <a:p>
            <a:pPr lvl="3" eaLnBrk="1" hangingPunct="1">
              <a:lnSpc>
                <a:spcPct val="90000"/>
              </a:lnSpc>
              <a:buFont typeface="Wingdings 3" pitchFamily="18" charset="2"/>
              <a:buNone/>
            </a:pPr>
            <a:r>
              <a:rPr lang="en-US" altLang="zh-CN" sz="1800"/>
              <a:t>	m = 2;</a:t>
            </a:r>
            <a:endParaRPr lang="zh-CN" altLang="en-US" sz="1800"/>
          </a:p>
          <a:p>
            <a:pPr lvl="3" eaLnBrk="1" hangingPunct="1">
              <a:lnSpc>
                <a:spcPct val="90000"/>
              </a:lnSpc>
              <a:buFont typeface="Wingdings 3" pitchFamily="18" charset="2"/>
              <a:buNone/>
            </a:pPr>
            <a:r>
              <a:rPr lang="en-US" altLang="zh-CN" sz="1800"/>
              <a:t>	{</a:t>
            </a:r>
            <a:endParaRPr lang="zh-CN" altLang="en-US" sz="1800"/>
          </a:p>
          <a:p>
            <a:pPr lvl="3" eaLnBrk="1" hangingPunct="1">
              <a:lnSpc>
                <a:spcPct val="90000"/>
              </a:lnSpc>
              <a:buFont typeface="Wingdings 3" pitchFamily="18" charset="2"/>
              <a:buNone/>
            </a:pPr>
            <a:r>
              <a:rPr lang="en-US" altLang="zh-CN" sz="1800"/>
              <a:t>		int i, m ;		//m,i</a:t>
            </a:r>
            <a:r>
              <a:rPr lang="zh-CN" altLang="en-US" sz="1800"/>
              <a:t>的作用域</a:t>
            </a:r>
          </a:p>
          <a:p>
            <a:pPr lvl="3" eaLnBrk="1" hangingPunct="1">
              <a:lnSpc>
                <a:spcPct val="90000"/>
              </a:lnSpc>
              <a:buFont typeface="Wingdings 3" pitchFamily="18" charset="2"/>
              <a:buNone/>
            </a:pPr>
            <a:r>
              <a:rPr lang="zh-CN" altLang="en-US" sz="1800"/>
              <a:t>		</a:t>
            </a:r>
            <a:r>
              <a:rPr lang="en-US" altLang="zh-CN" sz="1800"/>
              <a:t>m = 20;</a:t>
            </a:r>
            <a:endParaRPr lang="zh-CN" altLang="en-US" sz="1800"/>
          </a:p>
          <a:p>
            <a:pPr lvl="3" eaLnBrk="1" hangingPunct="1">
              <a:lnSpc>
                <a:spcPct val="90000"/>
              </a:lnSpc>
              <a:buFont typeface="Wingdings 3" pitchFamily="18" charset="2"/>
              <a:buNone/>
            </a:pPr>
            <a:r>
              <a:rPr lang="en-US" altLang="zh-CN" sz="1800"/>
              <a:t>		for (i = m; i &lt; n ; i ++)</a:t>
            </a:r>
            <a:endParaRPr lang="zh-CN" altLang="en-US" sz="1800"/>
          </a:p>
          <a:p>
            <a:pPr lvl="3" eaLnBrk="1" hangingPunct="1">
              <a:lnSpc>
                <a:spcPct val="90000"/>
              </a:lnSpc>
              <a:buFont typeface="Wingdings 3" pitchFamily="18" charset="2"/>
              <a:buNone/>
            </a:pPr>
            <a:r>
              <a:rPr lang="en-US" altLang="zh-CN" sz="1800"/>
              <a:t>			printf(</a:t>
            </a:r>
            <a:r>
              <a:rPr lang="en-US" altLang="zh-CN" sz="1800">
                <a:sym typeface="Arial" pitchFamily="34" charset="0"/>
              </a:rPr>
              <a:t>…</a:t>
            </a:r>
            <a:r>
              <a:rPr lang="en-US" altLang="zh-CN" sz="1800"/>
              <a:t>.);</a:t>
            </a:r>
            <a:endParaRPr lang="zh-CN" altLang="en-US" sz="1800"/>
          </a:p>
          <a:p>
            <a:pPr lvl="3" eaLnBrk="1" hangingPunct="1">
              <a:lnSpc>
                <a:spcPct val="90000"/>
              </a:lnSpc>
              <a:buFont typeface="Wingdings 3" pitchFamily="18" charset="2"/>
              <a:buNone/>
            </a:pPr>
            <a:r>
              <a:rPr lang="en-US" altLang="zh-CN" sz="1800"/>
              <a:t>	}</a:t>
            </a:r>
            <a:endParaRPr lang="zh-CN" altLang="en-US" sz="1800"/>
          </a:p>
          <a:p>
            <a:pPr lvl="3" eaLnBrk="1" hangingPunct="1">
              <a:lnSpc>
                <a:spcPct val="90000"/>
              </a:lnSpc>
              <a:buFont typeface="Wingdings 3" pitchFamily="18" charset="2"/>
              <a:buNone/>
            </a:pPr>
            <a:r>
              <a:rPr lang="en-US" altLang="zh-CN" sz="1800"/>
              <a:t>	return m;		//m</a:t>
            </a:r>
            <a:r>
              <a:rPr lang="zh-CN" altLang="en-US" sz="1800"/>
              <a:t>作用域，</a:t>
            </a:r>
            <a:r>
              <a:rPr lang="en-US" altLang="zh-CN" sz="1800"/>
              <a:t>i</a:t>
            </a:r>
            <a:r>
              <a:rPr lang="zh-CN" altLang="en-US" sz="1800"/>
              <a:t>消失</a:t>
            </a:r>
          </a:p>
          <a:p>
            <a:pPr lvl="3" eaLnBrk="1" hangingPunct="1">
              <a:lnSpc>
                <a:spcPct val="90000"/>
              </a:lnSpc>
              <a:buFont typeface="Wingdings 3" pitchFamily="18" charset="2"/>
              <a:buNone/>
            </a:pPr>
            <a:r>
              <a:rPr lang="en-US" altLang="zh-CN" sz="1800"/>
              <a:t>}</a:t>
            </a:r>
            <a:endParaRPr lang="zh-CN" altLang="en-US" sz="1800"/>
          </a:p>
          <a:p>
            <a:pPr eaLnBrk="1" hangingPunct="1">
              <a:lnSpc>
                <a:spcPct val="90000"/>
              </a:lnSpc>
            </a:pPr>
            <a:endParaRPr lang="zh-CN" altLang="en-US" sz="2400"/>
          </a:p>
        </p:txBody>
      </p:sp>
    </p:spTree>
    <p:extLst>
      <p:ext uri="{BB962C8B-B14F-4D97-AF65-F5344CB8AC3E}">
        <p14:creationId xmlns:p14="http://schemas.microsoft.com/office/powerpoint/2010/main" val="33044258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lgn="ctr" eaLnBrk="1" hangingPunct="1"/>
            <a:r>
              <a:rPr lang="zh-CN" altLang="en-US" dirty="0"/>
              <a:t>存储模型</a:t>
            </a:r>
          </a:p>
        </p:txBody>
      </p:sp>
      <p:sp>
        <p:nvSpPr>
          <p:cNvPr id="472067"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a:p>
            <a:pPr eaLnBrk="1" hangingPunct="1"/>
            <a:endParaRPr lang="zh-CN" altLang="en-US"/>
          </a:p>
          <a:p>
            <a:pPr lvl="1" eaLnBrk="1" hangingPunct="1"/>
            <a:r>
              <a:rPr lang="zh-CN" altLang="en-US" b="1"/>
              <a:t>寄存器</a:t>
            </a:r>
          </a:p>
          <a:p>
            <a:pPr lvl="2" eaLnBrk="1" hangingPunct="1"/>
            <a:r>
              <a:rPr lang="zh-CN" altLang="en-US"/>
              <a:t>在一个代码块内（或在一个函数头部作为参量）使用修饰符</a:t>
            </a:r>
            <a:r>
              <a:rPr lang="en-US" altLang="zh-CN"/>
              <a:t>register</a:t>
            </a:r>
            <a:r>
              <a:rPr lang="zh-CN" altLang="en-US"/>
              <a:t>声明的变量属于寄存器存储类。</a:t>
            </a:r>
          </a:p>
          <a:p>
            <a:pPr lvl="2" eaLnBrk="1" hangingPunct="1"/>
            <a:r>
              <a:rPr lang="zh-CN" altLang="en-US"/>
              <a:t>该类与自动存储类相似，具有自动存储时期、代码块作用域和空连接，声明为</a:t>
            </a:r>
            <a:r>
              <a:rPr lang="en-US" altLang="zh-CN"/>
              <a:t>register</a:t>
            </a:r>
            <a:r>
              <a:rPr lang="zh-CN" altLang="en-US"/>
              <a:t>仅仅是一个请求，而非命令，因此变量仍然可能是普通的自动变量，但是仍然无法获取地址。</a:t>
            </a:r>
          </a:p>
          <a:p>
            <a:pPr lvl="2" eaLnBrk="1" hangingPunct="1"/>
            <a:r>
              <a:rPr lang="zh-CN" altLang="en-US"/>
              <a:t>如果没有被初始化，它的值也是未定的。</a:t>
            </a:r>
          </a:p>
          <a:p>
            <a:pPr lvl="2" eaLnBrk="1" hangingPunct="1"/>
            <a:r>
              <a:rPr lang="zh-CN" altLang="en-US"/>
              <a:t>由于变量是在寄存器中，是无法获取其地址的。</a:t>
            </a:r>
          </a:p>
          <a:p>
            <a:pPr lvl="2" eaLnBrk="1" hangingPunct="1"/>
            <a:r>
              <a:rPr lang="zh-CN" altLang="en-US"/>
              <a:t>对于类型有限定，比如</a:t>
            </a:r>
            <a:r>
              <a:rPr lang="en-US" altLang="zh-CN"/>
              <a:t>double</a:t>
            </a:r>
            <a:r>
              <a:rPr lang="zh-CN" altLang="en-US"/>
              <a:t>就不能使用</a:t>
            </a:r>
            <a:r>
              <a:rPr lang="en-US" altLang="zh-CN"/>
              <a:t>register</a:t>
            </a:r>
            <a:r>
              <a:rPr lang="zh-CN" altLang="en-US"/>
              <a:t>。</a:t>
            </a:r>
          </a:p>
        </p:txBody>
      </p:sp>
    </p:spTree>
    <p:extLst>
      <p:ext uri="{BB962C8B-B14F-4D97-AF65-F5344CB8AC3E}">
        <p14:creationId xmlns:p14="http://schemas.microsoft.com/office/powerpoint/2010/main" val="35114608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pPr algn="ctr" eaLnBrk="1" hangingPunct="1"/>
            <a:r>
              <a:rPr lang="zh-CN" altLang="en-US" dirty="0"/>
              <a:t>存储模型</a:t>
            </a:r>
          </a:p>
        </p:txBody>
      </p:sp>
      <p:sp>
        <p:nvSpPr>
          <p:cNvPr id="473091"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a:p>
            <a:pPr lvl="1" eaLnBrk="1" hangingPunct="1"/>
            <a:endParaRPr lang="zh-CN" altLang="en-US" b="1"/>
          </a:p>
          <a:p>
            <a:pPr lvl="1" eaLnBrk="1" hangingPunct="1"/>
            <a:r>
              <a:rPr lang="zh-CN" altLang="en-US" b="1"/>
              <a:t>静态、空链接</a:t>
            </a:r>
            <a:endParaRPr lang="zh-CN" altLang="en-US"/>
          </a:p>
          <a:p>
            <a:pPr lvl="2" eaLnBrk="1" hangingPunct="1"/>
            <a:r>
              <a:rPr lang="zh-CN" altLang="en-US"/>
              <a:t>在一个代码块内使用存储类修饰符</a:t>
            </a:r>
            <a:r>
              <a:rPr lang="en-US" altLang="zh-CN"/>
              <a:t>static</a:t>
            </a:r>
            <a:r>
              <a:rPr lang="zh-CN" altLang="en-US"/>
              <a:t>声明的局部变量属于静态空连接存储类。</a:t>
            </a:r>
          </a:p>
          <a:p>
            <a:pPr lvl="2" eaLnBrk="1" hangingPunct="1"/>
            <a:r>
              <a:rPr lang="zh-CN" altLang="en-US"/>
              <a:t>该类具有静态存储时期、代码块作用域和空链接。</a:t>
            </a:r>
          </a:p>
          <a:p>
            <a:pPr lvl="2" eaLnBrk="1" hangingPunct="1"/>
            <a:r>
              <a:rPr lang="zh-CN" altLang="en-US"/>
              <a:t>仅在编译时初始化一次。</a:t>
            </a:r>
          </a:p>
          <a:p>
            <a:pPr lvl="2" eaLnBrk="1" hangingPunct="1"/>
            <a:r>
              <a:rPr lang="zh-CN" altLang="en-US"/>
              <a:t>如未明确初始化，它的字节将被设定为</a:t>
            </a:r>
            <a:r>
              <a:rPr lang="en-US" altLang="zh-CN"/>
              <a:t>0.</a:t>
            </a:r>
            <a:endParaRPr lang="zh-CN" altLang="en-US"/>
          </a:p>
          <a:p>
            <a:pPr lvl="1" eaLnBrk="1" hangingPunct="1"/>
            <a:endParaRPr lang="zh-CN" altLang="en-US" b="1"/>
          </a:p>
          <a:p>
            <a:pPr lvl="1" eaLnBrk="1" hangingPunct="1"/>
            <a:endParaRPr lang="zh-CN" altLang="en-US"/>
          </a:p>
          <a:p>
            <a:pPr eaLnBrk="1" hangingPunct="1"/>
            <a:endParaRPr lang="zh-CN" altLang="en-US"/>
          </a:p>
        </p:txBody>
      </p:sp>
    </p:spTree>
    <p:extLst>
      <p:ext uri="{BB962C8B-B14F-4D97-AF65-F5344CB8AC3E}">
        <p14:creationId xmlns:p14="http://schemas.microsoft.com/office/powerpoint/2010/main" val="39446569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pPr algn="ctr" eaLnBrk="1" hangingPunct="1"/>
            <a:r>
              <a:rPr lang="zh-CN" altLang="en-US" dirty="0"/>
              <a:t>存储模型</a:t>
            </a:r>
          </a:p>
        </p:txBody>
      </p:sp>
      <p:sp>
        <p:nvSpPr>
          <p:cNvPr id="474115"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a:p>
            <a:pPr eaLnBrk="1" hangingPunct="1"/>
            <a:endParaRPr lang="zh-CN" altLang="en-US"/>
          </a:p>
          <a:p>
            <a:pPr lvl="1" eaLnBrk="1" hangingPunct="1"/>
            <a:r>
              <a:rPr lang="zh-CN" altLang="en-US" b="1"/>
              <a:t>静态、外部链接</a:t>
            </a:r>
            <a:endParaRPr lang="zh-CN" altLang="en-US"/>
          </a:p>
          <a:p>
            <a:pPr lvl="2" eaLnBrk="1" hangingPunct="1"/>
            <a:r>
              <a:rPr lang="zh-CN" altLang="en-US"/>
              <a:t>在所有函数外部定义、未使用</a:t>
            </a:r>
            <a:r>
              <a:rPr lang="en-US" altLang="zh-CN"/>
              <a:t>static</a:t>
            </a:r>
            <a:r>
              <a:rPr lang="zh-CN" altLang="en-US"/>
              <a:t>修饰的变量属于静态、外部链接存储类。</a:t>
            </a:r>
          </a:p>
          <a:p>
            <a:pPr lvl="2" eaLnBrk="1" hangingPunct="1"/>
            <a:r>
              <a:rPr lang="zh-CN" altLang="en-US"/>
              <a:t>具有静态存储时期、文件作用域和外部链接。</a:t>
            </a:r>
          </a:p>
          <a:p>
            <a:pPr lvl="2" eaLnBrk="1" hangingPunct="1"/>
            <a:r>
              <a:rPr lang="zh-CN" altLang="en-US"/>
              <a:t>仅在编译时初始化一次。</a:t>
            </a:r>
          </a:p>
          <a:p>
            <a:pPr lvl="2" eaLnBrk="1" hangingPunct="1"/>
            <a:r>
              <a:rPr lang="zh-CN" altLang="en-US"/>
              <a:t>如未明确初始化，它的字节也被设定为</a:t>
            </a:r>
            <a:r>
              <a:rPr lang="en-US" altLang="zh-CN"/>
              <a:t>0.</a:t>
            </a:r>
            <a:endParaRPr lang="zh-CN" altLang="en-US"/>
          </a:p>
          <a:p>
            <a:pPr lvl="2" eaLnBrk="1" hangingPunct="1"/>
            <a:r>
              <a:rPr lang="zh-CN" altLang="en-US"/>
              <a:t>在使用外部变量的函数中使用</a:t>
            </a:r>
            <a:r>
              <a:rPr lang="en-US" altLang="zh-CN"/>
              <a:t>extern</a:t>
            </a:r>
            <a:r>
              <a:rPr lang="zh-CN" altLang="en-US"/>
              <a:t>关键字来再次声明。</a:t>
            </a:r>
          </a:p>
          <a:p>
            <a:pPr lvl="2" eaLnBrk="1" hangingPunct="1"/>
            <a:r>
              <a:rPr lang="zh-CN" altLang="en-US"/>
              <a:t>如果是在其他文件中定义的，则必须使用</a:t>
            </a:r>
            <a:r>
              <a:rPr lang="en-US" altLang="zh-CN"/>
              <a:t>extern</a:t>
            </a:r>
            <a:r>
              <a:rPr lang="zh-CN" altLang="en-US"/>
              <a:t>。</a:t>
            </a:r>
          </a:p>
          <a:p>
            <a:pPr lvl="2" eaLnBrk="1" hangingPunct="1"/>
            <a:endParaRPr lang="zh-CN" altLang="en-US"/>
          </a:p>
          <a:p>
            <a:pPr lvl="1" eaLnBrk="1" hangingPunct="1"/>
            <a:endParaRPr lang="zh-CN" altLang="en-US" b="1"/>
          </a:p>
          <a:p>
            <a:pPr eaLnBrk="1" hangingPunct="1"/>
            <a:endParaRPr lang="zh-CN" altLang="en-US"/>
          </a:p>
        </p:txBody>
      </p:sp>
    </p:spTree>
    <p:extLst>
      <p:ext uri="{BB962C8B-B14F-4D97-AF65-F5344CB8AC3E}">
        <p14:creationId xmlns:p14="http://schemas.microsoft.com/office/powerpoint/2010/main" val="5458488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pPr algn="ctr" eaLnBrk="1" hangingPunct="1"/>
            <a:r>
              <a:rPr lang="zh-CN" altLang="en-US" dirty="0"/>
              <a:t>存储模型</a:t>
            </a:r>
          </a:p>
        </p:txBody>
      </p:sp>
      <p:sp>
        <p:nvSpPr>
          <p:cNvPr id="475139" name="Rectangle 3"/>
          <p:cNvSpPr>
            <a:spLocks noGrp="1" noChangeArrowheads="1"/>
          </p:cNvSpPr>
          <p:nvPr>
            <p:ph idx="1"/>
          </p:nvPr>
        </p:nvSpPr>
        <p:spPr>
          <a:prstGeom prst="rect">
            <a:avLst/>
          </a:prstGeom>
        </p:spPr>
        <p:txBody>
          <a:bodyPr/>
          <a:lstStyle/>
          <a:p>
            <a:pPr eaLnBrk="1" hangingPunct="1"/>
            <a:r>
              <a:rPr lang="zh-CN" altLang="en-US"/>
              <a:t>存储模型</a:t>
            </a:r>
            <a:r>
              <a:rPr lang="en-US" altLang="zh-CN"/>
              <a:t>/</a:t>
            </a:r>
            <a:r>
              <a:rPr lang="zh-CN" altLang="en-US"/>
              <a:t>存储类的五种分类：</a:t>
            </a:r>
          </a:p>
          <a:p>
            <a:pPr eaLnBrk="1" hangingPunct="1"/>
            <a:endParaRPr lang="zh-CN" altLang="en-US" b="1"/>
          </a:p>
          <a:p>
            <a:pPr lvl="1" eaLnBrk="1" hangingPunct="1"/>
            <a:r>
              <a:rPr lang="zh-CN" altLang="en-US" b="1"/>
              <a:t>静态、内部链接</a:t>
            </a:r>
            <a:endParaRPr lang="zh-CN" altLang="en-US"/>
          </a:p>
          <a:p>
            <a:pPr lvl="2" eaLnBrk="1" hangingPunct="1"/>
            <a:r>
              <a:rPr lang="zh-CN" altLang="en-US"/>
              <a:t>与静态、外部链接存储类不同的是，它使用</a:t>
            </a:r>
            <a:r>
              <a:rPr lang="en-US" altLang="zh-CN"/>
              <a:t>static</a:t>
            </a:r>
            <a:r>
              <a:rPr lang="zh-CN" altLang="en-US"/>
              <a:t>声明，也定义在所有函数外部，但是具有内部链接（仅能被与它在同一个文件的函数使用）。</a:t>
            </a:r>
          </a:p>
          <a:p>
            <a:pPr lvl="2" eaLnBrk="1" hangingPunct="1"/>
            <a:r>
              <a:rPr lang="zh-CN" altLang="en-US"/>
              <a:t>仅在编译时初始化一次。</a:t>
            </a:r>
          </a:p>
          <a:p>
            <a:pPr lvl="2" eaLnBrk="1" hangingPunct="1"/>
            <a:r>
              <a:rPr lang="zh-CN" altLang="en-US"/>
              <a:t>如未明确初始化，它的字节也被设定为</a:t>
            </a:r>
            <a:r>
              <a:rPr lang="en-US" altLang="zh-CN"/>
              <a:t>0.</a:t>
            </a:r>
            <a:br>
              <a:rPr lang="zh-CN" altLang="en-US"/>
            </a:br>
            <a:endParaRPr lang="en-US" altLang="zh-CN"/>
          </a:p>
        </p:txBody>
      </p:sp>
    </p:spTree>
    <p:extLst>
      <p:ext uri="{BB962C8B-B14F-4D97-AF65-F5344CB8AC3E}">
        <p14:creationId xmlns:p14="http://schemas.microsoft.com/office/powerpoint/2010/main" val="29732174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lgn="ctr" eaLnBrk="1" hangingPunct="1"/>
            <a:r>
              <a:rPr lang="zh-CN" altLang="en-US" dirty="0"/>
              <a:t>存储模型</a:t>
            </a:r>
          </a:p>
        </p:txBody>
      </p:sp>
      <p:sp>
        <p:nvSpPr>
          <p:cNvPr id="476163" name="Rectangle 3"/>
          <p:cNvSpPr>
            <a:spLocks noGrp="1" noChangeArrowheads="1"/>
          </p:cNvSpPr>
          <p:nvPr>
            <p:ph idx="1"/>
          </p:nvPr>
        </p:nvSpPr>
        <p:spPr>
          <a:prstGeom prst="rect">
            <a:avLst/>
          </a:prstGeom>
        </p:spPr>
        <p:txBody>
          <a:bodyPr/>
          <a:lstStyle/>
          <a:p>
            <a:pPr eaLnBrk="1" hangingPunct="1">
              <a:lnSpc>
                <a:spcPct val="90000"/>
              </a:lnSpc>
            </a:pPr>
            <a:r>
              <a:rPr lang="zh-CN" altLang="en-US">
                <a:latin typeface="微软雅黑" pitchFamily="34" charset="-122"/>
                <a:ea typeface="微软雅黑" pitchFamily="34" charset="-122"/>
                <a:sym typeface="微软雅黑" pitchFamily="34" charset="-122"/>
              </a:rPr>
              <a:t>存储类说明符</a:t>
            </a:r>
          </a:p>
          <a:p>
            <a:pPr lvl="1" eaLnBrk="1" hangingPunct="1">
              <a:lnSpc>
                <a:spcPct val="90000"/>
              </a:lnSpc>
            </a:pPr>
            <a:r>
              <a:rPr lang="en-US" altLang="zh-CN">
                <a:latin typeface="微软雅黑" pitchFamily="34" charset="-122"/>
                <a:sym typeface="微软雅黑" pitchFamily="34" charset="-122"/>
              </a:rPr>
              <a:t>auto</a:t>
            </a:r>
            <a:endParaRPr lang="zh-CN" altLang="en-US">
              <a:latin typeface="微软雅黑" pitchFamily="34" charset="-122"/>
              <a:sym typeface="微软雅黑" pitchFamily="34" charset="-122"/>
            </a:endParaRPr>
          </a:p>
          <a:p>
            <a:pPr lvl="1" eaLnBrk="1" hangingPunct="1">
              <a:lnSpc>
                <a:spcPct val="90000"/>
              </a:lnSpc>
            </a:pPr>
            <a:r>
              <a:rPr lang="en-US" altLang="zh-CN">
                <a:latin typeface="微软雅黑" pitchFamily="34" charset="-122"/>
                <a:sym typeface="微软雅黑" pitchFamily="34" charset="-122"/>
              </a:rPr>
              <a:t>register</a:t>
            </a:r>
            <a:endParaRPr lang="zh-CN" altLang="en-US">
              <a:latin typeface="微软雅黑" pitchFamily="34" charset="-122"/>
              <a:sym typeface="微软雅黑" pitchFamily="34" charset="-122"/>
            </a:endParaRPr>
          </a:p>
          <a:p>
            <a:pPr lvl="1" eaLnBrk="1" hangingPunct="1">
              <a:lnSpc>
                <a:spcPct val="90000"/>
              </a:lnSpc>
            </a:pPr>
            <a:r>
              <a:rPr lang="en-US" altLang="zh-CN">
                <a:latin typeface="微软雅黑" pitchFamily="34" charset="-122"/>
                <a:sym typeface="微软雅黑" pitchFamily="34" charset="-122"/>
              </a:rPr>
              <a:t>static</a:t>
            </a:r>
            <a:endParaRPr lang="zh-CN" altLang="en-US">
              <a:latin typeface="微软雅黑" pitchFamily="34" charset="-122"/>
              <a:sym typeface="微软雅黑" pitchFamily="34" charset="-122"/>
            </a:endParaRPr>
          </a:p>
          <a:p>
            <a:pPr lvl="1" eaLnBrk="1" hangingPunct="1">
              <a:lnSpc>
                <a:spcPct val="90000"/>
              </a:lnSpc>
            </a:pPr>
            <a:r>
              <a:rPr lang="en-US" altLang="zh-CN">
                <a:latin typeface="微软雅黑" pitchFamily="34" charset="-122"/>
                <a:sym typeface="微软雅黑" pitchFamily="34" charset="-122"/>
              </a:rPr>
              <a:t>extern</a:t>
            </a:r>
            <a:endParaRPr lang="zh-CN" altLang="en-US">
              <a:latin typeface="微软雅黑" pitchFamily="34" charset="-122"/>
              <a:sym typeface="微软雅黑" pitchFamily="34" charset="-122"/>
            </a:endParaRPr>
          </a:p>
          <a:p>
            <a:pPr lvl="1" eaLnBrk="1" hangingPunct="1">
              <a:lnSpc>
                <a:spcPct val="90000"/>
              </a:lnSpc>
              <a:buFont typeface="Wingdings 3" pitchFamily="18" charset="2"/>
              <a:buNone/>
            </a:pPr>
            <a:endParaRPr lang="zh-CN" altLang="en-US" sz="2800">
              <a:solidFill>
                <a:schemeClr val="tx1"/>
              </a:solidFill>
              <a:latin typeface="微软雅黑" pitchFamily="34" charset="-122"/>
              <a:sym typeface="微软雅黑" pitchFamily="34" charset="-122"/>
            </a:endParaRPr>
          </a:p>
          <a:p>
            <a:pPr lvl="1" eaLnBrk="1" hangingPunct="1">
              <a:lnSpc>
                <a:spcPct val="90000"/>
              </a:lnSpc>
              <a:buFont typeface="Wingdings 3" pitchFamily="18" charset="2"/>
              <a:buNone/>
            </a:pPr>
            <a:r>
              <a:rPr lang="zh-CN" altLang="en-US" sz="2800">
                <a:solidFill>
                  <a:schemeClr val="tx1"/>
                </a:solidFill>
                <a:latin typeface="微软雅黑" pitchFamily="34" charset="-122"/>
                <a:sym typeface="微软雅黑" pitchFamily="34" charset="-122"/>
              </a:rPr>
              <a:t>说明：</a:t>
            </a:r>
          </a:p>
          <a:p>
            <a:pPr lvl="1" eaLnBrk="1" hangingPunct="1">
              <a:lnSpc>
                <a:spcPct val="90000"/>
              </a:lnSpc>
            </a:pPr>
            <a:r>
              <a:rPr lang="zh-CN" altLang="en-US"/>
              <a:t>局部变量默认为</a:t>
            </a:r>
            <a:r>
              <a:rPr lang="en-US" altLang="zh-CN"/>
              <a:t>auto</a:t>
            </a:r>
            <a:r>
              <a:rPr lang="zh-CN" altLang="en-US"/>
              <a:t>型</a:t>
            </a:r>
          </a:p>
          <a:p>
            <a:pPr lvl="1" eaLnBrk="1" hangingPunct="1">
              <a:lnSpc>
                <a:spcPct val="90000"/>
              </a:lnSpc>
            </a:pPr>
            <a:r>
              <a:rPr lang="en-US" altLang="zh-CN"/>
              <a:t>register</a:t>
            </a:r>
            <a:r>
              <a:rPr lang="zh-CN" altLang="en-US"/>
              <a:t>型变量个数受限</a:t>
            </a:r>
          </a:p>
          <a:p>
            <a:pPr lvl="1" eaLnBrk="1" hangingPunct="1">
              <a:lnSpc>
                <a:spcPct val="90000"/>
              </a:lnSpc>
            </a:pPr>
            <a:r>
              <a:rPr lang="zh-CN" altLang="en-US"/>
              <a:t>局部</a:t>
            </a:r>
            <a:r>
              <a:rPr lang="en-US" altLang="zh-CN"/>
              <a:t>static</a:t>
            </a:r>
            <a:r>
              <a:rPr lang="zh-CN" altLang="en-US"/>
              <a:t>变量具有全局寿命和局部可见性</a:t>
            </a:r>
          </a:p>
          <a:p>
            <a:pPr lvl="1" eaLnBrk="1" hangingPunct="1">
              <a:lnSpc>
                <a:spcPct val="90000"/>
              </a:lnSpc>
            </a:pPr>
            <a:r>
              <a:rPr lang="zh-CN" altLang="en-US"/>
              <a:t>局部</a:t>
            </a:r>
            <a:r>
              <a:rPr lang="en-US" altLang="zh-CN"/>
              <a:t>static</a:t>
            </a:r>
            <a:r>
              <a:rPr lang="zh-CN" altLang="en-US"/>
              <a:t>变量具有可继承性</a:t>
            </a:r>
            <a:endParaRPr lang="zh-CN" altLang="en-US">
              <a:latin typeface="微软雅黑" pitchFamily="34" charset="-122"/>
              <a:ea typeface="微软雅黑" pitchFamily="34" charset="-122"/>
              <a:sym typeface="微软雅黑" pitchFamily="34" charset="-122"/>
            </a:endParaRPr>
          </a:p>
          <a:p>
            <a:pPr eaLnBrk="1" hangingPunct="1">
              <a:lnSpc>
                <a:spcPct val="90000"/>
              </a:lnSpc>
            </a:pPr>
            <a:endParaRPr lang="zh-CN" altLang="en-US"/>
          </a:p>
        </p:txBody>
      </p:sp>
    </p:spTree>
    <p:extLst>
      <p:ext uri="{BB962C8B-B14F-4D97-AF65-F5344CB8AC3E}">
        <p14:creationId xmlns:p14="http://schemas.microsoft.com/office/powerpoint/2010/main" val="21738198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78884" y="1789113"/>
            <a:ext cx="11480800" cy="3714750"/>
            <a:chOff x="0" y="0"/>
            <a:chExt cx="5424" cy="2340"/>
          </a:xfrm>
        </p:grpSpPr>
        <p:grpSp>
          <p:nvGrpSpPr>
            <p:cNvPr id="477187" name="Group 3"/>
            <p:cNvGrpSpPr>
              <a:grpSpLocks/>
            </p:cNvGrpSpPr>
            <p:nvPr/>
          </p:nvGrpSpPr>
          <p:grpSpPr bwMode="auto">
            <a:xfrm>
              <a:off x="13" y="0"/>
              <a:ext cx="5400" cy="2340"/>
              <a:chOff x="0" y="0"/>
              <a:chExt cx="5400" cy="3672"/>
            </a:xfrm>
          </p:grpSpPr>
          <p:sp>
            <p:nvSpPr>
              <p:cNvPr id="477188" name="Rectangle 4"/>
              <p:cNvSpPr>
                <a:spLocks noChangeArrowheads="1"/>
              </p:cNvSpPr>
              <p:nvPr/>
            </p:nvSpPr>
            <p:spPr bwMode="auto">
              <a:xfrm>
                <a:off x="0" y="12"/>
                <a:ext cx="5400" cy="3660"/>
              </a:xfrm>
              <a:prstGeom prst="rect">
                <a:avLst/>
              </a:prstGeom>
              <a:solidFill>
                <a:srgbClr val="FFFFFF"/>
              </a:solidFill>
              <a:ln w="38100">
                <a:solidFill>
                  <a:schemeClr val="tx1"/>
                </a:solidFill>
                <a:miter lim="800000"/>
                <a:headEnd/>
                <a:tailEnd/>
              </a:ln>
            </p:spPr>
            <p:txBody>
              <a:bodyPr wrap="none" anchor="ctr"/>
              <a:lstStyle/>
              <a:p>
                <a:pPr eaLnBrk="0" hangingPunct="0"/>
                <a:endParaRPr lang="zh-CN" altLang="en-US">
                  <a:solidFill>
                    <a:srgbClr val="000000"/>
                  </a:solidFill>
                  <a:sym typeface="Times New Roman" pitchFamily="18" charset="0"/>
                </a:endParaRPr>
              </a:p>
            </p:txBody>
          </p:sp>
          <p:sp>
            <p:nvSpPr>
              <p:cNvPr id="477189" name="Line 5"/>
              <p:cNvSpPr>
                <a:spLocks noChangeShapeType="1"/>
              </p:cNvSpPr>
              <p:nvPr/>
            </p:nvSpPr>
            <p:spPr bwMode="auto">
              <a:xfrm>
                <a:off x="828" y="0"/>
                <a:ext cx="1" cy="36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grpSp>
        <p:sp>
          <p:nvSpPr>
            <p:cNvPr id="477190" name="Line 6"/>
            <p:cNvSpPr>
              <a:spLocks noChangeShapeType="1"/>
            </p:cNvSpPr>
            <p:nvPr/>
          </p:nvSpPr>
          <p:spPr bwMode="auto">
            <a:xfrm flipV="1">
              <a:off x="0" y="288"/>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1" name="Line 7"/>
            <p:cNvSpPr>
              <a:spLocks noChangeShapeType="1"/>
            </p:cNvSpPr>
            <p:nvPr/>
          </p:nvSpPr>
          <p:spPr bwMode="auto">
            <a:xfrm flipV="1">
              <a:off x="12" y="576"/>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2" name="Line 8"/>
            <p:cNvSpPr>
              <a:spLocks noChangeShapeType="1"/>
            </p:cNvSpPr>
            <p:nvPr/>
          </p:nvSpPr>
          <p:spPr bwMode="auto">
            <a:xfrm flipV="1">
              <a:off x="12" y="864"/>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3" name="Line 9"/>
            <p:cNvSpPr>
              <a:spLocks noChangeShapeType="1"/>
            </p:cNvSpPr>
            <p:nvPr/>
          </p:nvSpPr>
          <p:spPr bwMode="auto">
            <a:xfrm flipV="1">
              <a:off x="12" y="1152"/>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4" name="Line 10"/>
            <p:cNvSpPr>
              <a:spLocks noChangeShapeType="1"/>
            </p:cNvSpPr>
            <p:nvPr/>
          </p:nvSpPr>
          <p:spPr bwMode="auto">
            <a:xfrm>
              <a:off x="3517" y="0"/>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5" name="Line 11"/>
            <p:cNvSpPr>
              <a:spLocks noChangeShapeType="1"/>
            </p:cNvSpPr>
            <p:nvPr/>
          </p:nvSpPr>
          <p:spPr bwMode="auto">
            <a:xfrm>
              <a:off x="1609" y="288"/>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6" name="Line 12"/>
            <p:cNvSpPr>
              <a:spLocks noChangeShapeType="1"/>
            </p:cNvSpPr>
            <p:nvPr/>
          </p:nvSpPr>
          <p:spPr bwMode="auto">
            <a:xfrm>
              <a:off x="2573" y="300"/>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7" name="Line 13"/>
            <p:cNvSpPr>
              <a:spLocks noChangeShapeType="1"/>
            </p:cNvSpPr>
            <p:nvPr/>
          </p:nvSpPr>
          <p:spPr bwMode="auto">
            <a:xfrm>
              <a:off x="3513" y="300"/>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8" name="Line 14"/>
            <p:cNvSpPr>
              <a:spLocks noChangeShapeType="1"/>
            </p:cNvSpPr>
            <p:nvPr/>
          </p:nvSpPr>
          <p:spPr bwMode="auto">
            <a:xfrm>
              <a:off x="4525" y="300"/>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199" name="Line 15"/>
            <p:cNvSpPr>
              <a:spLocks noChangeShapeType="1"/>
            </p:cNvSpPr>
            <p:nvPr/>
          </p:nvSpPr>
          <p:spPr bwMode="auto">
            <a:xfrm>
              <a:off x="2573" y="588"/>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0" name="Line 16"/>
            <p:cNvSpPr>
              <a:spLocks noChangeShapeType="1"/>
            </p:cNvSpPr>
            <p:nvPr/>
          </p:nvSpPr>
          <p:spPr bwMode="auto">
            <a:xfrm>
              <a:off x="2573" y="888"/>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1" name="Line 17"/>
            <p:cNvSpPr>
              <a:spLocks noChangeShapeType="1"/>
            </p:cNvSpPr>
            <p:nvPr/>
          </p:nvSpPr>
          <p:spPr bwMode="auto">
            <a:xfrm>
              <a:off x="1609" y="876"/>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2" name="Line 18"/>
            <p:cNvSpPr>
              <a:spLocks noChangeShapeType="1"/>
            </p:cNvSpPr>
            <p:nvPr/>
          </p:nvSpPr>
          <p:spPr bwMode="auto">
            <a:xfrm flipV="1">
              <a:off x="12" y="1440"/>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3" name="Line 19"/>
            <p:cNvSpPr>
              <a:spLocks noChangeShapeType="1"/>
            </p:cNvSpPr>
            <p:nvPr/>
          </p:nvSpPr>
          <p:spPr bwMode="auto">
            <a:xfrm>
              <a:off x="2573" y="1164"/>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4" name="Line 20"/>
            <p:cNvSpPr>
              <a:spLocks noChangeShapeType="1"/>
            </p:cNvSpPr>
            <p:nvPr/>
          </p:nvSpPr>
          <p:spPr bwMode="auto">
            <a:xfrm flipV="1">
              <a:off x="24" y="1728"/>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5" name="Line 21"/>
            <p:cNvSpPr>
              <a:spLocks noChangeShapeType="1"/>
            </p:cNvSpPr>
            <p:nvPr/>
          </p:nvSpPr>
          <p:spPr bwMode="auto">
            <a:xfrm>
              <a:off x="3513" y="1452"/>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6" name="Line 22"/>
            <p:cNvSpPr>
              <a:spLocks noChangeShapeType="1"/>
            </p:cNvSpPr>
            <p:nvPr/>
          </p:nvSpPr>
          <p:spPr bwMode="auto">
            <a:xfrm>
              <a:off x="4525" y="1440"/>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7" name="Line 23"/>
            <p:cNvSpPr>
              <a:spLocks noChangeShapeType="1"/>
            </p:cNvSpPr>
            <p:nvPr/>
          </p:nvSpPr>
          <p:spPr bwMode="auto">
            <a:xfrm>
              <a:off x="2573" y="1728"/>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8" name="Line 24"/>
            <p:cNvSpPr>
              <a:spLocks noChangeShapeType="1"/>
            </p:cNvSpPr>
            <p:nvPr/>
          </p:nvSpPr>
          <p:spPr bwMode="auto">
            <a:xfrm flipV="1">
              <a:off x="12" y="2016"/>
              <a:ext cx="5400" cy="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77209" name="Line 25"/>
            <p:cNvSpPr>
              <a:spLocks noChangeShapeType="1"/>
            </p:cNvSpPr>
            <p:nvPr/>
          </p:nvSpPr>
          <p:spPr bwMode="auto">
            <a:xfrm>
              <a:off x="2574" y="2028"/>
              <a:ext cx="1" cy="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grpSp>
      <p:sp>
        <p:nvSpPr>
          <p:cNvPr id="477210" name="Text Box 26"/>
          <p:cNvSpPr>
            <a:spLocks noChangeArrowheads="1"/>
          </p:cNvSpPr>
          <p:nvPr/>
        </p:nvSpPr>
        <p:spPr bwMode="auto">
          <a:xfrm>
            <a:off x="4552951" y="1272709"/>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sz="2800">
              <a:solidFill>
                <a:srgbClr val="000000"/>
              </a:solidFill>
              <a:latin typeface="Times New Roman" pitchFamily="18" charset="0"/>
              <a:sym typeface="Times New Roman" pitchFamily="18" charset="0"/>
            </a:endParaRPr>
          </a:p>
        </p:txBody>
      </p:sp>
      <p:grpSp>
        <p:nvGrpSpPr>
          <p:cNvPr id="4" name="Group 27"/>
          <p:cNvGrpSpPr>
            <a:grpSpLocks/>
          </p:cNvGrpSpPr>
          <p:nvPr/>
        </p:nvGrpSpPr>
        <p:grpSpPr bwMode="auto">
          <a:xfrm>
            <a:off x="584200" y="2678112"/>
            <a:ext cx="8678334" cy="500063"/>
            <a:chOff x="108" y="-1"/>
            <a:chExt cx="4100" cy="315"/>
          </a:xfrm>
        </p:grpSpPr>
        <p:sp>
          <p:nvSpPr>
            <p:cNvPr id="477212" name="Text Box 28"/>
            <p:cNvSpPr>
              <a:spLocks noChangeArrowheads="1"/>
            </p:cNvSpPr>
            <p:nvPr/>
          </p:nvSpPr>
          <p:spPr bwMode="auto">
            <a:xfrm>
              <a:off x="3830" y="-1"/>
              <a:ext cx="3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静态</a:t>
              </a:r>
              <a:endParaRPr lang="zh-CN" altLang="en-US" sz="2000">
                <a:solidFill>
                  <a:srgbClr val="000000"/>
                </a:solidFill>
                <a:latin typeface="Times New Roman" pitchFamily="18" charset="0"/>
                <a:sym typeface="Times New Roman" pitchFamily="18" charset="0"/>
              </a:endParaRPr>
            </a:p>
          </p:txBody>
        </p:sp>
        <p:sp>
          <p:nvSpPr>
            <p:cNvPr id="477213" name="Text Box 29"/>
            <p:cNvSpPr>
              <a:spLocks noChangeArrowheads="1"/>
            </p:cNvSpPr>
            <p:nvPr/>
          </p:nvSpPr>
          <p:spPr bwMode="auto">
            <a:xfrm>
              <a:off x="1403" y="-1"/>
              <a:ext cx="3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动态</a:t>
              </a:r>
              <a:endParaRPr lang="zh-CN" altLang="en-US" sz="2000">
                <a:solidFill>
                  <a:srgbClr val="000000"/>
                </a:solidFill>
                <a:latin typeface="Times New Roman" pitchFamily="18" charset="0"/>
                <a:sym typeface="Times New Roman" pitchFamily="18" charset="0"/>
              </a:endParaRPr>
            </a:p>
          </p:txBody>
        </p:sp>
        <p:sp>
          <p:nvSpPr>
            <p:cNvPr id="477214" name="Text Box 30"/>
            <p:cNvSpPr>
              <a:spLocks noChangeArrowheads="1"/>
            </p:cNvSpPr>
            <p:nvPr/>
          </p:nvSpPr>
          <p:spPr bwMode="auto">
            <a:xfrm>
              <a:off x="108" y="23"/>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存储方式</a:t>
              </a:r>
              <a:endParaRPr lang="zh-CN" altLang="en-US" sz="2000">
                <a:solidFill>
                  <a:srgbClr val="000000"/>
                </a:solidFill>
                <a:latin typeface="Times New Roman" pitchFamily="18" charset="0"/>
                <a:sym typeface="Times New Roman" pitchFamily="18" charset="0"/>
              </a:endParaRPr>
            </a:p>
          </p:txBody>
        </p:sp>
      </p:grpSp>
      <p:grpSp>
        <p:nvGrpSpPr>
          <p:cNvPr id="5" name="Group 31"/>
          <p:cNvGrpSpPr>
            <a:grpSpLocks/>
          </p:cNvGrpSpPr>
          <p:nvPr/>
        </p:nvGrpSpPr>
        <p:grpSpPr bwMode="auto">
          <a:xfrm>
            <a:off x="620184" y="3579813"/>
            <a:ext cx="8953500" cy="484188"/>
            <a:chOff x="84" y="-1"/>
            <a:chExt cx="4230" cy="305"/>
          </a:xfrm>
        </p:grpSpPr>
        <p:sp>
          <p:nvSpPr>
            <p:cNvPr id="477216" name="Text Box 32"/>
            <p:cNvSpPr>
              <a:spLocks noChangeArrowheads="1"/>
            </p:cNvSpPr>
            <p:nvPr/>
          </p:nvSpPr>
          <p:spPr bwMode="auto">
            <a:xfrm>
              <a:off x="3064" y="13"/>
              <a:ext cx="12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程序整个运行期间</a:t>
              </a:r>
              <a:endParaRPr lang="zh-CN" altLang="en-US" sz="2000">
                <a:solidFill>
                  <a:srgbClr val="000000"/>
                </a:solidFill>
                <a:latin typeface="Times New Roman" pitchFamily="18" charset="0"/>
                <a:sym typeface="Times New Roman" pitchFamily="18" charset="0"/>
              </a:endParaRPr>
            </a:p>
          </p:txBody>
        </p:sp>
        <p:sp>
          <p:nvSpPr>
            <p:cNvPr id="477217" name="Text Box 33"/>
            <p:cNvSpPr>
              <a:spLocks noChangeArrowheads="1"/>
            </p:cNvSpPr>
            <p:nvPr/>
          </p:nvSpPr>
          <p:spPr bwMode="auto">
            <a:xfrm>
              <a:off x="985" y="-1"/>
              <a:ext cx="1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函数调用开始至结束</a:t>
              </a:r>
              <a:endParaRPr lang="zh-CN" altLang="en-US" sz="2000">
                <a:solidFill>
                  <a:srgbClr val="000000"/>
                </a:solidFill>
                <a:latin typeface="Times New Roman" pitchFamily="18" charset="0"/>
                <a:sym typeface="Times New Roman" pitchFamily="18" charset="0"/>
              </a:endParaRPr>
            </a:p>
          </p:txBody>
        </p:sp>
        <p:sp>
          <p:nvSpPr>
            <p:cNvPr id="477218" name="Text Box 34"/>
            <p:cNvSpPr>
              <a:spLocks noChangeArrowheads="1"/>
            </p:cNvSpPr>
            <p:nvPr/>
          </p:nvSpPr>
          <p:spPr bwMode="auto">
            <a:xfrm>
              <a:off x="84" y="-1"/>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生存期</a:t>
              </a:r>
              <a:endParaRPr lang="zh-CN" altLang="en-US" sz="2000">
                <a:solidFill>
                  <a:srgbClr val="000000"/>
                </a:solidFill>
                <a:latin typeface="Times New Roman" pitchFamily="18" charset="0"/>
                <a:sym typeface="Times New Roman" pitchFamily="18" charset="0"/>
              </a:endParaRPr>
            </a:p>
          </p:txBody>
        </p:sp>
      </p:grpSp>
      <p:grpSp>
        <p:nvGrpSpPr>
          <p:cNvPr id="6" name="Group 35"/>
          <p:cNvGrpSpPr>
            <a:grpSpLocks/>
          </p:cNvGrpSpPr>
          <p:nvPr/>
        </p:nvGrpSpPr>
        <p:grpSpPr bwMode="auto">
          <a:xfrm>
            <a:off x="654051" y="4513262"/>
            <a:ext cx="9565216" cy="546101"/>
            <a:chOff x="84" y="-1"/>
            <a:chExt cx="4519" cy="344"/>
          </a:xfrm>
        </p:grpSpPr>
        <p:sp>
          <p:nvSpPr>
            <p:cNvPr id="477220" name="Text Box 36"/>
            <p:cNvSpPr>
              <a:spLocks noChangeArrowheads="1"/>
            </p:cNvSpPr>
            <p:nvPr/>
          </p:nvSpPr>
          <p:spPr bwMode="auto">
            <a:xfrm>
              <a:off x="2916" y="52"/>
              <a:ext cx="16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编译时赋初值，只赋一次</a:t>
              </a:r>
              <a:endParaRPr lang="zh-CN" altLang="en-US" sz="2000">
                <a:solidFill>
                  <a:srgbClr val="000000"/>
                </a:solidFill>
                <a:latin typeface="Times New Roman" pitchFamily="18" charset="0"/>
                <a:sym typeface="Times New Roman" pitchFamily="18" charset="0"/>
              </a:endParaRPr>
            </a:p>
          </p:txBody>
        </p:sp>
        <p:sp>
          <p:nvSpPr>
            <p:cNvPr id="477221" name="Text Box 37"/>
            <p:cNvSpPr>
              <a:spLocks noChangeArrowheads="1"/>
            </p:cNvSpPr>
            <p:nvPr/>
          </p:nvSpPr>
          <p:spPr bwMode="auto">
            <a:xfrm>
              <a:off x="765" y="28"/>
              <a:ext cx="11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每次函数调用时</a:t>
              </a:r>
              <a:endParaRPr lang="zh-CN" altLang="en-US" sz="2000">
                <a:solidFill>
                  <a:srgbClr val="000000"/>
                </a:solidFill>
                <a:latin typeface="Times New Roman" pitchFamily="18" charset="0"/>
                <a:sym typeface="Times New Roman" pitchFamily="18" charset="0"/>
              </a:endParaRPr>
            </a:p>
          </p:txBody>
        </p:sp>
        <p:sp>
          <p:nvSpPr>
            <p:cNvPr id="477222" name="Text Box 38"/>
            <p:cNvSpPr>
              <a:spLocks noChangeArrowheads="1"/>
            </p:cNvSpPr>
            <p:nvPr/>
          </p:nvSpPr>
          <p:spPr bwMode="auto">
            <a:xfrm>
              <a:off x="84" y="-1"/>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赋初值</a:t>
              </a:r>
              <a:endParaRPr lang="zh-CN" altLang="en-US" sz="2000">
                <a:solidFill>
                  <a:srgbClr val="000000"/>
                </a:solidFill>
                <a:latin typeface="Times New Roman" pitchFamily="18" charset="0"/>
                <a:sym typeface="Times New Roman" pitchFamily="18" charset="0"/>
              </a:endParaRPr>
            </a:p>
          </p:txBody>
        </p:sp>
      </p:grpSp>
      <p:grpSp>
        <p:nvGrpSpPr>
          <p:cNvPr id="7" name="Group 39"/>
          <p:cNvGrpSpPr>
            <a:grpSpLocks/>
          </p:cNvGrpSpPr>
          <p:nvPr/>
        </p:nvGrpSpPr>
        <p:grpSpPr bwMode="auto">
          <a:xfrm>
            <a:off x="584200" y="4981575"/>
            <a:ext cx="9630834" cy="538163"/>
            <a:chOff x="108" y="-1"/>
            <a:chExt cx="4550" cy="339"/>
          </a:xfrm>
        </p:grpSpPr>
        <p:sp>
          <p:nvSpPr>
            <p:cNvPr id="477224" name="Text Box 40"/>
            <p:cNvSpPr>
              <a:spLocks noChangeArrowheads="1"/>
            </p:cNvSpPr>
            <p:nvPr/>
          </p:nvSpPr>
          <p:spPr bwMode="auto">
            <a:xfrm>
              <a:off x="3189" y="47"/>
              <a:ext cx="14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自动赋初值</a:t>
              </a:r>
              <a:r>
                <a:rPr lang="en-US" altLang="zh-CN" sz="2400">
                  <a:solidFill>
                    <a:srgbClr val="000000"/>
                  </a:solidFill>
                  <a:latin typeface="Times New Roman" pitchFamily="18" charset="0"/>
                  <a:ea typeface="隶书" pitchFamily="49" charset="-122"/>
                  <a:sym typeface="Times New Roman" pitchFamily="18" charset="0"/>
                </a:rPr>
                <a:t>0</a:t>
              </a:r>
              <a:r>
                <a:rPr lang="zh-CN" altLang="en-US" sz="2400">
                  <a:solidFill>
                    <a:srgbClr val="000000"/>
                  </a:solidFill>
                  <a:latin typeface="Times New Roman" pitchFamily="18" charset="0"/>
                  <a:ea typeface="隶书" pitchFamily="49" charset="-122"/>
                  <a:sym typeface="Times New Roman" pitchFamily="18" charset="0"/>
                </a:rPr>
                <a:t>或空字符</a:t>
              </a:r>
              <a:endParaRPr lang="zh-CN" altLang="en-US" sz="2000">
                <a:solidFill>
                  <a:srgbClr val="000000"/>
                </a:solidFill>
                <a:latin typeface="Times New Roman" pitchFamily="18" charset="0"/>
                <a:sym typeface="Times New Roman" pitchFamily="18" charset="0"/>
              </a:endParaRPr>
            </a:p>
          </p:txBody>
        </p:sp>
        <p:sp>
          <p:nvSpPr>
            <p:cNvPr id="477225" name="Text Box 41"/>
            <p:cNvSpPr>
              <a:spLocks noChangeArrowheads="1"/>
            </p:cNvSpPr>
            <p:nvPr/>
          </p:nvSpPr>
          <p:spPr bwMode="auto">
            <a:xfrm>
              <a:off x="1278" y="-1"/>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不确定</a:t>
              </a:r>
              <a:endParaRPr lang="zh-CN" altLang="en-US" sz="2000">
                <a:solidFill>
                  <a:srgbClr val="000000"/>
                </a:solidFill>
                <a:latin typeface="Times New Roman" pitchFamily="18" charset="0"/>
                <a:sym typeface="Times New Roman" pitchFamily="18" charset="0"/>
              </a:endParaRPr>
            </a:p>
          </p:txBody>
        </p:sp>
        <p:sp>
          <p:nvSpPr>
            <p:cNvPr id="477226" name="Text Box 42"/>
            <p:cNvSpPr>
              <a:spLocks noChangeArrowheads="1"/>
            </p:cNvSpPr>
            <p:nvPr/>
          </p:nvSpPr>
          <p:spPr bwMode="auto">
            <a:xfrm>
              <a:off x="108" y="15"/>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未赋初值</a:t>
              </a:r>
              <a:endParaRPr lang="zh-CN" altLang="en-US" sz="2000">
                <a:solidFill>
                  <a:srgbClr val="000000"/>
                </a:solidFill>
                <a:latin typeface="Times New Roman" pitchFamily="18" charset="0"/>
                <a:sym typeface="Times New Roman" pitchFamily="18" charset="0"/>
              </a:endParaRPr>
            </a:p>
          </p:txBody>
        </p:sp>
      </p:grpSp>
      <p:grpSp>
        <p:nvGrpSpPr>
          <p:cNvPr id="8" name="Group 43"/>
          <p:cNvGrpSpPr>
            <a:grpSpLocks/>
          </p:cNvGrpSpPr>
          <p:nvPr/>
        </p:nvGrpSpPr>
        <p:grpSpPr bwMode="auto">
          <a:xfrm>
            <a:off x="679451" y="3119437"/>
            <a:ext cx="9095317" cy="531813"/>
            <a:chOff x="84" y="-1"/>
            <a:chExt cx="4297" cy="335"/>
          </a:xfrm>
        </p:grpSpPr>
        <p:sp>
          <p:nvSpPr>
            <p:cNvPr id="477228" name="Text Box 44"/>
            <p:cNvSpPr>
              <a:spLocks noChangeArrowheads="1"/>
            </p:cNvSpPr>
            <p:nvPr/>
          </p:nvSpPr>
          <p:spPr bwMode="auto">
            <a:xfrm>
              <a:off x="3567" y="-1"/>
              <a:ext cx="8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静态存储区</a:t>
              </a:r>
              <a:endParaRPr lang="zh-CN" altLang="en-US" sz="2000">
                <a:solidFill>
                  <a:srgbClr val="000000"/>
                </a:solidFill>
                <a:latin typeface="Times New Roman" pitchFamily="18" charset="0"/>
                <a:sym typeface="Times New Roman" pitchFamily="18" charset="0"/>
              </a:endParaRPr>
            </a:p>
          </p:txBody>
        </p:sp>
        <p:sp>
          <p:nvSpPr>
            <p:cNvPr id="477229" name="Text Box 45"/>
            <p:cNvSpPr>
              <a:spLocks noChangeArrowheads="1"/>
            </p:cNvSpPr>
            <p:nvPr/>
          </p:nvSpPr>
          <p:spPr bwMode="auto">
            <a:xfrm>
              <a:off x="889" y="29"/>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动态区</a:t>
              </a:r>
              <a:endParaRPr lang="zh-CN" altLang="en-US" sz="2000">
                <a:solidFill>
                  <a:srgbClr val="000000"/>
                </a:solidFill>
                <a:latin typeface="Times New Roman" pitchFamily="18" charset="0"/>
                <a:sym typeface="Times New Roman" pitchFamily="18" charset="0"/>
              </a:endParaRPr>
            </a:p>
          </p:txBody>
        </p:sp>
        <p:sp>
          <p:nvSpPr>
            <p:cNvPr id="477230" name="Text Box 46"/>
            <p:cNvSpPr>
              <a:spLocks noChangeArrowheads="1"/>
            </p:cNvSpPr>
            <p:nvPr/>
          </p:nvSpPr>
          <p:spPr bwMode="auto">
            <a:xfrm>
              <a:off x="84" y="43"/>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存储区</a:t>
              </a:r>
              <a:endParaRPr lang="zh-CN" altLang="en-US" sz="2000">
                <a:solidFill>
                  <a:srgbClr val="000000"/>
                </a:solidFill>
                <a:latin typeface="Times New Roman" pitchFamily="18" charset="0"/>
                <a:sym typeface="Times New Roman" pitchFamily="18" charset="0"/>
              </a:endParaRPr>
            </a:p>
          </p:txBody>
        </p:sp>
        <p:sp>
          <p:nvSpPr>
            <p:cNvPr id="477231" name="Text Box 47"/>
            <p:cNvSpPr>
              <a:spLocks noChangeArrowheads="1"/>
            </p:cNvSpPr>
            <p:nvPr/>
          </p:nvSpPr>
          <p:spPr bwMode="auto">
            <a:xfrm>
              <a:off x="1813" y="29"/>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寄存器</a:t>
              </a:r>
              <a:endParaRPr lang="zh-CN" altLang="en-US" sz="2000">
                <a:solidFill>
                  <a:srgbClr val="000000"/>
                </a:solidFill>
                <a:latin typeface="Times New Roman" pitchFamily="18" charset="0"/>
                <a:sym typeface="Times New Roman" pitchFamily="18" charset="0"/>
              </a:endParaRPr>
            </a:p>
          </p:txBody>
        </p:sp>
      </p:grpSp>
      <p:grpSp>
        <p:nvGrpSpPr>
          <p:cNvPr id="9" name="Group 48"/>
          <p:cNvGrpSpPr>
            <a:grpSpLocks/>
          </p:cNvGrpSpPr>
          <p:nvPr/>
        </p:nvGrpSpPr>
        <p:grpSpPr bwMode="auto">
          <a:xfrm>
            <a:off x="4116918" y="1792287"/>
            <a:ext cx="6369050" cy="461963"/>
            <a:chOff x="108" y="-1"/>
            <a:chExt cx="3009" cy="291"/>
          </a:xfrm>
        </p:grpSpPr>
        <p:sp>
          <p:nvSpPr>
            <p:cNvPr id="477233" name="Text Box 49"/>
            <p:cNvSpPr>
              <a:spLocks noChangeArrowheads="1"/>
            </p:cNvSpPr>
            <p:nvPr/>
          </p:nvSpPr>
          <p:spPr bwMode="auto">
            <a:xfrm>
              <a:off x="108" y="-1"/>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局部变量</a:t>
              </a:r>
              <a:endParaRPr lang="zh-CN" altLang="en-US" sz="2400">
                <a:solidFill>
                  <a:srgbClr val="000000"/>
                </a:solidFill>
                <a:latin typeface="Times New Roman" pitchFamily="18" charset="0"/>
                <a:sym typeface="Times New Roman" pitchFamily="18" charset="0"/>
              </a:endParaRPr>
            </a:p>
          </p:txBody>
        </p:sp>
        <p:sp>
          <p:nvSpPr>
            <p:cNvPr id="477234" name="Text Box 50"/>
            <p:cNvSpPr>
              <a:spLocks noChangeArrowheads="1"/>
            </p:cNvSpPr>
            <p:nvPr/>
          </p:nvSpPr>
          <p:spPr bwMode="auto">
            <a:xfrm>
              <a:off x="2448" y="-1"/>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全局变量</a:t>
              </a:r>
              <a:endParaRPr lang="zh-CN" altLang="en-US" sz="2400">
                <a:solidFill>
                  <a:srgbClr val="000000"/>
                </a:solidFill>
                <a:latin typeface="Times New Roman" pitchFamily="18" charset="0"/>
                <a:sym typeface="Times New Roman" pitchFamily="18" charset="0"/>
              </a:endParaRPr>
            </a:p>
          </p:txBody>
        </p:sp>
      </p:grpSp>
      <p:grpSp>
        <p:nvGrpSpPr>
          <p:cNvPr id="10" name="Group 51"/>
          <p:cNvGrpSpPr>
            <a:grpSpLocks/>
          </p:cNvGrpSpPr>
          <p:nvPr/>
        </p:nvGrpSpPr>
        <p:grpSpPr bwMode="auto">
          <a:xfrm>
            <a:off x="495301" y="4040187"/>
            <a:ext cx="10936817" cy="488951"/>
            <a:chOff x="0" y="-1"/>
            <a:chExt cx="5167" cy="308"/>
          </a:xfrm>
        </p:grpSpPr>
        <p:sp>
          <p:nvSpPr>
            <p:cNvPr id="477236" name="Text Box 52"/>
            <p:cNvSpPr>
              <a:spLocks noChangeArrowheads="1"/>
            </p:cNvSpPr>
            <p:nvPr/>
          </p:nvSpPr>
          <p:spPr bwMode="auto">
            <a:xfrm>
              <a:off x="0" y="-1"/>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作用域</a:t>
              </a:r>
              <a:endParaRPr lang="zh-CN" altLang="en-US" sz="2000">
                <a:solidFill>
                  <a:srgbClr val="000000"/>
                </a:solidFill>
                <a:latin typeface="Times New Roman" pitchFamily="18" charset="0"/>
                <a:sym typeface="Times New Roman" pitchFamily="18" charset="0"/>
              </a:endParaRPr>
            </a:p>
          </p:txBody>
        </p:sp>
        <p:sp>
          <p:nvSpPr>
            <p:cNvPr id="477237" name="Text Box 53"/>
            <p:cNvSpPr>
              <a:spLocks noChangeArrowheads="1"/>
            </p:cNvSpPr>
            <p:nvPr/>
          </p:nvSpPr>
          <p:spPr bwMode="auto">
            <a:xfrm>
              <a:off x="756" y="16"/>
              <a:ext cx="19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定义变量的函数或复合语句内</a:t>
              </a:r>
              <a:endParaRPr lang="zh-CN" altLang="en-US"/>
            </a:p>
          </p:txBody>
        </p:sp>
        <p:sp>
          <p:nvSpPr>
            <p:cNvPr id="477238" name="Text Box 54"/>
            <p:cNvSpPr>
              <a:spLocks noChangeArrowheads="1"/>
            </p:cNvSpPr>
            <p:nvPr/>
          </p:nvSpPr>
          <p:spPr bwMode="auto">
            <a:xfrm>
              <a:off x="3550" y="16"/>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本文件</a:t>
              </a:r>
              <a:endParaRPr lang="zh-CN" altLang="en-US" sz="2000">
                <a:solidFill>
                  <a:srgbClr val="000000"/>
                </a:solidFill>
                <a:latin typeface="Times New Roman" pitchFamily="18" charset="0"/>
                <a:sym typeface="Times New Roman" pitchFamily="18" charset="0"/>
              </a:endParaRPr>
            </a:p>
          </p:txBody>
        </p:sp>
        <p:sp>
          <p:nvSpPr>
            <p:cNvPr id="477239" name="Text Box 55"/>
            <p:cNvSpPr>
              <a:spLocks noChangeArrowheads="1"/>
            </p:cNvSpPr>
            <p:nvPr/>
          </p:nvSpPr>
          <p:spPr bwMode="auto">
            <a:xfrm>
              <a:off x="4498" y="16"/>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a:solidFill>
                    <a:srgbClr val="000000"/>
                  </a:solidFill>
                  <a:latin typeface="Times New Roman" pitchFamily="18" charset="0"/>
                  <a:ea typeface="隶书" pitchFamily="49" charset="-122"/>
                  <a:sym typeface="Times New Roman" pitchFamily="18" charset="0"/>
                </a:rPr>
                <a:t>其它文件</a:t>
              </a:r>
              <a:endParaRPr lang="zh-CN" altLang="en-US" sz="2000">
                <a:solidFill>
                  <a:srgbClr val="000000"/>
                </a:solidFill>
                <a:latin typeface="Times New Roman" pitchFamily="18" charset="0"/>
                <a:sym typeface="Times New Roman" pitchFamily="18" charset="0"/>
              </a:endParaRPr>
            </a:p>
          </p:txBody>
        </p:sp>
      </p:grpSp>
      <p:grpSp>
        <p:nvGrpSpPr>
          <p:cNvPr id="11" name="Group 56"/>
          <p:cNvGrpSpPr>
            <a:grpSpLocks/>
          </p:cNvGrpSpPr>
          <p:nvPr/>
        </p:nvGrpSpPr>
        <p:grpSpPr bwMode="auto">
          <a:xfrm>
            <a:off x="558800" y="2232027"/>
            <a:ext cx="10860616" cy="488949"/>
            <a:chOff x="108" y="-1"/>
            <a:chExt cx="5131" cy="308"/>
          </a:xfrm>
        </p:grpSpPr>
        <p:sp>
          <p:nvSpPr>
            <p:cNvPr id="477241" name="Text Box 57"/>
            <p:cNvSpPr>
              <a:spLocks noChangeArrowheads="1"/>
            </p:cNvSpPr>
            <p:nvPr/>
          </p:nvSpPr>
          <p:spPr bwMode="auto">
            <a:xfrm>
              <a:off x="1725" y="-1"/>
              <a:ext cx="5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en-US" altLang="zh-CN" sz="2400">
                  <a:solidFill>
                    <a:srgbClr val="000000"/>
                  </a:solidFill>
                  <a:latin typeface="Times New Roman" pitchFamily="18" charset="0"/>
                  <a:sym typeface="Times New Roman" pitchFamily="18" charset="0"/>
                </a:rPr>
                <a:t>register</a:t>
              </a:r>
              <a:endParaRPr lang="zh-CN" altLang="en-US"/>
            </a:p>
          </p:txBody>
        </p:sp>
        <p:sp>
          <p:nvSpPr>
            <p:cNvPr id="477242" name="Text Box 58"/>
            <p:cNvSpPr>
              <a:spLocks noChangeArrowheads="1"/>
            </p:cNvSpPr>
            <p:nvPr/>
          </p:nvSpPr>
          <p:spPr bwMode="auto">
            <a:xfrm>
              <a:off x="2662" y="-1"/>
              <a:ext cx="6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局部</a:t>
              </a:r>
              <a:r>
                <a:rPr lang="en-US" altLang="zh-CN" sz="2400">
                  <a:solidFill>
                    <a:srgbClr val="000000"/>
                  </a:solidFill>
                  <a:latin typeface="Times New Roman" pitchFamily="18" charset="0"/>
                  <a:sym typeface="Times New Roman" pitchFamily="18" charset="0"/>
                </a:rPr>
                <a:t>static</a:t>
              </a:r>
              <a:endParaRPr lang="zh-CN" altLang="en-US"/>
            </a:p>
          </p:txBody>
        </p:sp>
        <p:sp>
          <p:nvSpPr>
            <p:cNvPr id="477243" name="Text Box 59"/>
            <p:cNvSpPr>
              <a:spLocks noChangeArrowheads="1"/>
            </p:cNvSpPr>
            <p:nvPr/>
          </p:nvSpPr>
          <p:spPr bwMode="auto">
            <a:xfrm>
              <a:off x="1029" y="-1"/>
              <a:ext cx="3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en-US" altLang="zh-CN" sz="2400">
                  <a:solidFill>
                    <a:srgbClr val="000000"/>
                  </a:solidFill>
                  <a:latin typeface="Times New Roman" pitchFamily="18" charset="0"/>
                  <a:sym typeface="Times New Roman" pitchFamily="18" charset="0"/>
                </a:rPr>
                <a:t>auto</a:t>
              </a:r>
              <a:endParaRPr lang="zh-CN" altLang="en-US"/>
            </a:p>
          </p:txBody>
        </p:sp>
        <p:sp>
          <p:nvSpPr>
            <p:cNvPr id="477244" name="Text Box 60"/>
            <p:cNvSpPr>
              <a:spLocks noChangeArrowheads="1"/>
            </p:cNvSpPr>
            <p:nvPr/>
          </p:nvSpPr>
          <p:spPr bwMode="auto">
            <a:xfrm>
              <a:off x="3738" y="-1"/>
              <a:ext cx="6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外部</a:t>
              </a:r>
              <a:r>
                <a:rPr lang="en-US" altLang="zh-CN" sz="2400">
                  <a:solidFill>
                    <a:srgbClr val="000000"/>
                  </a:solidFill>
                  <a:latin typeface="Times New Roman" pitchFamily="18" charset="0"/>
                  <a:sym typeface="Times New Roman" pitchFamily="18" charset="0"/>
                </a:rPr>
                <a:t>static</a:t>
              </a:r>
              <a:endParaRPr lang="zh-CN" altLang="en-US"/>
            </a:p>
          </p:txBody>
        </p:sp>
        <p:sp>
          <p:nvSpPr>
            <p:cNvPr id="477245" name="Text Box 61"/>
            <p:cNvSpPr>
              <a:spLocks noChangeArrowheads="1"/>
            </p:cNvSpPr>
            <p:nvPr/>
          </p:nvSpPr>
          <p:spPr bwMode="auto">
            <a:xfrm>
              <a:off x="4861" y="-1"/>
              <a:ext cx="3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外部</a:t>
              </a:r>
              <a:endParaRPr lang="zh-CN" altLang="en-US" sz="2400">
                <a:solidFill>
                  <a:srgbClr val="000000"/>
                </a:solidFill>
                <a:latin typeface="Times New Roman" pitchFamily="18" charset="0"/>
                <a:sym typeface="Times New Roman" pitchFamily="18" charset="0"/>
              </a:endParaRPr>
            </a:p>
          </p:txBody>
        </p:sp>
        <p:sp>
          <p:nvSpPr>
            <p:cNvPr id="477246" name="Text Box 62"/>
            <p:cNvSpPr>
              <a:spLocks noChangeArrowheads="1"/>
            </p:cNvSpPr>
            <p:nvPr/>
          </p:nvSpPr>
          <p:spPr bwMode="auto">
            <a:xfrm>
              <a:off x="108" y="16"/>
              <a:ext cx="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2400">
                  <a:solidFill>
                    <a:srgbClr val="000000"/>
                  </a:solidFill>
                  <a:latin typeface="Times New Roman" pitchFamily="18" charset="0"/>
                  <a:ea typeface="隶书" pitchFamily="49" charset="-122"/>
                  <a:sym typeface="Times New Roman" pitchFamily="18" charset="0"/>
                </a:rPr>
                <a:t>存储类别</a:t>
              </a:r>
              <a:endParaRPr lang="zh-CN" altLang="en-US" sz="2000">
                <a:solidFill>
                  <a:srgbClr val="000000"/>
                </a:solidFill>
                <a:latin typeface="Times New Roman" pitchFamily="18" charset="0"/>
                <a:sym typeface="Times New Roman" pitchFamily="18" charset="0"/>
              </a:endParaRPr>
            </a:p>
          </p:txBody>
        </p:sp>
      </p:grpSp>
      <p:sp>
        <p:nvSpPr>
          <p:cNvPr id="3" name="标题 2"/>
          <p:cNvSpPr>
            <a:spLocks noGrp="1"/>
          </p:cNvSpPr>
          <p:nvPr>
            <p:ph type="title"/>
          </p:nvPr>
        </p:nvSpPr>
        <p:spPr/>
        <p:txBody>
          <a:bodyPr/>
          <a:lstStyle/>
          <a:p>
            <a:pPr algn="ctr"/>
            <a:r>
              <a:rPr lang="zh-CN" altLang="en-US" dirty="0">
                <a:solidFill>
                  <a:srgbClr val="000000"/>
                </a:solidFill>
                <a:sym typeface="Times New Roman" pitchFamily="18" charset="0"/>
              </a:rPr>
              <a:t>变量存储类型</a:t>
            </a:r>
            <a:endParaRPr lang="zh-CN" altLang="en-US" dirty="0"/>
          </a:p>
        </p:txBody>
      </p:sp>
    </p:spTree>
    <p:extLst>
      <p:ext uri="{BB962C8B-B14F-4D97-AF65-F5344CB8AC3E}">
        <p14:creationId xmlns:p14="http://schemas.microsoft.com/office/powerpoint/2010/main" val="2295688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filter="box(ou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filter="box(out)">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filter="box(ou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filter="box(ou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filter="box(ou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filter="box(ou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filter="box(ou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filter="box(ou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0" name="Rectangle 2"/>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5400"/>
              <a:t>动态内存</a:t>
            </a:r>
            <a:endParaRPr lang="zh-CN" altLang="en-US"/>
          </a:p>
        </p:txBody>
      </p:sp>
    </p:spTree>
    <p:extLst>
      <p:ext uri="{BB962C8B-B14F-4D97-AF65-F5344CB8AC3E}">
        <p14:creationId xmlns:p14="http://schemas.microsoft.com/office/powerpoint/2010/main" val="782097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algn="ctr" eaLnBrk="1" hangingPunct="1"/>
            <a:r>
              <a:rPr lang="en-US" altLang="zh-CN" dirty="0"/>
              <a:t>APT</a:t>
            </a:r>
            <a:r>
              <a:rPr lang="zh-CN" altLang="en-US" dirty="0"/>
              <a:t>工作原理</a:t>
            </a:r>
          </a:p>
        </p:txBody>
      </p:sp>
      <p:sp>
        <p:nvSpPr>
          <p:cNvPr id="60420" name="Rectangle 3"/>
          <p:cNvSpPr>
            <a:spLocks noGrp="1" noChangeArrowheads="1"/>
          </p:cNvSpPr>
          <p:nvPr>
            <p:ph idx="1"/>
          </p:nvPr>
        </p:nvSpPr>
        <p:spPr>
          <a:prstGeom prst="rect">
            <a:avLst/>
          </a:prstGeom>
        </p:spPr>
        <p:txBody>
          <a:bodyPr/>
          <a:lstStyle/>
          <a:p>
            <a:pPr eaLnBrk="1" hangingPunct="1">
              <a:lnSpc>
                <a:spcPct val="80000"/>
              </a:lnSpc>
            </a:pPr>
            <a:r>
              <a:rPr lang="zh-CN" altLang="en-US" sz="2000" dirty="0"/>
              <a:t>由于每位用户所处的网络环境不同，不可能随意地访问各镜像站点。为了能够有选择地访问，在</a:t>
            </a:r>
            <a:r>
              <a:rPr lang="en-US" altLang="zh-CN" sz="2000" dirty="0"/>
              <a:t>Ubuntu</a:t>
            </a:r>
            <a:r>
              <a:rPr lang="zh-CN" altLang="en-US" sz="2000" dirty="0"/>
              <a:t>系统中，使用</a:t>
            </a:r>
            <a:r>
              <a:rPr lang="zh-CN" altLang="en-US" sz="2000" dirty="0">
                <a:solidFill>
                  <a:srgbClr val="FF3300"/>
                </a:solidFill>
              </a:rPr>
              <a:t>软件源配置文件</a:t>
            </a:r>
            <a:r>
              <a:rPr lang="en-US" altLang="zh-CN" sz="2000" dirty="0">
                <a:solidFill>
                  <a:srgbClr val="FF3300"/>
                </a:solidFill>
              </a:rPr>
              <a:t>/</a:t>
            </a:r>
            <a:r>
              <a:rPr lang="en-US" altLang="zh-CN" sz="2000" dirty="0" err="1">
                <a:solidFill>
                  <a:srgbClr val="FF3300"/>
                </a:solidFill>
              </a:rPr>
              <a:t>etc</a:t>
            </a:r>
            <a:r>
              <a:rPr lang="en-US" altLang="zh-CN" sz="2000" dirty="0">
                <a:solidFill>
                  <a:srgbClr val="FF3300"/>
                </a:solidFill>
              </a:rPr>
              <a:t>/apt/</a:t>
            </a:r>
            <a:r>
              <a:rPr lang="en-US" altLang="zh-CN" sz="2000" dirty="0" err="1">
                <a:solidFill>
                  <a:srgbClr val="FF3300"/>
                </a:solidFill>
              </a:rPr>
              <a:t>sources.list</a:t>
            </a:r>
            <a:r>
              <a:rPr lang="en-US" altLang="zh-CN" sz="2000" dirty="0">
                <a:solidFill>
                  <a:srgbClr val="FF3300"/>
                </a:solidFill>
              </a:rPr>
              <a:t> </a:t>
            </a:r>
            <a:r>
              <a:rPr lang="zh-CN" altLang="en-US" sz="2000" dirty="0"/>
              <a:t>列出最合适访问的镜像站点地址。</a:t>
            </a:r>
          </a:p>
          <a:p>
            <a:pPr eaLnBrk="1" hangingPunct="1">
              <a:lnSpc>
                <a:spcPct val="80000"/>
              </a:lnSpc>
            </a:pPr>
            <a:r>
              <a:rPr lang="zh-CN" altLang="en-US" sz="2000" dirty="0"/>
              <a:t>即使这样，软件源配置文件只是告知</a:t>
            </a:r>
            <a:r>
              <a:rPr lang="en-US" altLang="zh-CN" sz="2000" dirty="0"/>
              <a:t>Ubuntu</a:t>
            </a:r>
            <a:r>
              <a:rPr lang="zh-CN" altLang="en-US" sz="2000" dirty="0"/>
              <a:t>系统可以访问的镜像站点地址。但那些镜像站点都拥有什么软件资源并不清楚。若是每安装一个软件包，就在服务器上寻找一边，效率是很低的。因而，就有必要为这些软件资源列个清单（</a:t>
            </a:r>
            <a:r>
              <a:rPr lang="zh-CN" altLang="en-US" sz="2000" dirty="0">
                <a:solidFill>
                  <a:srgbClr val="FF3300"/>
                </a:solidFill>
              </a:rPr>
              <a:t>建立索引文件</a:t>
            </a:r>
            <a:r>
              <a:rPr lang="zh-CN" altLang="en-US" sz="2000" dirty="0"/>
              <a:t>），以便本地主机查询。</a:t>
            </a:r>
            <a:r>
              <a:rPr lang="zh-CN" altLang="en-US" sz="2000" b="1" dirty="0"/>
              <a:t>这就是</a:t>
            </a:r>
            <a:r>
              <a:rPr lang="en-US" altLang="zh-CN" sz="2000" b="1" dirty="0"/>
              <a:t>APT</a:t>
            </a:r>
            <a:r>
              <a:rPr lang="zh-CN" altLang="en-US" sz="2000" b="1" dirty="0"/>
              <a:t>软件包管理器的工作原理。</a:t>
            </a:r>
            <a:r>
              <a:rPr lang="zh-CN" altLang="en-US" sz="2000" dirty="0"/>
              <a:t> </a:t>
            </a:r>
          </a:p>
          <a:p>
            <a:pPr eaLnBrk="1" hangingPunct="1">
              <a:lnSpc>
                <a:spcPct val="80000"/>
              </a:lnSpc>
            </a:pPr>
            <a:r>
              <a:rPr lang="zh-CN" altLang="en-US" sz="2000" dirty="0"/>
              <a:t>同时，</a:t>
            </a:r>
            <a:r>
              <a:rPr lang="en-US" altLang="zh-CN" sz="2000" dirty="0"/>
              <a:t>APT</a:t>
            </a:r>
            <a:r>
              <a:rPr lang="zh-CN" altLang="en-US" sz="2000" dirty="0"/>
              <a:t>能够检查</a:t>
            </a:r>
            <a:r>
              <a:rPr lang="en-US" altLang="zh-CN" sz="2000" dirty="0"/>
              <a:t>Ubuntu Linux</a:t>
            </a:r>
            <a:r>
              <a:rPr lang="zh-CN" altLang="en-US" sz="2000" dirty="0"/>
              <a:t>系统中的软件包依赖关系。大大简化了</a:t>
            </a:r>
            <a:r>
              <a:rPr lang="en-US" altLang="zh-CN" sz="2000" dirty="0"/>
              <a:t>Ubuntu</a:t>
            </a:r>
            <a:r>
              <a:rPr lang="zh-CN" altLang="en-US" sz="2000" dirty="0"/>
              <a:t>用户安装和卸载软件包的过程。因而，</a:t>
            </a:r>
            <a:r>
              <a:rPr lang="en-US" altLang="zh-CN" sz="2000" dirty="0"/>
              <a:t>APT</a:t>
            </a:r>
            <a:r>
              <a:rPr lang="zh-CN" altLang="en-US" sz="2000" dirty="0"/>
              <a:t>成为</a:t>
            </a:r>
            <a:r>
              <a:rPr lang="en-US" altLang="zh-CN" sz="2000" dirty="0"/>
              <a:t>Ubuntu Linux</a:t>
            </a:r>
            <a:r>
              <a:rPr lang="zh-CN" altLang="en-US" sz="2000" dirty="0"/>
              <a:t>中最受欢迎的工具，也成为其他软件包管理工具的底层工具。 </a:t>
            </a:r>
            <a:endParaRPr lang="zh-CN" altLang="en-US" dirty="0"/>
          </a:p>
        </p:txBody>
      </p:sp>
      <p:pic>
        <p:nvPicPr>
          <p:cNvPr id="60421"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1" y="4191001"/>
            <a:ext cx="835236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spTree>
    <p:extLst>
      <p:ext uri="{BB962C8B-B14F-4D97-AF65-F5344CB8AC3E}">
        <p14:creationId xmlns:p14="http://schemas.microsoft.com/office/powerpoint/2010/main" val="196542266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algn="ctr" eaLnBrk="1" hangingPunct="1"/>
            <a:r>
              <a:rPr lang="zh-CN" altLang="en-US" dirty="0"/>
              <a:t>动态内存</a:t>
            </a:r>
          </a:p>
        </p:txBody>
      </p:sp>
      <p:sp>
        <p:nvSpPr>
          <p:cNvPr id="479235" name="Rectangle 3"/>
          <p:cNvSpPr>
            <a:spLocks noGrp="1" noChangeArrowheads="1"/>
          </p:cNvSpPr>
          <p:nvPr>
            <p:ph idx="1"/>
          </p:nvPr>
        </p:nvSpPr>
        <p:spPr>
          <a:prstGeom prst="rect">
            <a:avLst/>
          </a:prstGeom>
        </p:spPr>
        <p:txBody>
          <a:bodyPr/>
          <a:lstStyle/>
          <a:p>
            <a:pPr lvl="1" eaLnBrk="1" hangingPunct="1">
              <a:lnSpc>
                <a:spcPct val="90000"/>
              </a:lnSpc>
            </a:pPr>
            <a:endParaRPr lang="zh-CN" altLang="en-US" sz="2800">
              <a:latin typeface="微软雅黑" pitchFamily="34" charset="-122"/>
              <a:sym typeface="微软雅黑" pitchFamily="34" charset="-122"/>
            </a:endParaRPr>
          </a:p>
          <a:p>
            <a:pPr lvl="1" eaLnBrk="1" hangingPunct="1">
              <a:lnSpc>
                <a:spcPct val="90000"/>
              </a:lnSpc>
            </a:pPr>
            <a:r>
              <a:rPr lang="en-US" altLang="zh-CN" sz="2800">
                <a:latin typeface="微软雅黑" pitchFamily="34" charset="-122"/>
                <a:sym typeface="微软雅黑" pitchFamily="34" charset="-122"/>
              </a:rPr>
              <a:t>C/C++</a:t>
            </a:r>
            <a:r>
              <a:rPr lang="zh-CN" altLang="en-US" sz="2800">
                <a:latin typeface="微软雅黑" pitchFamily="34" charset="-122"/>
                <a:sym typeface="微软雅黑" pitchFamily="34" charset="-122"/>
              </a:rPr>
              <a:t>定义了</a:t>
            </a:r>
            <a:r>
              <a:rPr lang="en-US" altLang="zh-CN" sz="2800">
                <a:latin typeface="微软雅黑" pitchFamily="34" charset="-122"/>
                <a:sym typeface="微软雅黑" pitchFamily="34" charset="-122"/>
              </a:rPr>
              <a:t>4</a:t>
            </a:r>
            <a:r>
              <a:rPr lang="zh-CN" altLang="en-US" sz="2800">
                <a:latin typeface="微软雅黑" pitchFamily="34" charset="-122"/>
                <a:sym typeface="微软雅黑" pitchFamily="34" charset="-122"/>
              </a:rPr>
              <a:t>个内存区间：</a:t>
            </a:r>
          </a:p>
          <a:p>
            <a:pPr lvl="2" eaLnBrk="1" hangingPunct="1">
              <a:lnSpc>
                <a:spcPct val="90000"/>
              </a:lnSpc>
            </a:pPr>
            <a:r>
              <a:rPr lang="zh-CN" altLang="en-US">
                <a:latin typeface="微软雅黑" pitchFamily="34" charset="-122"/>
                <a:sym typeface="微软雅黑" pitchFamily="34" charset="-122"/>
              </a:rPr>
              <a:t>代码区</a:t>
            </a:r>
            <a:r>
              <a:rPr lang="en-US" altLang="zh-CN">
                <a:latin typeface="微软雅黑" pitchFamily="34" charset="-122"/>
                <a:sym typeface="微软雅黑" pitchFamily="34" charset="-122"/>
              </a:rPr>
              <a:t>/</a:t>
            </a:r>
            <a:r>
              <a:rPr lang="zh-CN" altLang="en-US">
                <a:latin typeface="微软雅黑" pitchFamily="34" charset="-122"/>
                <a:sym typeface="微软雅黑" pitchFamily="34" charset="-122"/>
              </a:rPr>
              <a:t>全局变量与静态变量区</a:t>
            </a:r>
            <a:r>
              <a:rPr lang="en-US" altLang="zh-CN">
                <a:latin typeface="微软雅黑" pitchFamily="34" charset="-122"/>
                <a:sym typeface="微软雅黑" pitchFamily="34" charset="-122"/>
              </a:rPr>
              <a:t>/</a:t>
            </a:r>
            <a:r>
              <a:rPr lang="zh-CN" altLang="en-US">
                <a:latin typeface="微软雅黑" pitchFamily="34" charset="-122"/>
                <a:sym typeface="微软雅黑" pitchFamily="34" charset="-122"/>
              </a:rPr>
              <a:t>局部变量区即栈区</a:t>
            </a:r>
            <a:r>
              <a:rPr lang="en-US" altLang="zh-CN">
                <a:latin typeface="微软雅黑" pitchFamily="34" charset="-122"/>
                <a:sym typeface="微软雅黑" pitchFamily="34" charset="-122"/>
              </a:rPr>
              <a:t>/</a:t>
            </a:r>
            <a:r>
              <a:rPr lang="zh-CN" altLang="en-US">
                <a:latin typeface="微软雅黑" pitchFamily="34" charset="-122"/>
                <a:sym typeface="微软雅黑" pitchFamily="34" charset="-122"/>
              </a:rPr>
              <a:t>动态存储区，即堆区。</a:t>
            </a:r>
          </a:p>
          <a:p>
            <a:pPr lvl="2" eaLnBrk="1" hangingPunct="1">
              <a:lnSpc>
                <a:spcPct val="90000"/>
              </a:lnSpc>
            </a:pPr>
            <a:endParaRPr lang="zh-CN" altLang="en-US">
              <a:latin typeface="微软雅黑" pitchFamily="34" charset="-122"/>
              <a:sym typeface="微软雅黑" pitchFamily="34" charset="-122"/>
            </a:endParaRPr>
          </a:p>
          <a:p>
            <a:pPr lvl="1" eaLnBrk="1" hangingPunct="1">
              <a:lnSpc>
                <a:spcPct val="90000"/>
              </a:lnSpc>
            </a:pPr>
            <a:r>
              <a:rPr lang="zh-CN" altLang="en-US">
                <a:solidFill>
                  <a:schemeClr val="tx1"/>
                </a:solidFill>
                <a:latin typeface="微软雅黑" pitchFamily="34" charset="-122"/>
                <a:sym typeface="微软雅黑" pitchFamily="34" charset="-122"/>
              </a:rPr>
              <a:t>静态存储分配</a:t>
            </a:r>
          </a:p>
          <a:p>
            <a:pPr lvl="2" eaLnBrk="1" hangingPunct="1">
              <a:lnSpc>
                <a:spcPct val="90000"/>
              </a:lnSpc>
            </a:pPr>
            <a:r>
              <a:rPr lang="zh-CN" altLang="en-US">
                <a:latin typeface="微软雅黑" pitchFamily="34" charset="-122"/>
                <a:sym typeface="微软雅黑" pitchFamily="34" charset="-122"/>
              </a:rPr>
              <a:t>通常定义变量，编译器在编译时都可以根据该变量的类型知道所需内存空间的大小，从而系统在适当的时候为他们分配确定的存储空间。</a:t>
            </a:r>
          </a:p>
          <a:p>
            <a:pPr lvl="2" eaLnBrk="1" hangingPunct="1">
              <a:lnSpc>
                <a:spcPct val="90000"/>
              </a:lnSpc>
            </a:pPr>
            <a:endParaRPr lang="zh-CN" altLang="en-US">
              <a:latin typeface="微软雅黑" pitchFamily="34" charset="-122"/>
              <a:sym typeface="微软雅黑" pitchFamily="34" charset="-122"/>
            </a:endParaRPr>
          </a:p>
          <a:p>
            <a:pPr lvl="2" eaLnBrk="1" hangingPunct="1">
              <a:lnSpc>
                <a:spcPct val="90000"/>
              </a:lnSpc>
            </a:pPr>
            <a:r>
              <a:rPr lang="zh-CN" altLang="en-US"/>
              <a:t>在栈上创建。在执行函数时，函数内局部变量的存储单元都可以在栈上创建，函数执行结束时这些存储单元自动被释放。栈内存分配运算内置于处理器的指令集中，效率很高，但是分配的内存容量有限。</a:t>
            </a:r>
          </a:p>
        </p:txBody>
      </p:sp>
    </p:spTree>
    <p:extLst>
      <p:ext uri="{BB962C8B-B14F-4D97-AF65-F5344CB8AC3E}">
        <p14:creationId xmlns:p14="http://schemas.microsoft.com/office/powerpoint/2010/main" val="11130741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pPr algn="ctr" eaLnBrk="1" hangingPunct="1"/>
            <a:r>
              <a:rPr lang="zh-CN" altLang="en-US" dirty="0"/>
              <a:t>动态内存</a:t>
            </a:r>
          </a:p>
        </p:txBody>
      </p:sp>
      <p:sp>
        <p:nvSpPr>
          <p:cNvPr id="480259" name="Rectangle 3"/>
          <p:cNvSpPr>
            <a:spLocks noGrp="1" noChangeArrowheads="1"/>
          </p:cNvSpPr>
          <p:nvPr>
            <p:ph idx="1"/>
          </p:nvPr>
        </p:nvSpPr>
        <p:spPr>
          <a:prstGeom prst="rect">
            <a:avLst/>
          </a:prstGeom>
        </p:spPr>
        <p:txBody>
          <a:bodyPr/>
          <a:lstStyle/>
          <a:p>
            <a:pPr lvl="1" eaLnBrk="1" hangingPunct="1"/>
            <a:endParaRPr lang="zh-CN" altLang="en-US">
              <a:solidFill>
                <a:schemeClr val="tx1"/>
              </a:solidFill>
              <a:latin typeface="微软雅黑" pitchFamily="34" charset="-122"/>
              <a:sym typeface="微软雅黑" pitchFamily="34" charset="-122"/>
            </a:endParaRPr>
          </a:p>
          <a:p>
            <a:pPr lvl="1" eaLnBrk="1" hangingPunct="1"/>
            <a:r>
              <a:rPr lang="zh-CN" altLang="en-US">
                <a:solidFill>
                  <a:schemeClr val="tx1"/>
                </a:solidFill>
                <a:latin typeface="微软雅黑" pitchFamily="34" charset="-122"/>
                <a:sym typeface="微软雅黑" pitchFamily="34" charset="-122"/>
              </a:rPr>
              <a:t>动态存储分配</a:t>
            </a:r>
          </a:p>
          <a:p>
            <a:pPr lvl="2" eaLnBrk="1" hangingPunct="1"/>
            <a:r>
              <a:rPr lang="zh-CN" altLang="en-US">
                <a:latin typeface="微软雅黑" pitchFamily="34" charset="-122"/>
                <a:sym typeface="微软雅黑" pitchFamily="34" charset="-122"/>
              </a:rPr>
              <a:t>有些操作对象只有在程序运行时才能确定，这样编译器在编译时就无法为他们预定存储空间，只能在程序运行时，系统根据运行时的要求进行内存分配，这种方法称为。</a:t>
            </a:r>
          </a:p>
          <a:p>
            <a:pPr lvl="2" eaLnBrk="1" hangingPunct="1"/>
            <a:endParaRPr lang="zh-CN" altLang="en-US">
              <a:latin typeface="微软雅黑" pitchFamily="34" charset="-122"/>
              <a:sym typeface="微软雅黑" pitchFamily="34" charset="-122"/>
            </a:endParaRPr>
          </a:p>
          <a:p>
            <a:pPr lvl="2" eaLnBrk="1" hangingPunct="1"/>
            <a:r>
              <a:rPr lang="zh-CN" altLang="en-US">
                <a:latin typeface="微软雅黑" pitchFamily="34" charset="-122"/>
                <a:sym typeface="微软雅黑" pitchFamily="34" charset="-122"/>
              </a:rPr>
              <a:t>所有动态存储分配都在堆区中进行。</a:t>
            </a:r>
          </a:p>
          <a:p>
            <a:pPr lvl="2" eaLnBrk="1" hangingPunct="1"/>
            <a:endParaRPr lang="zh-CN" altLang="en-US"/>
          </a:p>
          <a:p>
            <a:pPr lvl="2" eaLnBrk="1" hangingPunct="1"/>
            <a:r>
              <a:rPr lang="zh-CN" altLang="en-US"/>
              <a:t>从堆上分配，亦称动态内存分配。程序在运行的时候用</a:t>
            </a:r>
            <a:r>
              <a:rPr lang="en-US" altLang="zh-CN"/>
              <a:t>malloc</a:t>
            </a:r>
            <a:r>
              <a:rPr lang="zh-CN" altLang="en-US"/>
              <a:t>申请任意多少的内存，程序员自己负责在何时用</a:t>
            </a:r>
            <a:r>
              <a:rPr lang="en-US" altLang="zh-CN"/>
              <a:t>free</a:t>
            </a:r>
            <a:r>
              <a:rPr lang="zh-CN" altLang="en-US"/>
              <a:t>释放内存。动态内存的生存期由我们决定，使用非常灵活，但问题也最多。</a:t>
            </a:r>
            <a:endParaRPr lang="zh-CN" altLang="en-US">
              <a:latin typeface="微软雅黑" pitchFamily="34" charset="-122"/>
              <a:sym typeface="微软雅黑" pitchFamily="34" charset="-122"/>
            </a:endParaRPr>
          </a:p>
          <a:p>
            <a:pPr eaLnBrk="1" hangingPunct="1"/>
            <a:endParaRPr lang="zh-CN" altLang="en-US"/>
          </a:p>
        </p:txBody>
      </p:sp>
    </p:spTree>
    <p:extLst>
      <p:ext uri="{BB962C8B-B14F-4D97-AF65-F5344CB8AC3E}">
        <p14:creationId xmlns:p14="http://schemas.microsoft.com/office/powerpoint/2010/main" val="34942094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lgn="ctr" eaLnBrk="1" hangingPunct="1"/>
            <a:r>
              <a:rPr lang="zh-CN" altLang="en-US" dirty="0"/>
              <a:t>动态内存</a:t>
            </a:r>
          </a:p>
        </p:txBody>
      </p:sp>
      <p:sp>
        <p:nvSpPr>
          <p:cNvPr id="481283" name="Rectangle 3"/>
          <p:cNvSpPr>
            <a:spLocks noGrp="1" noChangeArrowheads="1"/>
          </p:cNvSpPr>
          <p:nvPr>
            <p:ph idx="1"/>
          </p:nvPr>
        </p:nvSpPr>
        <p:spPr>
          <a:prstGeom prst="rect">
            <a:avLst/>
          </a:prstGeom>
        </p:spPr>
        <p:txBody>
          <a:bodyPr/>
          <a:lstStyle/>
          <a:p>
            <a:pPr eaLnBrk="1" hangingPunct="1"/>
            <a:r>
              <a:rPr lang="zh-CN" altLang="en-US" sz="2400"/>
              <a:t>堆内存的分配与释放</a:t>
            </a:r>
          </a:p>
          <a:p>
            <a:pPr eaLnBrk="1" hangingPunct="1"/>
            <a:endParaRPr lang="zh-CN" altLang="en-US" sz="2400"/>
          </a:p>
          <a:p>
            <a:pPr lvl="1" eaLnBrk="1" hangingPunct="1"/>
            <a:r>
              <a:rPr lang="zh-CN" altLang="en-US">
                <a:solidFill>
                  <a:schemeClr val="tx1"/>
                </a:solidFill>
              </a:rPr>
              <a:t>当程序运行到需要一个动态分配的变量或对象时，必须向系统申请取得堆中的一块所需大小的存贮空间，用于存贮该变量或对象。当不再使用该变量或对象时，也就是它的生命结束时，要显式释放它所占用的存贮空间，这样系统就能对该堆空间进行再次分配，做到重复使用有限的资源。</a:t>
            </a:r>
          </a:p>
          <a:p>
            <a:pPr lvl="1" eaLnBrk="1" hangingPunct="1"/>
            <a:endParaRPr lang="zh-CN" altLang="en-US">
              <a:solidFill>
                <a:schemeClr val="tx1"/>
              </a:solidFill>
            </a:endParaRPr>
          </a:p>
          <a:p>
            <a:pPr lvl="1" eaLnBrk="1" hangingPunct="1"/>
            <a:r>
              <a:rPr lang="zh-CN" altLang="en-US">
                <a:solidFill>
                  <a:schemeClr val="tx1"/>
                </a:solidFill>
              </a:rPr>
              <a:t>堆区是不会自动在分配时做初始化的（包括清零），所以必须用初始化式</a:t>
            </a:r>
            <a:r>
              <a:rPr lang="en-US" altLang="zh-CN">
                <a:solidFill>
                  <a:schemeClr val="tx1"/>
                </a:solidFill>
              </a:rPr>
              <a:t>(initializer)</a:t>
            </a:r>
            <a:r>
              <a:rPr lang="zh-CN" altLang="en-US">
                <a:solidFill>
                  <a:schemeClr val="tx1"/>
                </a:solidFill>
              </a:rPr>
              <a:t>来显式初始化。</a:t>
            </a:r>
            <a:endParaRPr lang="zh-CN" altLang="en-US"/>
          </a:p>
        </p:txBody>
      </p:sp>
    </p:spTree>
    <p:extLst>
      <p:ext uri="{BB962C8B-B14F-4D97-AF65-F5344CB8AC3E}">
        <p14:creationId xmlns:p14="http://schemas.microsoft.com/office/powerpoint/2010/main" val="3786872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algn="ctr" eaLnBrk="1" hangingPunct="1"/>
            <a:r>
              <a:rPr lang="zh-CN" altLang="en-US" dirty="0"/>
              <a:t>动态内存</a:t>
            </a:r>
          </a:p>
        </p:txBody>
      </p:sp>
      <p:sp>
        <p:nvSpPr>
          <p:cNvPr id="482307" name="Rectangle 3"/>
          <p:cNvSpPr>
            <a:spLocks noGrp="1" noChangeArrowheads="1"/>
          </p:cNvSpPr>
          <p:nvPr>
            <p:ph idx="1"/>
          </p:nvPr>
        </p:nvSpPr>
        <p:spPr>
          <a:prstGeom prst="rect">
            <a:avLst/>
          </a:prstGeom>
        </p:spPr>
        <p:txBody>
          <a:bodyPr/>
          <a:lstStyle/>
          <a:p>
            <a:pPr eaLnBrk="1" hangingPunct="1">
              <a:lnSpc>
                <a:spcPct val="90000"/>
              </a:lnSpc>
            </a:pPr>
            <a:r>
              <a:rPr lang="en-US" altLang="zh-CN"/>
              <a:t>malloc/free</a:t>
            </a:r>
            <a:endParaRPr lang="zh-CN" altLang="en-US"/>
          </a:p>
          <a:p>
            <a:pPr lvl="1" eaLnBrk="1" hangingPunct="1">
              <a:lnSpc>
                <a:spcPct val="90000"/>
              </a:lnSpc>
            </a:pPr>
            <a:r>
              <a:rPr lang="en-US" altLang="zh-CN"/>
              <a:t> void * malloc(size_t num)</a:t>
            </a:r>
            <a:endParaRPr lang="zh-CN" altLang="en-US"/>
          </a:p>
          <a:p>
            <a:pPr lvl="1" eaLnBrk="1" hangingPunct="1">
              <a:lnSpc>
                <a:spcPct val="90000"/>
              </a:lnSpc>
            </a:pPr>
            <a:r>
              <a:rPr lang="en-US" altLang="zh-CN"/>
              <a:t> void   free(void *p)</a:t>
            </a:r>
            <a:endParaRPr lang="zh-CN" altLang="en-US"/>
          </a:p>
          <a:p>
            <a:pPr lvl="2" eaLnBrk="1" hangingPunct="1">
              <a:lnSpc>
                <a:spcPct val="90000"/>
              </a:lnSpc>
            </a:pPr>
            <a:endParaRPr lang="zh-CN" altLang="en-US"/>
          </a:p>
          <a:p>
            <a:pPr lvl="2" eaLnBrk="1" hangingPunct="1">
              <a:lnSpc>
                <a:spcPct val="90000"/>
              </a:lnSpc>
            </a:pPr>
            <a:r>
              <a:rPr lang="en-US" altLang="zh-CN" sz="2400"/>
              <a:t>malloc</a:t>
            </a:r>
            <a:r>
              <a:rPr lang="zh-CN" altLang="en-US" sz="2400"/>
              <a:t>函数本身并不识别要申请的内存是什么类型，它只关心内存的总字节数。 </a:t>
            </a:r>
          </a:p>
          <a:p>
            <a:pPr lvl="2" eaLnBrk="1" hangingPunct="1">
              <a:lnSpc>
                <a:spcPct val="90000"/>
              </a:lnSpc>
            </a:pPr>
            <a:r>
              <a:rPr lang="en-US" altLang="zh-CN" sz="2400"/>
              <a:t>malloc</a:t>
            </a:r>
            <a:r>
              <a:rPr lang="zh-CN" altLang="en-US" sz="2400"/>
              <a:t>申请到的是一块连续的内存，有时可能会比所申请的空间大。其有时会申请不到内存，返回</a:t>
            </a:r>
            <a:r>
              <a:rPr lang="en-US" altLang="zh-CN" sz="2400"/>
              <a:t>NULL</a:t>
            </a:r>
            <a:r>
              <a:rPr lang="zh-CN" altLang="en-US" sz="2400"/>
              <a:t>。</a:t>
            </a:r>
          </a:p>
          <a:p>
            <a:pPr lvl="2" eaLnBrk="1" hangingPunct="1">
              <a:lnSpc>
                <a:spcPct val="90000"/>
              </a:lnSpc>
            </a:pPr>
            <a:r>
              <a:rPr lang="en-US" altLang="zh-CN" sz="2400"/>
              <a:t>malloc</a:t>
            </a:r>
            <a:r>
              <a:rPr lang="zh-CN" altLang="en-US" sz="2400"/>
              <a:t>返回值的类型是</a:t>
            </a:r>
            <a:r>
              <a:rPr lang="en-US" altLang="zh-CN" sz="2400"/>
              <a:t>void *</a:t>
            </a:r>
            <a:r>
              <a:rPr lang="zh-CN" altLang="en-US" sz="2400"/>
              <a:t>，所以在调用</a:t>
            </a:r>
            <a:r>
              <a:rPr lang="en-US" altLang="zh-CN" sz="2400"/>
              <a:t>malloc</a:t>
            </a:r>
            <a:r>
              <a:rPr lang="zh-CN" altLang="en-US" sz="2400"/>
              <a:t>时要显式地进行类型转换，将</a:t>
            </a:r>
            <a:r>
              <a:rPr lang="en-US" altLang="zh-CN" sz="2400"/>
              <a:t>void * </a:t>
            </a:r>
            <a:r>
              <a:rPr lang="zh-CN" altLang="en-US" sz="2400"/>
              <a:t>转换成所需要的指针类型。 </a:t>
            </a:r>
          </a:p>
          <a:p>
            <a:pPr lvl="2" eaLnBrk="1" hangingPunct="1">
              <a:lnSpc>
                <a:spcPct val="90000"/>
              </a:lnSpc>
            </a:pPr>
            <a:r>
              <a:rPr lang="zh-CN" altLang="en-US" sz="2400"/>
              <a:t>如果</a:t>
            </a:r>
            <a:r>
              <a:rPr lang="en-US" altLang="zh-CN" sz="2400"/>
              <a:t>free</a:t>
            </a:r>
            <a:r>
              <a:rPr lang="zh-CN" altLang="en-US" sz="2400"/>
              <a:t>的参数是</a:t>
            </a:r>
            <a:r>
              <a:rPr lang="en-US" altLang="zh-CN" sz="2400"/>
              <a:t>NULL</a:t>
            </a:r>
            <a:r>
              <a:rPr lang="zh-CN" altLang="en-US" sz="2400"/>
              <a:t>的话，没有任何效果。</a:t>
            </a:r>
          </a:p>
          <a:p>
            <a:pPr lvl="2" eaLnBrk="1" hangingPunct="1">
              <a:lnSpc>
                <a:spcPct val="90000"/>
              </a:lnSpc>
            </a:pPr>
            <a:r>
              <a:rPr lang="zh-CN" altLang="en-US" sz="2400"/>
              <a:t>释放一块内存中的一部分是不被允许的。</a:t>
            </a:r>
          </a:p>
          <a:p>
            <a:pPr lvl="2" eaLnBrk="1" hangingPunct="1">
              <a:lnSpc>
                <a:spcPct val="90000"/>
              </a:lnSpc>
            </a:pPr>
            <a:endParaRPr lang="zh-CN" altLang="en-US" sz="2400"/>
          </a:p>
          <a:p>
            <a:pPr lvl="1" eaLnBrk="1" hangingPunct="1">
              <a:lnSpc>
                <a:spcPct val="90000"/>
              </a:lnSpc>
            </a:pPr>
            <a:endParaRPr lang="zh-CN" altLang="en-US"/>
          </a:p>
        </p:txBody>
      </p:sp>
    </p:spTree>
    <p:extLst>
      <p:ext uri="{BB962C8B-B14F-4D97-AF65-F5344CB8AC3E}">
        <p14:creationId xmlns:p14="http://schemas.microsoft.com/office/powerpoint/2010/main" val="31608313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algn="ctr" eaLnBrk="1" hangingPunct="1"/>
            <a:r>
              <a:rPr lang="zh-CN" altLang="en-US" dirty="0"/>
              <a:t>动态内存</a:t>
            </a:r>
          </a:p>
        </p:txBody>
      </p:sp>
      <p:sp>
        <p:nvSpPr>
          <p:cNvPr id="483331" name="Rectangle 3"/>
          <p:cNvSpPr>
            <a:spLocks noGrp="1" noChangeArrowheads="1"/>
          </p:cNvSpPr>
          <p:nvPr>
            <p:ph idx="1"/>
          </p:nvPr>
        </p:nvSpPr>
        <p:spPr>
          <a:prstGeom prst="rect">
            <a:avLst/>
          </a:prstGeom>
        </p:spPr>
        <p:txBody>
          <a:bodyPr/>
          <a:lstStyle/>
          <a:p>
            <a:pPr eaLnBrk="1" hangingPunct="1">
              <a:lnSpc>
                <a:spcPct val="80000"/>
              </a:lnSpc>
            </a:pPr>
            <a:r>
              <a:rPr lang="en-US" altLang="zh-CN"/>
              <a:t>malloc/free</a:t>
            </a:r>
            <a:endParaRPr lang="zh-CN" altLang="en-US"/>
          </a:p>
          <a:p>
            <a:pPr lvl="1" eaLnBrk="1" hangingPunct="1">
              <a:lnSpc>
                <a:spcPct val="80000"/>
              </a:lnSpc>
            </a:pPr>
            <a:r>
              <a:rPr lang="en-US" altLang="zh-CN"/>
              <a:t> </a:t>
            </a:r>
            <a:r>
              <a:rPr lang="zh-CN" altLang="en-US"/>
              <a:t>注意事项：</a:t>
            </a:r>
          </a:p>
          <a:p>
            <a:pPr lvl="2" eaLnBrk="1" hangingPunct="1">
              <a:lnSpc>
                <a:spcPct val="80000"/>
              </a:lnSpc>
              <a:buFont typeface="Wingdings 3" pitchFamily="18" charset="2"/>
              <a:buNone/>
            </a:pPr>
            <a:endParaRPr lang="zh-CN" altLang="en-US" sz="2400"/>
          </a:p>
          <a:p>
            <a:pPr lvl="2" eaLnBrk="1" hangingPunct="1">
              <a:lnSpc>
                <a:spcPct val="80000"/>
              </a:lnSpc>
            </a:pPr>
            <a:r>
              <a:rPr lang="zh-CN" altLang="en-US" sz="2400"/>
              <a:t>删除一个指针</a:t>
            </a:r>
            <a:r>
              <a:rPr lang="en-US" altLang="zh-CN" sz="2400"/>
              <a:t>p</a:t>
            </a:r>
            <a:r>
              <a:rPr lang="zh-CN" altLang="en-US" sz="2400"/>
              <a:t>（</a:t>
            </a:r>
            <a:r>
              <a:rPr lang="en-US" altLang="zh-CN" sz="2400"/>
              <a:t>free(p);</a:t>
            </a:r>
            <a:r>
              <a:rPr lang="zh-CN" altLang="en-US" sz="2400"/>
              <a:t>）</a:t>
            </a:r>
            <a:r>
              <a:rPr lang="en-US" altLang="zh-CN" sz="2400"/>
              <a:t>,</a:t>
            </a:r>
            <a:r>
              <a:rPr lang="zh-CN" altLang="en-US" sz="2400"/>
              <a:t>实际意思是删除了</a:t>
            </a:r>
            <a:r>
              <a:rPr lang="en-US" altLang="zh-CN" sz="2400"/>
              <a:t>p</a:t>
            </a:r>
            <a:r>
              <a:rPr lang="zh-CN" altLang="en-US" sz="2400"/>
              <a:t>所指的目标（变量或对象等），释放了它所占的堆空间，而不是删除ｐ本身，释放堆空间后，ｐ成了空悬指针。</a:t>
            </a:r>
          </a:p>
          <a:p>
            <a:pPr lvl="2" eaLnBrk="1" hangingPunct="1">
              <a:lnSpc>
                <a:spcPct val="80000"/>
              </a:lnSpc>
            </a:pPr>
            <a:r>
              <a:rPr lang="zh-CN" altLang="en-US" sz="2400"/>
              <a:t>动态分配失败。返回一个空指针（</a:t>
            </a:r>
            <a:r>
              <a:rPr lang="en-US" altLang="zh-CN" sz="2400"/>
              <a:t>NULL</a:t>
            </a:r>
            <a:r>
              <a:rPr lang="zh-CN" altLang="en-US" sz="2400"/>
              <a:t>），表示发生了异常，堆资源不足，分配失败。</a:t>
            </a:r>
          </a:p>
          <a:p>
            <a:pPr lvl="2" eaLnBrk="1" hangingPunct="1">
              <a:lnSpc>
                <a:spcPct val="80000"/>
              </a:lnSpc>
            </a:pPr>
            <a:r>
              <a:rPr lang="en-US" altLang="zh-CN" sz="2400"/>
              <a:t>malloc</a:t>
            </a:r>
            <a:r>
              <a:rPr lang="zh-CN" altLang="en-US" sz="2400"/>
              <a:t>与</a:t>
            </a:r>
            <a:r>
              <a:rPr lang="en-US" altLang="zh-CN" sz="2400"/>
              <a:t>free</a:t>
            </a:r>
            <a:r>
              <a:rPr lang="zh-CN" altLang="en-US" sz="2400"/>
              <a:t>是配对使用的， </a:t>
            </a:r>
            <a:r>
              <a:rPr lang="en-US" altLang="zh-CN" sz="2400"/>
              <a:t>free</a:t>
            </a:r>
            <a:r>
              <a:rPr lang="zh-CN" altLang="en-US" sz="2400"/>
              <a:t>只能释放堆空间。如果</a:t>
            </a:r>
            <a:r>
              <a:rPr lang="en-US" altLang="zh-CN" sz="2400"/>
              <a:t>malloc</a:t>
            </a:r>
            <a:r>
              <a:rPr lang="zh-CN" altLang="en-US" sz="2400"/>
              <a:t>返回的指针值丢失，则所分配的堆空间无法回收，称内存泄漏，同一空间重复释放也是危险的，因为该空间可能已另分配，所以必须妥善保存</a:t>
            </a:r>
            <a:r>
              <a:rPr lang="en-US" altLang="zh-CN" sz="2400"/>
              <a:t>malloc</a:t>
            </a:r>
            <a:r>
              <a:rPr lang="zh-CN" altLang="en-US" sz="2400"/>
              <a:t>返回的指针，以保证不发生内存泄漏，也必须保证不会重复释放堆内存空间。</a:t>
            </a:r>
            <a:endParaRPr lang="zh-CN" altLang="en-US"/>
          </a:p>
        </p:txBody>
      </p:sp>
    </p:spTree>
    <p:extLst>
      <p:ext uri="{BB962C8B-B14F-4D97-AF65-F5344CB8AC3E}">
        <p14:creationId xmlns:p14="http://schemas.microsoft.com/office/powerpoint/2010/main" val="8369620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eaLnBrk="1" hangingPunct="1"/>
            <a:r>
              <a:rPr lang="zh-CN" altLang="en-US" dirty="0"/>
              <a:t>动态内存</a:t>
            </a:r>
          </a:p>
        </p:txBody>
      </p:sp>
      <p:sp>
        <p:nvSpPr>
          <p:cNvPr id="484355" name="Rectangle 3"/>
          <p:cNvSpPr>
            <a:spLocks noGrp="1" noChangeArrowheads="1"/>
          </p:cNvSpPr>
          <p:nvPr>
            <p:ph idx="1"/>
          </p:nvPr>
        </p:nvSpPr>
        <p:spPr>
          <a:prstGeom prst="rect">
            <a:avLst/>
          </a:prstGeom>
        </p:spPr>
        <p:txBody>
          <a:bodyPr/>
          <a:lstStyle/>
          <a:p>
            <a:pPr eaLnBrk="1" hangingPunct="1"/>
            <a:r>
              <a:rPr lang="en-US" altLang="zh-CN"/>
              <a:t>malloc/free</a:t>
            </a:r>
            <a:endParaRPr lang="zh-CN" altLang="en-US"/>
          </a:p>
          <a:p>
            <a:pPr lvl="1" eaLnBrk="1" hangingPunct="1"/>
            <a:r>
              <a:rPr lang="en-US" altLang="zh-CN" sz="2800"/>
              <a:t> </a:t>
            </a:r>
            <a:r>
              <a:rPr lang="zh-CN" altLang="en-US"/>
              <a:t>注意事项：</a:t>
            </a:r>
          </a:p>
          <a:p>
            <a:pPr lvl="1" eaLnBrk="1" hangingPunct="1"/>
            <a:endParaRPr lang="zh-CN" altLang="en-US"/>
          </a:p>
          <a:p>
            <a:pPr lvl="2" eaLnBrk="1" hangingPunct="1"/>
            <a:r>
              <a:rPr lang="zh-CN" altLang="en-US" sz="2400"/>
              <a:t>动态分配的变量或对象的生命期。无名对象的生命期并不依赖于建立它的作用域，比如在函数中建立的动态对象在函数返回后仍可使用。我们也称堆空间为自由空间（</a:t>
            </a:r>
            <a:r>
              <a:rPr lang="en-US" altLang="zh-CN" sz="2400"/>
              <a:t>free store</a:t>
            </a:r>
            <a:r>
              <a:rPr lang="zh-CN" altLang="en-US" sz="2400"/>
              <a:t>）就是这个原因。但必须记住释放该对象所占堆空间，并只能释放一次，在函数内建立，而在函数外释放是一件很容易失控的事，往往会出错。 </a:t>
            </a:r>
          </a:p>
          <a:p>
            <a:pPr lvl="2" eaLnBrk="1" hangingPunct="1"/>
            <a:endParaRPr lang="zh-CN" altLang="en-US" sz="2400"/>
          </a:p>
        </p:txBody>
      </p:sp>
    </p:spTree>
    <p:extLst>
      <p:ext uri="{BB962C8B-B14F-4D97-AF65-F5344CB8AC3E}">
        <p14:creationId xmlns:p14="http://schemas.microsoft.com/office/powerpoint/2010/main" val="20005491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algn="ctr" eaLnBrk="1" hangingPunct="1"/>
            <a:r>
              <a:rPr lang="zh-CN" altLang="en-US" dirty="0"/>
              <a:t>动态内存</a:t>
            </a:r>
          </a:p>
        </p:txBody>
      </p:sp>
      <p:sp>
        <p:nvSpPr>
          <p:cNvPr id="485379" name="Rectangle 3"/>
          <p:cNvSpPr>
            <a:spLocks noGrp="1" noChangeArrowheads="1"/>
          </p:cNvSpPr>
          <p:nvPr>
            <p:ph idx="1"/>
          </p:nvPr>
        </p:nvSpPr>
        <p:spPr>
          <a:prstGeom prst="rect">
            <a:avLst/>
          </a:prstGeom>
        </p:spPr>
        <p:txBody>
          <a:bodyPr/>
          <a:lstStyle/>
          <a:p>
            <a:pPr eaLnBrk="1" hangingPunct="1">
              <a:lnSpc>
                <a:spcPct val="80000"/>
              </a:lnSpc>
            </a:pPr>
            <a:r>
              <a:rPr lang="en-US" altLang="zh-CN" sz="2000"/>
              <a:t>malloc/free</a:t>
            </a:r>
            <a:endParaRPr lang="zh-CN" altLang="en-US" sz="2000"/>
          </a:p>
          <a:p>
            <a:pPr eaLnBrk="1" hangingPunct="1">
              <a:lnSpc>
                <a:spcPct val="80000"/>
              </a:lnSpc>
            </a:pPr>
            <a:endParaRPr lang="zh-CN" altLang="en-US" sz="2000"/>
          </a:p>
          <a:p>
            <a:pPr lvl="1" eaLnBrk="1" hangingPunct="1">
              <a:lnSpc>
                <a:spcPct val="80000"/>
              </a:lnSpc>
            </a:pPr>
            <a:r>
              <a:rPr lang="zh-CN" altLang="en-US" sz="2000">
                <a:solidFill>
                  <a:schemeClr val="tx1"/>
                </a:solidFill>
                <a:latin typeface="微软雅黑" pitchFamily="34" charset="-122"/>
                <a:sym typeface="微软雅黑" pitchFamily="34" charset="-122"/>
              </a:rPr>
              <a:t>野指针：</a:t>
            </a:r>
          </a:p>
          <a:p>
            <a:pPr lvl="1" eaLnBrk="1" hangingPunct="1">
              <a:lnSpc>
                <a:spcPct val="80000"/>
              </a:lnSpc>
            </a:pPr>
            <a:endParaRPr lang="zh-CN" altLang="en-US" sz="2000">
              <a:solidFill>
                <a:schemeClr val="tx1"/>
              </a:solidFill>
              <a:latin typeface="微软雅黑" pitchFamily="34" charset="-122"/>
              <a:sym typeface="微软雅黑" pitchFamily="34" charset="-122"/>
            </a:endParaRPr>
          </a:p>
          <a:p>
            <a:pPr lvl="2" eaLnBrk="1" hangingPunct="1">
              <a:lnSpc>
                <a:spcPct val="80000"/>
              </a:lnSpc>
            </a:pPr>
            <a:r>
              <a:rPr lang="zh-CN" altLang="en-US">
                <a:latin typeface="微软雅黑" pitchFamily="34" charset="-122"/>
                <a:sym typeface="微软雅黑" pitchFamily="34" charset="-122"/>
              </a:rPr>
              <a:t>不是</a:t>
            </a:r>
            <a:r>
              <a:rPr lang="en-US" altLang="zh-CN">
                <a:latin typeface="微软雅黑" pitchFamily="34" charset="-122"/>
                <a:sym typeface="微软雅黑" pitchFamily="34" charset="-122"/>
              </a:rPr>
              <a:t>NULL</a:t>
            </a:r>
            <a:r>
              <a:rPr lang="zh-CN" altLang="en-US">
                <a:latin typeface="微软雅黑" pitchFamily="34" charset="-122"/>
                <a:sym typeface="微软雅黑" pitchFamily="34" charset="-122"/>
              </a:rPr>
              <a:t>指针，是指向</a:t>
            </a:r>
            <a:r>
              <a:rPr lang="zh-CN" altLang="en-US">
                <a:sym typeface="Arial" pitchFamily="34" charset="0"/>
              </a:rPr>
              <a:t>“</a:t>
            </a:r>
            <a:r>
              <a:rPr lang="zh-CN" altLang="en-US">
                <a:latin typeface="微软雅黑" pitchFamily="34" charset="-122"/>
                <a:sym typeface="微软雅黑" pitchFamily="34" charset="-122"/>
              </a:rPr>
              <a:t>垃圾</a:t>
            </a:r>
            <a:r>
              <a:rPr lang="zh-CN" altLang="en-US">
                <a:sym typeface="Arial" pitchFamily="34" charset="0"/>
              </a:rPr>
              <a:t>”</a:t>
            </a:r>
            <a:r>
              <a:rPr lang="zh-CN" altLang="en-US">
                <a:latin typeface="微软雅黑" pitchFamily="34" charset="-122"/>
                <a:sym typeface="微软雅黑" pitchFamily="34" charset="-122"/>
              </a:rPr>
              <a:t>内存的指针。</a:t>
            </a:r>
            <a:r>
              <a:rPr lang="zh-CN" altLang="en-US">
                <a:sym typeface="Arial" pitchFamily="34" charset="0"/>
              </a:rPr>
              <a:t>“</a:t>
            </a:r>
            <a:r>
              <a:rPr lang="zh-CN" altLang="en-US">
                <a:latin typeface="微软雅黑" pitchFamily="34" charset="-122"/>
                <a:sym typeface="微软雅黑" pitchFamily="34" charset="-122"/>
              </a:rPr>
              <a:t>野指针</a:t>
            </a:r>
            <a:r>
              <a:rPr lang="zh-CN" altLang="en-US">
                <a:sym typeface="Arial" pitchFamily="34" charset="0"/>
              </a:rPr>
              <a:t>”</a:t>
            </a:r>
            <a:r>
              <a:rPr lang="zh-CN" altLang="en-US">
                <a:latin typeface="微软雅黑" pitchFamily="34" charset="-122"/>
                <a:sym typeface="微软雅黑" pitchFamily="34" charset="-122"/>
              </a:rPr>
              <a:t>是很危险的。</a:t>
            </a:r>
          </a:p>
          <a:p>
            <a:pPr lvl="2" eaLnBrk="1" hangingPunct="1">
              <a:lnSpc>
                <a:spcPct val="80000"/>
              </a:lnSpc>
            </a:pPr>
            <a:r>
              <a:rPr lang="zh-CN" altLang="en-US">
                <a:sym typeface="Arial" pitchFamily="34" charset="0"/>
              </a:rPr>
              <a:t>“</a:t>
            </a:r>
            <a:r>
              <a:rPr lang="zh-CN" altLang="en-US">
                <a:latin typeface="微软雅黑" pitchFamily="34" charset="-122"/>
                <a:sym typeface="微软雅黑" pitchFamily="34" charset="-122"/>
              </a:rPr>
              <a:t>野指针</a:t>
            </a:r>
            <a:r>
              <a:rPr lang="zh-CN" altLang="en-US">
                <a:sym typeface="Arial" pitchFamily="34" charset="0"/>
              </a:rPr>
              <a:t>”</a:t>
            </a:r>
            <a:r>
              <a:rPr lang="zh-CN" altLang="en-US">
                <a:latin typeface="微软雅黑" pitchFamily="34" charset="-122"/>
                <a:sym typeface="微软雅黑" pitchFamily="34" charset="-122"/>
              </a:rPr>
              <a:t>的成因主要有两种：</a:t>
            </a:r>
          </a:p>
          <a:p>
            <a:pPr lvl="2" eaLnBrk="1" hangingPunct="1">
              <a:lnSpc>
                <a:spcPct val="80000"/>
              </a:lnSpc>
            </a:pPr>
            <a:endParaRPr lang="zh-CN" altLang="en-US">
              <a:latin typeface="微软雅黑" pitchFamily="34" charset="-122"/>
              <a:sym typeface="微软雅黑" pitchFamily="34" charset="-122"/>
            </a:endParaRPr>
          </a:p>
          <a:p>
            <a:pPr lvl="3" eaLnBrk="1" hangingPunct="1">
              <a:lnSpc>
                <a:spcPct val="80000"/>
              </a:lnSpc>
            </a:pPr>
            <a:r>
              <a:rPr lang="zh-CN" altLang="en-US">
                <a:latin typeface="微软雅黑" pitchFamily="34" charset="-122"/>
                <a:sym typeface="微软雅黑" pitchFamily="34" charset="-122"/>
              </a:rPr>
              <a:t>指针变量没有被初始化。</a:t>
            </a:r>
          </a:p>
          <a:p>
            <a:pPr lvl="3" eaLnBrk="1" hangingPunct="1">
              <a:lnSpc>
                <a:spcPct val="80000"/>
              </a:lnSpc>
            </a:pPr>
            <a:endParaRPr lang="zh-CN" altLang="en-US">
              <a:latin typeface="微软雅黑" pitchFamily="34" charset="-122"/>
              <a:sym typeface="微软雅黑" pitchFamily="34" charset="-122"/>
            </a:endParaRPr>
          </a:p>
          <a:p>
            <a:pPr lvl="3" eaLnBrk="1" hangingPunct="1">
              <a:lnSpc>
                <a:spcPct val="80000"/>
              </a:lnSpc>
            </a:pPr>
            <a:r>
              <a:rPr lang="zh-CN" altLang="en-US">
                <a:latin typeface="微软雅黑" pitchFamily="34" charset="-122"/>
                <a:sym typeface="微软雅黑" pitchFamily="34" charset="-122"/>
              </a:rPr>
              <a:t>指针</a:t>
            </a:r>
            <a:r>
              <a:rPr lang="en-US" altLang="zh-CN">
                <a:latin typeface="微软雅黑" pitchFamily="34" charset="-122"/>
                <a:sym typeface="微软雅黑" pitchFamily="34" charset="-122"/>
              </a:rPr>
              <a:t>p</a:t>
            </a:r>
            <a:r>
              <a:rPr lang="zh-CN" altLang="en-US">
                <a:latin typeface="微软雅黑" pitchFamily="34" charset="-122"/>
                <a:sym typeface="微软雅黑" pitchFamily="34" charset="-122"/>
              </a:rPr>
              <a:t>被</a:t>
            </a:r>
            <a:r>
              <a:rPr lang="en-US" altLang="zh-CN">
                <a:latin typeface="微软雅黑" pitchFamily="34" charset="-122"/>
                <a:sym typeface="微软雅黑" pitchFamily="34" charset="-122"/>
              </a:rPr>
              <a:t>free</a:t>
            </a:r>
            <a:r>
              <a:rPr lang="zh-CN" altLang="en-US">
                <a:latin typeface="微软雅黑" pitchFamily="34" charset="-122"/>
                <a:sym typeface="微软雅黑" pitchFamily="34" charset="-122"/>
              </a:rPr>
              <a:t>之后，没有置为</a:t>
            </a:r>
            <a:r>
              <a:rPr lang="en-US" altLang="zh-CN">
                <a:latin typeface="微软雅黑" pitchFamily="34" charset="-122"/>
                <a:sym typeface="微软雅黑" pitchFamily="34" charset="-122"/>
              </a:rPr>
              <a:t>NULL</a:t>
            </a:r>
            <a:r>
              <a:rPr lang="zh-CN" altLang="en-US">
                <a:latin typeface="微软雅黑" pitchFamily="34" charset="-122"/>
                <a:sym typeface="微软雅黑" pitchFamily="34" charset="-122"/>
              </a:rPr>
              <a:t>，让人误以为</a:t>
            </a:r>
            <a:r>
              <a:rPr lang="en-US" altLang="zh-CN">
                <a:latin typeface="微软雅黑" pitchFamily="34" charset="-122"/>
                <a:sym typeface="微软雅黑" pitchFamily="34" charset="-122"/>
              </a:rPr>
              <a:t>p</a:t>
            </a:r>
            <a:r>
              <a:rPr lang="zh-CN" altLang="en-US">
                <a:latin typeface="微软雅黑" pitchFamily="34" charset="-122"/>
                <a:sym typeface="微软雅黑" pitchFamily="34" charset="-122"/>
              </a:rPr>
              <a:t>是个合法的指针。</a:t>
            </a:r>
          </a:p>
          <a:p>
            <a:pPr lvl="3" eaLnBrk="1" hangingPunct="1">
              <a:lnSpc>
                <a:spcPct val="80000"/>
              </a:lnSpc>
            </a:pPr>
            <a:endParaRPr lang="zh-CN" altLang="en-US">
              <a:latin typeface="微软雅黑" pitchFamily="34" charset="-122"/>
              <a:sym typeface="微软雅黑" pitchFamily="34" charset="-122"/>
            </a:endParaRPr>
          </a:p>
          <a:p>
            <a:pPr lvl="3" eaLnBrk="1" hangingPunct="1">
              <a:lnSpc>
                <a:spcPct val="80000"/>
              </a:lnSpc>
            </a:pPr>
            <a:r>
              <a:rPr lang="zh-CN" altLang="en-US">
                <a:latin typeface="微软雅黑" pitchFamily="34" charset="-122"/>
                <a:sym typeface="微软雅黑" pitchFamily="34" charset="-122"/>
              </a:rPr>
              <a:t>指针操作超越了变量的作用范围。这种情况让人防不胜防。</a:t>
            </a:r>
            <a:br>
              <a:rPr lang="zh-CN" altLang="en-US" sz="1800">
                <a:latin typeface="微软雅黑" pitchFamily="34" charset="-122"/>
                <a:sym typeface="微软雅黑" pitchFamily="34" charset="-122"/>
              </a:rPr>
            </a:br>
            <a:endParaRPr lang="zh-CN" altLang="en-US" sz="1400"/>
          </a:p>
          <a:p>
            <a:pPr lvl="3" eaLnBrk="1" hangingPunct="1">
              <a:lnSpc>
                <a:spcPct val="80000"/>
              </a:lnSpc>
            </a:pPr>
            <a:r>
              <a:rPr lang="zh-CN" altLang="en-US" sz="1800"/>
              <a:t> </a:t>
            </a:r>
          </a:p>
          <a:p>
            <a:pPr lvl="3" eaLnBrk="1" hangingPunct="1">
              <a:lnSpc>
                <a:spcPct val="80000"/>
              </a:lnSpc>
            </a:pPr>
            <a:endParaRPr lang="zh-CN" altLang="en-US" sz="1800">
              <a:latin typeface="微软雅黑" pitchFamily="34" charset="-122"/>
              <a:sym typeface="微软雅黑" pitchFamily="34" charset="-122"/>
            </a:endParaRPr>
          </a:p>
        </p:txBody>
      </p:sp>
    </p:spTree>
    <p:extLst>
      <p:ext uri="{BB962C8B-B14F-4D97-AF65-F5344CB8AC3E}">
        <p14:creationId xmlns:p14="http://schemas.microsoft.com/office/powerpoint/2010/main" val="7234911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pPr algn="ctr" eaLnBrk="1" hangingPunct="1"/>
            <a:r>
              <a:rPr lang="en-US" altLang="zh-CN" dirty="0"/>
              <a:t>typedef</a:t>
            </a:r>
            <a:endParaRPr lang="zh-CN" altLang="en-US" dirty="0"/>
          </a:p>
        </p:txBody>
      </p:sp>
      <p:sp>
        <p:nvSpPr>
          <p:cNvPr id="486403"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dirty="0"/>
              <a:t>在</a:t>
            </a:r>
            <a:r>
              <a:rPr lang="en-US" altLang="zh-CN" sz="2400" dirty="0"/>
              <a:t>C</a:t>
            </a:r>
            <a:r>
              <a:rPr lang="zh-CN" altLang="en-US" sz="2400" dirty="0"/>
              <a:t>语言中，允许使用关键字</a:t>
            </a:r>
            <a:r>
              <a:rPr lang="en-US" altLang="zh-CN" sz="2400" dirty="0" err="1"/>
              <a:t>typedef</a:t>
            </a:r>
            <a:r>
              <a:rPr lang="zh-CN" altLang="en-US" sz="2400" dirty="0"/>
              <a:t>定义新的数据类型，其</a:t>
            </a:r>
          </a:p>
          <a:p>
            <a:pPr eaLnBrk="1" hangingPunct="1">
              <a:buFont typeface="Wingdings 3" pitchFamily="18" charset="2"/>
              <a:buNone/>
            </a:pPr>
            <a:r>
              <a:rPr lang="zh-CN" altLang="en-US" sz="2400" dirty="0"/>
              <a:t>语法如下：</a:t>
            </a:r>
          </a:p>
          <a:p>
            <a:pPr eaLnBrk="1" hangingPunct="1">
              <a:buFont typeface="Wingdings 3" pitchFamily="18" charset="2"/>
              <a:buNone/>
            </a:pPr>
            <a:r>
              <a:rPr lang="zh-CN" altLang="en-US" sz="2400" dirty="0"/>
              <a:t>		</a:t>
            </a:r>
            <a:r>
              <a:rPr lang="en-US" altLang="zh-CN" sz="2400" dirty="0" err="1"/>
              <a:t>typedef</a:t>
            </a:r>
            <a:r>
              <a:rPr lang="en-US" altLang="zh-CN" sz="2400" dirty="0"/>
              <a:t>   &lt;</a:t>
            </a:r>
            <a:r>
              <a:rPr lang="zh-CN" altLang="en-US" sz="2400" dirty="0"/>
              <a:t>已有数据类型</a:t>
            </a:r>
            <a:r>
              <a:rPr lang="en-US" altLang="zh-CN" sz="2400" dirty="0"/>
              <a:t>&gt;   &lt;</a:t>
            </a:r>
            <a:r>
              <a:rPr lang="zh-CN" altLang="en-US" sz="2400" dirty="0"/>
              <a:t>新数据类型</a:t>
            </a:r>
            <a:r>
              <a:rPr lang="en-US" altLang="zh-CN" sz="2400" dirty="0"/>
              <a:t>&gt;;</a:t>
            </a:r>
            <a:endParaRPr lang="zh-CN" altLang="en-US" sz="2400" dirty="0"/>
          </a:p>
          <a:p>
            <a:pPr eaLnBrk="1" hangingPunct="1">
              <a:buFont typeface="Wingdings 3" pitchFamily="18" charset="2"/>
              <a:buNone/>
            </a:pPr>
            <a:endParaRPr lang="zh-CN" altLang="en-US" sz="2400" dirty="0"/>
          </a:p>
          <a:p>
            <a:pPr eaLnBrk="1" hangingPunct="1">
              <a:buFont typeface="Wingdings 3" pitchFamily="18" charset="2"/>
              <a:buNone/>
            </a:pPr>
            <a:r>
              <a:rPr lang="zh-CN" altLang="en-US" sz="2400" dirty="0"/>
              <a:t>如：</a:t>
            </a:r>
          </a:p>
          <a:p>
            <a:pPr eaLnBrk="1" hangingPunct="1">
              <a:buFont typeface="Wingdings 3" pitchFamily="18" charset="2"/>
              <a:buNone/>
            </a:pPr>
            <a:r>
              <a:rPr lang="zh-CN" altLang="en-US" sz="2400" dirty="0"/>
              <a:t>		</a:t>
            </a:r>
            <a:r>
              <a:rPr lang="en-US" altLang="zh-CN" sz="2400" dirty="0" err="1"/>
              <a:t>typedef</a:t>
            </a:r>
            <a:r>
              <a:rPr lang="en-US" altLang="zh-CN" sz="2400" dirty="0"/>
              <a:t>   </a:t>
            </a:r>
            <a:r>
              <a:rPr lang="en-US" altLang="zh-CN" sz="2400" dirty="0" err="1"/>
              <a:t>int</a:t>
            </a:r>
            <a:r>
              <a:rPr lang="en-US" altLang="zh-CN" sz="2400" dirty="0"/>
              <a:t>  INTEGER;</a:t>
            </a:r>
            <a:endParaRPr lang="zh-CN" altLang="en-US" sz="2400" dirty="0"/>
          </a:p>
          <a:p>
            <a:pPr eaLnBrk="1" hangingPunct="1">
              <a:buFont typeface="Wingdings 3" pitchFamily="18" charset="2"/>
              <a:buNone/>
            </a:pPr>
            <a:r>
              <a:rPr lang="zh-CN" altLang="en-US" sz="2400" dirty="0"/>
              <a:t>这里新定义了数据类型</a:t>
            </a:r>
            <a:r>
              <a:rPr lang="en-US" altLang="zh-CN" sz="2400" dirty="0"/>
              <a:t>INTEGER, </a:t>
            </a:r>
            <a:r>
              <a:rPr lang="zh-CN" altLang="en-US" sz="2400" dirty="0"/>
              <a:t>其等价于</a:t>
            </a:r>
            <a:r>
              <a:rPr lang="en-US" altLang="zh-CN" sz="2400" dirty="0" err="1"/>
              <a:t>int</a:t>
            </a:r>
            <a:endParaRPr lang="zh-CN" altLang="en-US" sz="2400" dirty="0"/>
          </a:p>
          <a:p>
            <a:pPr eaLnBrk="1" hangingPunct="1">
              <a:buFont typeface="Wingdings 3" pitchFamily="18" charset="2"/>
              <a:buNone/>
            </a:pPr>
            <a:endParaRPr lang="zh-CN" altLang="en-US" sz="2400" dirty="0"/>
          </a:p>
          <a:p>
            <a:pPr eaLnBrk="1" hangingPunct="1">
              <a:buFont typeface="Wingdings 3" pitchFamily="18" charset="2"/>
              <a:buNone/>
            </a:pPr>
            <a:r>
              <a:rPr lang="en-US" altLang="zh-CN" sz="2400" dirty="0"/>
              <a:t>INTEGER  </a:t>
            </a:r>
            <a:r>
              <a:rPr lang="en-US" altLang="zh-CN" sz="2400" dirty="0" err="1"/>
              <a:t>i</a:t>
            </a:r>
            <a:r>
              <a:rPr lang="en-US" altLang="zh-CN" sz="2400" dirty="0"/>
              <a:t>;    </a:t>
            </a:r>
            <a:r>
              <a:rPr lang="en-US" altLang="zh-CN" sz="2400" dirty="0">
                <a:sym typeface="Wingdings" pitchFamily="2" charset="2"/>
              </a:rPr>
              <a:t>&lt;==&gt;  </a:t>
            </a:r>
            <a:r>
              <a:rPr lang="en-US" altLang="zh-CN" sz="2400" dirty="0" err="1">
                <a:sym typeface="Wingdings" pitchFamily="2" charset="2"/>
              </a:rPr>
              <a:t>int</a:t>
            </a:r>
            <a:r>
              <a:rPr lang="en-US" altLang="zh-CN" sz="2400" dirty="0">
                <a:sym typeface="Wingdings" pitchFamily="2" charset="2"/>
              </a:rPr>
              <a:t>   </a:t>
            </a:r>
            <a:r>
              <a:rPr lang="en-US" altLang="zh-CN" sz="2400" dirty="0" err="1">
                <a:sym typeface="Wingdings" pitchFamily="2" charset="2"/>
              </a:rPr>
              <a:t>i</a:t>
            </a:r>
            <a:r>
              <a:rPr lang="en-US" altLang="zh-CN" sz="2400" dirty="0">
                <a:sym typeface="Wingdings" pitchFamily="2" charset="2"/>
              </a:rPr>
              <a:t>;</a:t>
            </a:r>
            <a:endParaRPr lang="en-US" altLang="zh-CN" sz="2400" dirty="0"/>
          </a:p>
          <a:p>
            <a:pPr eaLnBrk="1" hangingPunct="1">
              <a:buFont typeface="Wingdings 3" pitchFamily="18" charset="2"/>
              <a:buNone/>
            </a:pPr>
            <a:endParaRPr lang="zh-CN" altLang="en-US" sz="2400" dirty="0"/>
          </a:p>
        </p:txBody>
      </p:sp>
    </p:spTree>
    <p:extLst>
      <p:ext uri="{BB962C8B-B14F-4D97-AF65-F5344CB8AC3E}">
        <p14:creationId xmlns:p14="http://schemas.microsoft.com/office/powerpoint/2010/main" val="6023957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pPr algn="ctr" eaLnBrk="1" hangingPunct="1"/>
            <a:r>
              <a:rPr lang="en-US" altLang="zh-CN" dirty="0"/>
              <a:t>typedef</a:t>
            </a:r>
            <a:endParaRPr lang="zh-CN" altLang="en-US" dirty="0"/>
          </a:p>
        </p:txBody>
      </p:sp>
      <p:sp>
        <p:nvSpPr>
          <p:cNvPr id="487427"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dirty="0"/>
              <a:t>在</a:t>
            </a:r>
            <a:r>
              <a:rPr lang="en-US" altLang="zh-CN" sz="2400" dirty="0"/>
              <a:t>C</a:t>
            </a:r>
            <a:r>
              <a:rPr lang="zh-CN" altLang="en-US" sz="2400" dirty="0"/>
              <a:t>语言中经常在定义结构体类型时使用</a:t>
            </a:r>
            <a:r>
              <a:rPr lang="en-US" altLang="zh-CN" sz="2400" dirty="0" err="1"/>
              <a:t>typedef</a:t>
            </a:r>
            <a:r>
              <a:rPr lang="zh-CN" altLang="en-US" sz="2400" dirty="0"/>
              <a:t>，例如</a:t>
            </a:r>
          </a:p>
          <a:p>
            <a:pPr eaLnBrk="1" hangingPunct="1">
              <a:buFont typeface="Wingdings 3" pitchFamily="18" charset="2"/>
              <a:buNone/>
            </a:pPr>
            <a:endParaRPr lang="zh-CN" altLang="en-US" sz="2400" dirty="0"/>
          </a:p>
          <a:p>
            <a:pPr eaLnBrk="1" hangingPunct="1">
              <a:buFont typeface="Wingdings 3" pitchFamily="18" charset="2"/>
              <a:buNone/>
            </a:pPr>
            <a:r>
              <a:rPr lang="en-US" altLang="zh-CN" sz="2400" dirty="0" err="1"/>
              <a:t>typedef</a:t>
            </a:r>
            <a:r>
              <a:rPr lang="en-US" altLang="zh-CN" sz="2400" dirty="0"/>
              <a:t>   </a:t>
            </a:r>
            <a:r>
              <a:rPr lang="en-US" altLang="zh-CN" sz="2400" dirty="0" err="1"/>
              <a:t>struct</a:t>
            </a:r>
            <a:r>
              <a:rPr lang="en-US" altLang="zh-CN" sz="2400" dirty="0"/>
              <a:t>  _node_</a:t>
            </a:r>
            <a:endParaRPr lang="zh-CN" altLang="en-US" sz="2400" dirty="0"/>
          </a:p>
          <a:p>
            <a:pPr eaLnBrk="1" hangingPunct="1">
              <a:buFont typeface="Wingdings 3" pitchFamily="18" charset="2"/>
              <a:buNone/>
            </a:pPr>
            <a:r>
              <a:rPr lang="en-US" altLang="zh-CN" sz="2400" dirty="0"/>
              <a:t>{</a:t>
            </a:r>
            <a:endParaRPr lang="zh-CN" altLang="en-US" sz="2400" dirty="0"/>
          </a:p>
          <a:p>
            <a:pPr eaLnBrk="1" hangingPunct="1">
              <a:buFont typeface="Wingdings 3" pitchFamily="18" charset="2"/>
              <a:buNone/>
            </a:pPr>
            <a:r>
              <a:rPr lang="en-US" altLang="zh-CN" sz="2400" dirty="0"/>
              <a:t>     </a:t>
            </a:r>
            <a:r>
              <a:rPr lang="en-US" altLang="zh-CN" sz="2400" dirty="0" err="1"/>
              <a:t>int</a:t>
            </a:r>
            <a:r>
              <a:rPr lang="en-US" altLang="zh-CN" sz="2400" dirty="0"/>
              <a:t>  data;</a:t>
            </a:r>
            <a:endParaRPr lang="zh-CN" altLang="en-US" sz="2400" dirty="0"/>
          </a:p>
          <a:p>
            <a:pPr eaLnBrk="1" hangingPunct="1">
              <a:buFont typeface="Wingdings 3" pitchFamily="18" charset="2"/>
              <a:buNone/>
            </a:pPr>
            <a:r>
              <a:rPr lang="en-US" altLang="zh-CN" sz="2400" dirty="0"/>
              <a:t>     </a:t>
            </a:r>
            <a:r>
              <a:rPr lang="en-US" altLang="zh-CN" sz="2400" dirty="0" err="1"/>
              <a:t>struct</a:t>
            </a:r>
            <a:r>
              <a:rPr lang="en-US" altLang="zh-CN" sz="2400" dirty="0"/>
              <a:t> _node_  *next;</a:t>
            </a:r>
            <a:endParaRPr lang="zh-CN" altLang="en-US" sz="2400" dirty="0"/>
          </a:p>
          <a:p>
            <a:pPr eaLnBrk="1" hangingPunct="1">
              <a:buFont typeface="Wingdings 3" pitchFamily="18" charset="2"/>
              <a:buNone/>
            </a:pPr>
            <a:r>
              <a:rPr lang="en-US" altLang="zh-CN" sz="2400" dirty="0"/>
              <a:t>} </a:t>
            </a:r>
            <a:r>
              <a:rPr lang="en-US" altLang="zh-CN" sz="2400" dirty="0" err="1"/>
              <a:t>listnode</a:t>
            </a:r>
            <a:r>
              <a:rPr lang="en-US" altLang="zh-CN" sz="2400" dirty="0"/>
              <a:t>, *</a:t>
            </a:r>
            <a:r>
              <a:rPr lang="en-US" altLang="zh-CN" sz="2400" dirty="0" err="1"/>
              <a:t>linklist</a:t>
            </a:r>
            <a:r>
              <a:rPr lang="en-US" altLang="zh-CN" sz="2400" dirty="0"/>
              <a:t>;</a:t>
            </a:r>
            <a:endParaRPr lang="zh-CN" altLang="en-US" sz="2400" dirty="0"/>
          </a:p>
          <a:p>
            <a:pPr eaLnBrk="1" hangingPunct="1">
              <a:buFont typeface="Wingdings 3" pitchFamily="18" charset="2"/>
              <a:buNone/>
            </a:pPr>
            <a:r>
              <a:rPr lang="zh-CN" altLang="en-US" sz="2400" dirty="0"/>
              <a:t>这里定义了两个新的数据类型</a:t>
            </a:r>
            <a:r>
              <a:rPr lang="en-US" altLang="zh-CN" sz="2400" dirty="0" err="1"/>
              <a:t>listnode</a:t>
            </a:r>
            <a:r>
              <a:rPr lang="zh-CN" altLang="en-US" sz="2400" dirty="0"/>
              <a:t>和</a:t>
            </a:r>
            <a:r>
              <a:rPr lang="en-US" altLang="zh-CN" sz="2400" dirty="0" err="1"/>
              <a:t>linklist</a:t>
            </a:r>
            <a:r>
              <a:rPr lang="zh-CN" altLang="en-US" sz="2400" dirty="0"/>
              <a:t>。其中</a:t>
            </a:r>
            <a:r>
              <a:rPr lang="en-US" altLang="zh-CN" sz="2400" dirty="0" err="1"/>
              <a:t>listnode</a:t>
            </a:r>
            <a:endParaRPr lang="zh-CN" altLang="en-US" sz="2400" dirty="0"/>
          </a:p>
          <a:p>
            <a:pPr eaLnBrk="1" hangingPunct="1">
              <a:buFont typeface="Wingdings 3" pitchFamily="18" charset="2"/>
              <a:buNone/>
            </a:pPr>
            <a:r>
              <a:rPr lang="zh-CN" altLang="en-US" sz="2400" dirty="0"/>
              <a:t>等价于数据类型</a:t>
            </a:r>
            <a:r>
              <a:rPr lang="en-US" altLang="zh-CN" sz="2400" dirty="0" err="1"/>
              <a:t>struct</a:t>
            </a:r>
            <a:r>
              <a:rPr lang="en-US" altLang="zh-CN" sz="2400" dirty="0"/>
              <a:t> _node_ </a:t>
            </a:r>
            <a:r>
              <a:rPr lang="zh-CN" altLang="en-US" sz="2400" dirty="0"/>
              <a:t>而 </a:t>
            </a:r>
            <a:r>
              <a:rPr lang="en-US" altLang="zh-CN" sz="2400" dirty="0" err="1"/>
              <a:t>linklist</a:t>
            </a:r>
            <a:r>
              <a:rPr lang="zh-CN" altLang="en-US" sz="2400" dirty="0"/>
              <a:t>等价于</a:t>
            </a:r>
            <a:r>
              <a:rPr lang="en-US" altLang="zh-CN" sz="2400" dirty="0" err="1"/>
              <a:t>struct</a:t>
            </a:r>
            <a:r>
              <a:rPr lang="en-US" altLang="zh-CN" sz="2400" dirty="0"/>
              <a:t> _node_ *</a:t>
            </a:r>
            <a:endParaRPr lang="zh-CN" altLang="en-US" sz="2400" dirty="0"/>
          </a:p>
        </p:txBody>
      </p:sp>
    </p:spTree>
    <p:extLst>
      <p:ext uri="{BB962C8B-B14F-4D97-AF65-F5344CB8AC3E}">
        <p14:creationId xmlns:p14="http://schemas.microsoft.com/office/powerpoint/2010/main" val="25578528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Make</a:t>
            </a:r>
            <a:r>
              <a:rPr lang="zh-CN" altLang="en-US" dirty="0">
                <a:latin typeface="宋体" pitchFamily="2" charset="-122"/>
                <a:sym typeface="宋体" pitchFamily="2" charset="-122"/>
              </a:rPr>
              <a:t>简介</a:t>
            </a:r>
            <a:endParaRPr lang="zh-CN" altLang="en-US" dirty="0"/>
          </a:p>
        </p:txBody>
      </p:sp>
      <p:sp>
        <p:nvSpPr>
          <p:cNvPr id="488451" name="Rectangle 3"/>
          <p:cNvSpPr>
            <a:spLocks noGrp="1" noChangeArrowheads="1"/>
          </p:cNvSpPr>
          <p:nvPr>
            <p:ph idx="1"/>
          </p:nvPr>
        </p:nvSpPr>
        <p:spPr>
          <a:prstGeom prst="rect">
            <a:avLst/>
          </a:prstGeom>
        </p:spPr>
        <p:txBody>
          <a:bodyPr/>
          <a:lstStyle/>
          <a:p>
            <a:pPr eaLnBrk="1" hangingPunct="1"/>
            <a:r>
              <a:rPr lang="zh-CN" altLang="en-US" sz="2400" dirty="0">
                <a:sym typeface="Symbol" pitchFamily="18" charset="2"/>
              </a:rPr>
              <a:t>工程管理器，顾名思义，是指管理较多的文件 </a:t>
            </a:r>
          </a:p>
          <a:p>
            <a:pPr eaLnBrk="1" hangingPunct="1"/>
            <a:endParaRPr lang="zh-CN" altLang="en-US" sz="2400" dirty="0">
              <a:sym typeface="Symbol" pitchFamily="18" charset="2"/>
            </a:endParaRPr>
          </a:p>
          <a:p>
            <a:pPr eaLnBrk="1" hangingPunct="1"/>
            <a:r>
              <a:rPr lang="en-US" altLang="zh-CN" sz="2400" dirty="0">
                <a:sym typeface="Symbol" pitchFamily="18" charset="2"/>
              </a:rPr>
              <a:t>Make</a:t>
            </a:r>
            <a:r>
              <a:rPr lang="zh-CN" altLang="en-US" sz="2400" dirty="0">
                <a:sym typeface="Symbol" pitchFamily="18" charset="2"/>
              </a:rPr>
              <a:t>工程管理器也就是个</a:t>
            </a:r>
            <a:r>
              <a:rPr lang="zh-CN" altLang="en-US" sz="2400" dirty="0">
                <a:sym typeface="Arial" pitchFamily="34" charset="0"/>
              </a:rPr>
              <a:t>“</a:t>
            </a:r>
            <a:r>
              <a:rPr lang="zh-CN" altLang="en-US" sz="2400" dirty="0">
                <a:sym typeface="Symbol" pitchFamily="18" charset="2"/>
              </a:rPr>
              <a:t>自动编译管理器</a:t>
            </a:r>
            <a:r>
              <a:rPr lang="zh-CN" altLang="en-US" sz="2400" dirty="0">
                <a:sym typeface="Arial" pitchFamily="34" charset="0"/>
              </a:rPr>
              <a:t>”</a:t>
            </a:r>
            <a:r>
              <a:rPr lang="zh-CN" altLang="en-US" sz="2400" dirty="0">
                <a:sym typeface="Symbol" pitchFamily="18" charset="2"/>
              </a:rPr>
              <a:t>，这里的</a:t>
            </a:r>
            <a:r>
              <a:rPr lang="zh-CN" altLang="en-US" sz="2400" dirty="0">
                <a:sym typeface="Arial" pitchFamily="34" charset="0"/>
              </a:rPr>
              <a:t>“</a:t>
            </a:r>
            <a:r>
              <a:rPr lang="zh-CN" altLang="en-US" sz="2400" dirty="0">
                <a:sym typeface="Symbol" pitchFamily="18" charset="2"/>
              </a:rPr>
              <a:t>自动</a:t>
            </a:r>
            <a:r>
              <a:rPr lang="zh-CN" altLang="en-US" sz="2400" dirty="0">
                <a:sym typeface="Arial" pitchFamily="34" charset="0"/>
              </a:rPr>
              <a:t>”</a:t>
            </a:r>
            <a:r>
              <a:rPr lang="zh-CN" altLang="en-US" sz="2400" dirty="0">
                <a:sym typeface="Symbol" pitchFamily="18" charset="2"/>
              </a:rPr>
              <a:t>是指它能构根据文件时间戳自动发现更新过的文件而减少编译的工作量，同时，它通过读入</a:t>
            </a:r>
            <a:r>
              <a:rPr lang="en-US" altLang="zh-CN" sz="2400" dirty="0">
                <a:sym typeface="Symbol" pitchFamily="18" charset="2"/>
              </a:rPr>
              <a:t>Makefile</a:t>
            </a:r>
            <a:r>
              <a:rPr lang="zh-CN" altLang="en-US" sz="2400" dirty="0">
                <a:sym typeface="Symbol" pitchFamily="18" charset="2"/>
              </a:rPr>
              <a:t>文件文件的内容来执行大量的编译工作 </a:t>
            </a:r>
          </a:p>
          <a:p>
            <a:pPr eaLnBrk="1" hangingPunct="1"/>
            <a:endParaRPr lang="zh-CN" altLang="en-US" sz="2400" dirty="0">
              <a:sym typeface="Symbol" pitchFamily="18" charset="2"/>
            </a:endParaRPr>
          </a:p>
          <a:p>
            <a:pPr eaLnBrk="1" hangingPunct="1"/>
            <a:r>
              <a:rPr lang="en-US" altLang="zh-CN" sz="2400" b="1" dirty="0">
                <a:solidFill>
                  <a:srgbClr val="FF3300"/>
                </a:solidFill>
                <a:sym typeface="Symbol" pitchFamily="18" charset="2"/>
              </a:rPr>
              <a:t>Make</a:t>
            </a:r>
            <a:r>
              <a:rPr lang="zh-CN" altLang="en-US" sz="2400" b="1" dirty="0">
                <a:solidFill>
                  <a:srgbClr val="FF3300"/>
                </a:solidFill>
                <a:sym typeface="Symbol" pitchFamily="18" charset="2"/>
              </a:rPr>
              <a:t>将只编译改动的代码文件，而不用完全编译。</a:t>
            </a:r>
            <a:endParaRPr lang="zh-CN" altLang="en-US" dirty="0"/>
          </a:p>
        </p:txBody>
      </p:sp>
    </p:spTree>
    <p:extLst>
      <p:ext uri="{BB962C8B-B14F-4D97-AF65-F5344CB8AC3E}">
        <p14:creationId xmlns:p14="http://schemas.microsoft.com/office/powerpoint/2010/main" val="59884110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algn="ctr" eaLnBrk="1" hangingPunct="1"/>
            <a:r>
              <a:rPr lang="zh-CN" altLang="en-US" dirty="0"/>
              <a:t>软件源配置文件 </a:t>
            </a:r>
          </a:p>
        </p:txBody>
      </p:sp>
      <p:sp>
        <p:nvSpPr>
          <p:cNvPr id="61444" name="Rectangle 3"/>
          <p:cNvSpPr>
            <a:spLocks noGrp="1" noChangeArrowheads="1"/>
          </p:cNvSpPr>
          <p:nvPr>
            <p:ph idx="1"/>
          </p:nvPr>
        </p:nvSpPr>
        <p:spPr>
          <a:prstGeom prst="rect">
            <a:avLst/>
          </a:prstGeom>
        </p:spPr>
        <p:txBody>
          <a:bodyPr/>
          <a:lstStyle/>
          <a:p>
            <a:pPr eaLnBrk="1" hangingPunct="1"/>
            <a:r>
              <a:rPr lang="en-US" altLang="zh-CN" sz="2000" dirty="0"/>
              <a:t>APT</a:t>
            </a:r>
            <a:r>
              <a:rPr lang="zh-CN" altLang="en-US" sz="2000" dirty="0"/>
              <a:t>软件包管理器在一个文件中列出可获得软件包的镜像站点地址，这个软件源配置文件就是</a:t>
            </a:r>
            <a:r>
              <a:rPr lang="en-US" altLang="zh-CN" sz="2000" b="1" u="sng" dirty="0">
                <a:solidFill>
                  <a:srgbClr val="FF0000"/>
                </a:solidFill>
              </a:rPr>
              <a:t>/</a:t>
            </a:r>
            <a:r>
              <a:rPr lang="en-US" altLang="zh-CN" sz="2000" b="1" u="sng" dirty="0" err="1">
                <a:solidFill>
                  <a:srgbClr val="FF0000"/>
                </a:solidFill>
              </a:rPr>
              <a:t>etc</a:t>
            </a:r>
            <a:r>
              <a:rPr lang="en-US" altLang="zh-CN" sz="2000" b="1" u="sng" dirty="0">
                <a:solidFill>
                  <a:srgbClr val="FF0000"/>
                </a:solidFill>
              </a:rPr>
              <a:t>/apt/</a:t>
            </a:r>
            <a:r>
              <a:rPr lang="en-US" altLang="zh-CN" sz="2000" b="1" u="sng" dirty="0" err="1">
                <a:solidFill>
                  <a:srgbClr val="FF0000"/>
                </a:solidFill>
              </a:rPr>
              <a:t>sources.list</a:t>
            </a:r>
            <a:r>
              <a:rPr lang="zh-CN" altLang="en-US" sz="2000" dirty="0"/>
              <a:t>。它本质就是一个普通的文本文件，可以在超级管理员授权下，使用任何文本编辑器进行编辑。在该文件中，添加的软件源镜像站点称为一个配置项，并遵循以下格式：</a:t>
            </a:r>
            <a:endParaRPr lang="zh-CN" altLang="en-US" dirty="0"/>
          </a:p>
          <a:p>
            <a:pPr eaLnBrk="1" hangingPunct="1"/>
            <a:endParaRPr lang="zh-CN" altLang="en-US" dirty="0"/>
          </a:p>
        </p:txBody>
      </p:sp>
      <p:sp>
        <p:nvSpPr>
          <p:cNvPr id="61445" name="Rectangle 4"/>
          <p:cNvSpPr>
            <a:spLocks noChangeArrowheads="1"/>
          </p:cNvSpPr>
          <p:nvPr/>
        </p:nvSpPr>
        <p:spPr bwMode="auto">
          <a:xfrm>
            <a:off x="609600" y="3336409"/>
            <a:ext cx="10972800"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DebType</a:t>
            </a:r>
            <a:r>
              <a:rPr lang="en-US" altLang="zh-CN">
                <a:solidFill>
                  <a:srgbClr val="000000"/>
                </a:solidFill>
                <a:sym typeface="Times New Roman" pitchFamily="18" charset="0"/>
              </a:rPr>
              <a:t>  </a:t>
            </a:r>
            <a:r>
              <a:rPr lang="en-US" altLang="zh-CN" b="1">
                <a:solidFill>
                  <a:srgbClr val="000000"/>
                </a:solidFill>
                <a:sym typeface="Times New Roman" pitchFamily="18" charset="0"/>
              </a:rPr>
              <a:t>AddressType</a:t>
            </a:r>
            <a:r>
              <a:rPr lang="en-US" altLang="zh-CN">
                <a:solidFill>
                  <a:srgbClr val="000000"/>
                </a:solidFill>
                <a:sym typeface="Times New Roman" pitchFamily="18" charset="0"/>
              </a:rPr>
              <a:t>://</a:t>
            </a:r>
            <a:r>
              <a:rPr lang="en-US" altLang="zh-CN" b="1">
                <a:solidFill>
                  <a:srgbClr val="000000"/>
                </a:solidFill>
                <a:sym typeface="Times New Roman" pitchFamily="18" charset="0"/>
              </a:rPr>
              <a:t>Hostaddress</a:t>
            </a:r>
            <a:r>
              <a:rPr lang="en-US" altLang="zh-CN">
                <a:solidFill>
                  <a:srgbClr val="000000"/>
                </a:solidFill>
                <a:sym typeface="Times New Roman" pitchFamily="18" charset="0"/>
              </a:rPr>
              <a:t>/Ubuntu  </a:t>
            </a:r>
            <a:r>
              <a:rPr lang="en-US" altLang="zh-CN" b="1">
                <a:solidFill>
                  <a:srgbClr val="000000"/>
                </a:solidFill>
                <a:sym typeface="Times New Roman" pitchFamily="18" charset="0"/>
              </a:rPr>
              <a:t>Distribution</a:t>
            </a:r>
            <a:r>
              <a:rPr lang="en-US" altLang="zh-CN">
                <a:solidFill>
                  <a:srgbClr val="000000"/>
                </a:solidFill>
                <a:sym typeface="Times New Roman" pitchFamily="18" charset="0"/>
              </a:rPr>
              <a:t>  </a:t>
            </a:r>
            <a:r>
              <a:rPr lang="en-US" altLang="zh-CN" b="1">
                <a:solidFill>
                  <a:srgbClr val="000000"/>
                </a:solidFill>
                <a:sym typeface="Times New Roman" pitchFamily="18" charset="0"/>
              </a:rPr>
              <a:t>Component1</a:t>
            </a:r>
            <a:r>
              <a:rPr lang="en-US" altLang="zh-CN">
                <a:solidFill>
                  <a:srgbClr val="000000"/>
                </a:solidFill>
                <a:sym typeface="Times New Roman" pitchFamily="18" charset="0"/>
              </a:rPr>
              <a:t>  </a:t>
            </a:r>
            <a:r>
              <a:rPr lang="en-US" altLang="zh-CN" b="1">
                <a:solidFill>
                  <a:srgbClr val="000000"/>
                </a:solidFill>
                <a:sym typeface="Times New Roman" pitchFamily="18" charset="0"/>
              </a:rPr>
              <a:t>Component2</a:t>
            </a:r>
            <a:r>
              <a:rPr lang="en-US" altLang="zh-CN">
                <a:solidFill>
                  <a:srgbClr val="000000"/>
                </a:solidFill>
                <a:sym typeface="Times New Roman" pitchFamily="18" charset="0"/>
              </a:rPr>
              <a:t>……</a:t>
            </a:r>
            <a:endParaRPr lang="zh-CN" altLang="en-US"/>
          </a:p>
        </p:txBody>
      </p:sp>
      <p:sp>
        <p:nvSpPr>
          <p:cNvPr id="61446" name="Rectangle 5"/>
          <p:cNvSpPr>
            <a:spLocks noChangeArrowheads="1"/>
          </p:cNvSpPr>
          <p:nvPr/>
        </p:nvSpPr>
        <p:spPr bwMode="auto">
          <a:xfrm>
            <a:off x="609600" y="4386948"/>
            <a:ext cx="11176000" cy="64633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deb  http://cn.archive.ubuntu.com/ubuntu/ feisty  main  restricted  universe  multiverse</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deb-src  http://cn.archive.ubuntu.com/ubuntu/ feisty  main  restricted  universe  multiverse</a:t>
            </a:r>
            <a:endParaRPr lang="zh-CN" altLang="en-US"/>
          </a:p>
        </p:txBody>
      </p:sp>
      <p:sp>
        <p:nvSpPr>
          <p:cNvPr id="61447" name="Rectangle 6"/>
          <p:cNvSpPr>
            <a:spLocks noChangeArrowheads="1"/>
          </p:cNvSpPr>
          <p:nvPr/>
        </p:nvSpPr>
        <p:spPr bwMode="auto">
          <a:xfrm>
            <a:off x="766234" y="5486401"/>
            <a:ext cx="1142576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solidFill>
                  <a:srgbClr val="000000"/>
                </a:solidFill>
                <a:sym typeface="Times New Roman" pitchFamily="18" charset="0"/>
              </a:rPr>
              <a:t>需要提醒的是，在</a:t>
            </a:r>
            <a:r>
              <a:rPr lang="zh-CN" altLang="en-US" sz="2000">
                <a:solidFill>
                  <a:srgbClr val="FF3300"/>
                </a:solidFill>
                <a:sym typeface="Times New Roman" pitchFamily="18" charset="0"/>
              </a:rPr>
              <a:t>每次修改完</a:t>
            </a:r>
            <a:r>
              <a:rPr lang="en-US" altLang="zh-CN" sz="2000">
                <a:solidFill>
                  <a:srgbClr val="FF3300"/>
                </a:solidFill>
                <a:sym typeface="Times New Roman" pitchFamily="18" charset="0"/>
              </a:rPr>
              <a:t>/etc/apt/sources.list</a:t>
            </a:r>
            <a:r>
              <a:rPr lang="zh-CN" altLang="en-US" sz="2000">
                <a:solidFill>
                  <a:srgbClr val="FF3300"/>
                </a:solidFill>
                <a:sym typeface="Times New Roman" pitchFamily="18" charset="0"/>
              </a:rPr>
              <a:t>文件后，一定要运行“</a:t>
            </a:r>
            <a:r>
              <a:rPr lang="en-US" altLang="zh-CN" sz="2000">
                <a:solidFill>
                  <a:srgbClr val="FF3300"/>
                </a:solidFill>
                <a:sym typeface="Times New Roman" pitchFamily="18" charset="0"/>
              </a:rPr>
              <a:t>apt-get update”</a:t>
            </a:r>
            <a:r>
              <a:rPr lang="zh-CN" altLang="en-US" sz="2000">
                <a:solidFill>
                  <a:srgbClr val="FF3300"/>
                </a:solidFill>
                <a:sym typeface="Times New Roman" pitchFamily="18" charset="0"/>
              </a:rPr>
              <a:t>命令，才会使更改有效</a:t>
            </a:r>
            <a:r>
              <a:rPr lang="zh-CN" altLang="en-US" sz="2000">
                <a:solidFill>
                  <a:srgbClr val="000000"/>
                </a:solidFill>
                <a:sym typeface="Times New Roman" pitchFamily="18" charset="0"/>
              </a:rPr>
              <a:t>。</a:t>
            </a:r>
            <a:endParaRPr lang="zh-CN" altLang="en-US"/>
          </a:p>
        </p:txBody>
      </p:sp>
    </p:spTree>
    <p:extLst>
      <p:ext uri="{BB962C8B-B14F-4D97-AF65-F5344CB8AC3E}">
        <p14:creationId xmlns:p14="http://schemas.microsoft.com/office/powerpoint/2010/main" val="39176109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9474"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E5F5AAE-9118-4528-9D80-C1F33BFD9366}" type="slidenum">
              <a:rPr lang="zh-CN" altLang="en-US" sz="1400">
                <a:solidFill>
                  <a:schemeClr val="tx2"/>
                </a:solidFill>
                <a:sym typeface="Arial" pitchFamily="34" charset="0"/>
              </a:rPr>
              <a:pPr eaLnBrk="0" hangingPunct="0"/>
              <a:t>460</a:t>
            </a:fld>
            <a:endParaRPr lang="en-US" altLang="zh-CN" sz="1400">
              <a:solidFill>
                <a:schemeClr val="tx2"/>
              </a:solidFill>
              <a:sym typeface="Arial" pitchFamily="34" charset="0"/>
            </a:endParaRPr>
          </a:p>
        </p:txBody>
      </p:sp>
      <p:sp>
        <p:nvSpPr>
          <p:cNvPr id="489475"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Makefile</a:t>
            </a:r>
            <a:r>
              <a:rPr lang="zh-CN" altLang="en-US" dirty="0">
                <a:latin typeface="宋体" pitchFamily="2" charset="-122"/>
                <a:sym typeface="宋体" pitchFamily="2" charset="-122"/>
              </a:rPr>
              <a:t>基本结构 </a:t>
            </a:r>
            <a:endParaRPr lang="zh-CN" altLang="en-US" dirty="0"/>
          </a:p>
        </p:txBody>
      </p:sp>
      <p:sp>
        <p:nvSpPr>
          <p:cNvPr id="489476" name="Rectangle 3"/>
          <p:cNvSpPr>
            <a:spLocks noGrp="1" noChangeArrowheads="1"/>
          </p:cNvSpPr>
          <p:nvPr>
            <p:ph idx="1"/>
          </p:nvPr>
        </p:nvSpPr>
        <p:spPr>
          <a:prstGeom prst="rect">
            <a:avLst/>
          </a:prstGeom>
        </p:spPr>
        <p:txBody>
          <a:bodyPr/>
          <a:lstStyle/>
          <a:p>
            <a:pPr eaLnBrk="1" hangingPunct="1"/>
            <a:r>
              <a:rPr lang="en-US" altLang="zh-CN" dirty="0">
                <a:sym typeface="Symbol" pitchFamily="18" charset="2"/>
              </a:rPr>
              <a:t>Makefile</a:t>
            </a:r>
            <a:r>
              <a:rPr lang="zh-CN" altLang="en-US" dirty="0">
                <a:sym typeface="Symbol" pitchFamily="18" charset="2"/>
              </a:rPr>
              <a:t>是</a:t>
            </a:r>
            <a:r>
              <a:rPr lang="en-US" altLang="zh-CN" dirty="0">
                <a:sym typeface="Symbol" pitchFamily="18" charset="2"/>
              </a:rPr>
              <a:t>Make</a:t>
            </a:r>
            <a:r>
              <a:rPr lang="zh-CN" altLang="en-US" dirty="0">
                <a:sym typeface="Symbol" pitchFamily="18" charset="2"/>
              </a:rPr>
              <a:t>读入的唯一配置文件 </a:t>
            </a:r>
          </a:p>
          <a:p>
            <a:pPr lvl="1" eaLnBrk="1" hangingPunct="1"/>
            <a:r>
              <a:rPr lang="zh-CN" altLang="en-US" dirty="0">
                <a:sym typeface="Symbol" pitchFamily="18" charset="2"/>
              </a:rPr>
              <a:t>由</a:t>
            </a:r>
            <a:r>
              <a:rPr lang="en-US" altLang="zh-CN" dirty="0">
                <a:sym typeface="Symbol" pitchFamily="18" charset="2"/>
              </a:rPr>
              <a:t>make</a:t>
            </a:r>
            <a:r>
              <a:rPr lang="zh-CN" altLang="en-US" dirty="0">
                <a:sym typeface="Symbol" pitchFamily="18" charset="2"/>
              </a:rPr>
              <a:t>工具创建的目标体（</a:t>
            </a:r>
            <a:r>
              <a:rPr lang="en-US" altLang="zh-CN" dirty="0">
                <a:sym typeface="Symbol" pitchFamily="18" charset="2"/>
              </a:rPr>
              <a:t>target</a:t>
            </a:r>
            <a:r>
              <a:rPr lang="zh-CN" altLang="en-US" dirty="0">
                <a:sym typeface="Symbol" pitchFamily="18" charset="2"/>
              </a:rPr>
              <a:t>），通常是目标文件或可执行文件</a:t>
            </a:r>
          </a:p>
          <a:p>
            <a:pPr lvl="1" eaLnBrk="1" hangingPunct="1"/>
            <a:endParaRPr lang="zh-CN" altLang="en-US" dirty="0">
              <a:sym typeface="Symbol" pitchFamily="18" charset="2"/>
            </a:endParaRPr>
          </a:p>
          <a:p>
            <a:pPr lvl="1" eaLnBrk="1" hangingPunct="1"/>
            <a:r>
              <a:rPr lang="zh-CN" altLang="en-US" dirty="0">
                <a:sym typeface="Symbol" pitchFamily="18" charset="2"/>
              </a:rPr>
              <a:t>要创建的目标体所依赖的文件（</a:t>
            </a:r>
            <a:r>
              <a:rPr lang="en-US" altLang="zh-CN" dirty="0" err="1">
                <a:sym typeface="Symbol" pitchFamily="18" charset="2"/>
              </a:rPr>
              <a:t>dependency_file</a:t>
            </a:r>
            <a:r>
              <a:rPr lang="zh-CN" altLang="en-US" dirty="0">
                <a:sym typeface="Symbol" pitchFamily="18" charset="2"/>
              </a:rPr>
              <a:t>）</a:t>
            </a:r>
          </a:p>
          <a:p>
            <a:pPr lvl="1" eaLnBrk="1" hangingPunct="1"/>
            <a:endParaRPr lang="zh-CN" altLang="en-US" dirty="0">
              <a:sym typeface="Symbol" pitchFamily="18" charset="2"/>
            </a:endParaRPr>
          </a:p>
          <a:p>
            <a:pPr lvl="1" eaLnBrk="1" hangingPunct="1"/>
            <a:r>
              <a:rPr lang="zh-CN" altLang="en-US" dirty="0">
                <a:sym typeface="Symbol" pitchFamily="18" charset="2"/>
              </a:rPr>
              <a:t>创建每个目标体时需要运行的命令（</a:t>
            </a:r>
            <a:r>
              <a:rPr lang="en-US" altLang="zh-CN" dirty="0">
                <a:sym typeface="Symbol" pitchFamily="18" charset="2"/>
              </a:rPr>
              <a:t>command</a:t>
            </a:r>
            <a:r>
              <a:rPr lang="zh-CN" altLang="en-US" dirty="0">
                <a:sym typeface="Symbol" pitchFamily="18" charset="2"/>
              </a:rPr>
              <a:t>）</a:t>
            </a:r>
          </a:p>
          <a:p>
            <a:pPr lvl="1" eaLnBrk="1" hangingPunct="1"/>
            <a:endParaRPr lang="zh-CN" altLang="en-US" dirty="0">
              <a:sym typeface="Symbol" pitchFamily="18" charset="2"/>
            </a:endParaRPr>
          </a:p>
          <a:p>
            <a:pPr lvl="1" eaLnBrk="1" hangingPunct="1"/>
            <a:r>
              <a:rPr lang="zh-CN" altLang="en-US" sz="2800" b="1" dirty="0">
                <a:solidFill>
                  <a:srgbClr val="FF3300"/>
                </a:solidFill>
                <a:sym typeface="Symbol" pitchFamily="18" charset="2"/>
              </a:rPr>
              <a:t>注意</a:t>
            </a:r>
            <a:r>
              <a:rPr lang="en-US" altLang="zh-CN" sz="2800" b="1" dirty="0">
                <a:solidFill>
                  <a:srgbClr val="FF3300"/>
                </a:solidFill>
                <a:sym typeface="Symbol" pitchFamily="18" charset="2"/>
              </a:rPr>
              <a:t>:</a:t>
            </a:r>
            <a:r>
              <a:rPr lang="zh-CN" altLang="en-US" dirty="0">
                <a:sym typeface="Symbol" pitchFamily="18" charset="2"/>
              </a:rPr>
              <a:t>命令行前面必须是一个</a:t>
            </a:r>
            <a:r>
              <a:rPr lang="zh-CN" altLang="en-US" dirty="0">
                <a:sym typeface="Arial" pitchFamily="34" charset="0"/>
              </a:rPr>
              <a:t>”</a:t>
            </a:r>
            <a:r>
              <a:rPr lang="en-US" altLang="zh-CN" dirty="0">
                <a:sym typeface="Symbol" pitchFamily="18" charset="2"/>
              </a:rPr>
              <a:t>TAB</a:t>
            </a:r>
            <a:r>
              <a:rPr lang="zh-CN" altLang="en-US" dirty="0">
                <a:sym typeface="Symbol" pitchFamily="18" charset="2"/>
              </a:rPr>
              <a:t>键</a:t>
            </a:r>
            <a:r>
              <a:rPr lang="zh-CN" altLang="en-US" dirty="0">
                <a:sym typeface="Arial" pitchFamily="34" charset="0"/>
              </a:rPr>
              <a:t>”</a:t>
            </a:r>
            <a:r>
              <a:rPr lang="en-US" altLang="zh-CN" dirty="0">
                <a:sym typeface="Symbol" pitchFamily="18" charset="2"/>
              </a:rPr>
              <a:t>,</a:t>
            </a:r>
            <a:r>
              <a:rPr lang="zh-CN" altLang="en-US" dirty="0">
                <a:sym typeface="Symbol" pitchFamily="18" charset="2"/>
              </a:rPr>
              <a:t>否则编译错误为</a:t>
            </a:r>
            <a:r>
              <a:rPr lang="en-US" altLang="zh-CN" dirty="0">
                <a:sym typeface="Symbol" pitchFamily="18" charset="2"/>
              </a:rPr>
              <a:t>:*** missing separator.  Stop.</a:t>
            </a:r>
            <a:endParaRPr lang="zh-CN" altLang="en-US" dirty="0">
              <a:sym typeface="Symbol" pitchFamily="18" charset="2"/>
            </a:endParaRPr>
          </a:p>
          <a:p>
            <a:pPr lvl="1" eaLnBrk="1" hangingPunct="1">
              <a:buFont typeface="Wingdings 3" pitchFamily="18" charset="2"/>
              <a:buNone/>
            </a:pPr>
            <a:endParaRPr lang="zh-CN" altLang="en-US" dirty="0">
              <a:sym typeface="Symbol" pitchFamily="18" charset="2"/>
            </a:endParaRPr>
          </a:p>
        </p:txBody>
      </p:sp>
    </p:spTree>
    <p:extLst>
      <p:ext uri="{BB962C8B-B14F-4D97-AF65-F5344CB8AC3E}">
        <p14:creationId xmlns:p14="http://schemas.microsoft.com/office/powerpoint/2010/main" val="2989637234"/>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0498"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086ED05-57E5-472E-9B81-D8A44982C4F2}" type="slidenum">
              <a:rPr lang="zh-CN" altLang="en-US" sz="1400">
                <a:solidFill>
                  <a:schemeClr val="tx2"/>
                </a:solidFill>
                <a:sym typeface="Arial" pitchFamily="34" charset="0"/>
              </a:rPr>
              <a:pPr eaLnBrk="0" hangingPunct="0"/>
              <a:t>461</a:t>
            </a:fld>
            <a:endParaRPr lang="en-US" altLang="zh-CN" sz="1400">
              <a:solidFill>
                <a:schemeClr val="tx2"/>
              </a:solidFill>
              <a:sym typeface="Arial" pitchFamily="34" charset="0"/>
            </a:endParaRPr>
          </a:p>
        </p:txBody>
      </p:sp>
      <p:sp>
        <p:nvSpPr>
          <p:cNvPr id="490499"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Makefile</a:t>
            </a:r>
            <a:r>
              <a:rPr lang="zh-CN" altLang="en-US" dirty="0">
                <a:latin typeface="宋体" pitchFamily="2" charset="-122"/>
                <a:sym typeface="宋体" pitchFamily="2" charset="-122"/>
              </a:rPr>
              <a:t>基本结构 </a:t>
            </a:r>
            <a:endParaRPr lang="zh-CN" altLang="en-US" dirty="0"/>
          </a:p>
        </p:txBody>
      </p:sp>
      <p:sp>
        <p:nvSpPr>
          <p:cNvPr id="490500" name="Rectangle 3"/>
          <p:cNvSpPr>
            <a:spLocks noGrp="1" noChangeArrowheads="1"/>
          </p:cNvSpPr>
          <p:nvPr>
            <p:ph idx="1"/>
          </p:nvPr>
        </p:nvSpPr>
        <p:spPr>
          <a:prstGeom prst="rect">
            <a:avLst/>
          </a:prstGeom>
        </p:spPr>
        <p:txBody>
          <a:bodyPr/>
          <a:lstStyle/>
          <a:p>
            <a:pPr eaLnBrk="1" hangingPunct="1"/>
            <a:r>
              <a:rPr lang="en-US" altLang="zh-CN" sz="2400" dirty="0">
                <a:sym typeface="Symbol" pitchFamily="18" charset="2"/>
              </a:rPr>
              <a:t>Makefile</a:t>
            </a:r>
            <a:r>
              <a:rPr lang="zh-CN" altLang="en-US" sz="2400" dirty="0">
                <a:sym typeface="Symbol" pitchFamily="18" charset="2"/>
              </a:rPr>
              <a:t>格式</a:t>
            </a:r>
          </a:p>
          <a:p>
            <a:pPr eaLnBrk="1" hangingPunct="1"/>
            <a:endParaRPr lang="zh-CN" altLang="en-US" sz="2400" dirty="0">
              <a:sym typeface="Symbol" pitchFamily="18" charset="2"/>
            </a:endParaRPr>
          </a:p>
          <a:p>
            <a:pPr eaLnBrk="1" hangingPunct="1">
              <a:buFont typeface="Wingdings 3" pitchFamily="18" charset="2"/>
              <a:buNone/>
            </a:pPr>
            <a:r>
              <a:rPr lang="zh-CN" altLang="en-US" sz="2400" dirty="0">
                <a:sym typeface="Symbol" pitchFamily="18" charset="2"/>
              </a:rPr>
              <a:t>    </a:t>
            </a:r>
            <a:r>
              <a:rPr lang="en-US" altLang="zh-CN" sz="2400" dirty="0">
                <a:sym typeface="Symbol" pitchFamily="18" charset="2"/>
              </a:rPr>
              <a:t>target  :   </a:t>
            </a:r>
            <a:r>
              <a:rPr lang="en-US" altLang="zh-CN" sz="2400" dirty="0" err="1">
                <a:sym typeface="Symbol" pitchFamily="18" charset="2"/>
              </a:rPr>
              <a:t>dependency_files</a:t>
            </a:r>
            <a:endParaRPr lang="zh-CN" altLang="en-US" sz="2400" dirty="0">
              <a:sym typeface="Symbol" pitchFamily="18" charset="2"/>
            </a:endParaRPr>
          </a:p>
          <a:p>
            <a:pPr eaLnBrk="1" hangingPunct="1">
              <a:buFont typeface="Wingdings 3" pitchFamily="18" charset="2"/>
              <a:buNone/>
            </a:pPr>
            <a:r>
              <a:rPr lang="en-US" altLang="zh-CN" sz="2400" dirty="0">
                <a:sym typeface="Symbol" pitchFamily="18" charset="2"/>
              </a:rPr>
              <a:t>&lt;TAB&gt;  command</a:t>
            </a:r>
            <a:endParaRPr lang="zh-CN" altLang="en-US" sz="2400" dirty="0">
              <a:sym typeface="Symbol" pitchFamily="18" charset="2"/>
            </a:endParaRPr>
          </a:p>
          <a:p>
            <a:pPr eaLnBrk="1" hangingPunct="1">
              <a:buFont typeface="Wingdings 3" pitchFamily="18" charset="2"/>
              <a:buNone/>
            </a:pPr>
            <a:endParaRPr lang="zh-CN" altLang="en-US" sz="2400" dirty="0">
              <a:sym typeface="Symbol" pitchFamily="18" charset="2"/>
            </a:endParaRPr>
          </a:p>
          <a:p>
            <a:pPr eaLnBrk="1" hangingPunct="1"/>
            <a:r>
              <a:rPr lang="zh-CN" altLang="en-US" sz="2400" dirty="0">
                <a:sym typeface="Symbol" pitchFamily="18" charset="2"/>
              </a:rPr>
              <a:t>例子</a:t>
            </a:r>
          </a:p>
          <a:p>
            <a:pPr eaLnBrk="1" hangingPunct="1"/>
            <a:endParaRPr lang="zh-CN" altLang="en-US" sz="2400" dirty="0">
              <a:sym typeface="Symbol" pitchFamily="18" charset="2"/>
            </a:endParaRPr>
          </a:p>
          <a:p>
            <a:pPr eaLnBrk="1" hangingPunct="1">
              <a:buFont typeface="Wingdings 3" pitchFamily="18" charset="2"/>
              <a:buNone/>
            </a:pPr>
            <a:r>
              <a:rPr lang="en-US" altLang="zh-CN" sz="2400" b="1" dirty="0" err="1">
                <a:sym typeface="Symbol" pitchFamily="18" charset="2"/>
              </a:rPr>
              <a:t>hello.o</a:t>
            </a:r>
            <a:r>
              <a:rPr lang="en-US" altLang="zh-CN" sz="2400" b="1" dirty="0">
                <a:sym typeface="Symbol" pitchFamily="18" charset="2"/>
              </a:rPr>
              <a:t> :  </a:t>
            </a:r>
            <a:r>
              <a:rPr lang="en-US" altLang="zh-CN" sz="2400" b="1" dirty="0" err="1">
                <a:sym typeface="Symbol" pitchFamily="18" charset="2"/>
              </a:rPr>
              <a:t>hello.c</a:t>
            </a:r>
            <a:r>
              <a:rPr lang="en-US" altLang="zh-CN" sz="2400" b="1" dirty="0">
                <a:sym typeface="Symbol" pitchFamily="18" charset="2"/>
              </a:rPr>
              <a:t> </a:t>
            </a:r>
            <a:r>
              <a:rPr lang="en-US" altLang="zh-CN" sz="2400" b="1" dirty="0" err="1">
                <a:sym typeface="Symbol" pitchFamily="18" charset="2"/>
              </a:rPr>
              <a:t>hello.h</a:t>
            </a:r>
            <a:endParaRPr lang="zh-CN" altLang="en-US" sz="2400" b="1" dirty="0">
              <a:sym typeface="Symbol" pitchFamily="18" charset="2"/>
            </a:endParaRPr>
          </a:p>
          <a:p>
            <a:pPr eaLnBrk="1" hangingPunct="1">
              <a:buFont typeface="Wingdings 3" pitchFamily="18" charset="2"/>
              <a:buNone/>
            </a:pPr>
            <a:r>
              <a:rPr lang="en-US" altLang="zh-CN" sz="2400" b="1" dirty="0">
                <a:sym typeface="Symbol" pitchFamily="18" charset="2"/>
              </a:rPr>
              <a:t>	</a:t>
            </a:r>
            <a:r>
              <a:rPr lang="en-US" altLang="zh-CN" sz="2400" b="1" dirty="0" err="1">
                <a:sym typeface="Symbol" pitchFamily="18" charset="2"/>
              </a:rPr>
              <a:t>gcc</a:t>
            </a:r>
            <a:r>
              <a:rPr lang="en-US" altLang="zh-CN" sz="2400" b="1" dirty="0">
                <a:sym typeface="Symbol" pitchFamily="18" charset="2"/>
              </a:rPr>
              <a:t>  </a:t>
            </a:r>
            <a:r>
              <a:rPr lang="en-US" altLang="zh-CN" sz="2400" b="1" dirty="0">
                <a:sym typeface="Arial" pitchFamily="34" charset="0"/>
              </a:rPr>
              <a:t>–</a:t>
            </a:r>
            <a:r>
              <a:rPr lang="en-US" altLang="zh-CN" sz="2400" b="1" dirty="0">
                <a:sym typeface="Symbol" pitchFamily="18" charset="2"/>
              </a:rPr>
              <a:t>c  </a:t>
            </a:r>
            <a:r>
              <a:rPr lang="en-US" altLang="zh-CN" sz="2400" b="1" dirty="0" err="1">
                <a:sym typeface="Symbol" pitchFamily="18" charset="2"/>
              </a:rPr>
              <a:t>hello.c</a:t>
            </a:r>
            <a:r>
              <a:rPr lang="en-US" altLang="zh-CN" sz="2400" b="1" dirty="0">
                <a:sym typeface="Symbol" pitchFamily="18" charset="2"/>
              </a:rPr>
              <a:t>  </a:t>
            </a:r>
            <a:r>
              <a:rPr lang="en-US" altLang="zh-CN" sz="2400" b="1" dirty="0">
                <a:sym typeface="Arial" pitchFamily="34" charset="0"/>
              </a:rPr>
              <a:t>–</a:t>
            </a:r>
            <a:r>
              <a:rPr lang="en-US" altLang="zh-CN" sz="2400" b="1" dirty="0">
                <a:sym typeface="Symbol" pitchFamily="18" charset="2"/>
              </a:rPr>
              <a:t>o  </a:t>
            </a:r>
            <a:r>
              <a:rPr lang="en-US" altLang="zh-CN" sz="2400" b="1" dirty="0" err="1">
                <a:sym typeface="Symbol" pitchFamily="18" charset="2"/>
              </a:rPr>
              <a:t>hello.o</a:t>
            </a:r>
            <a:endParaRPr lang="en-US" altLang="zh-CN" sz="2400" dirty="0">
              <a:sym typeface="Symbol" pitchFamily="18" charset="2"/>
            </a:endParaRPr>
          </a:p>
          <a:p>
            <a:pPr eaLnBrk="1" hangingPunct="1">
              <a:buFont typeface="Wingdings 3" pitchFamily="18" charset="2"/>
              <a:buNone/>
            </a:pPr>
            <a:endParaRPr lang="zh-CN" altLang="en-US" sz="2400" dirty="0">
              <a:sym typeface="Symbol" pitchFamily="18" charset="2"/>
            </a:endParaRPr>
          </a:p>
          <a:p>
            <a:pPr eaLnBrk="1" hangingPunct="1">
              <a:buFont typeface="Wingdings 3" pitchFamily="18" charset="2"/>
              <a:buNone/>
            </a:pPr>
            <a:endParaRPr lang="zh-CN" altLang="en-US" sz="2400" dirty="0">
              <a:sym typeface="Symbol" pitchFamily="18" charset="2"/>
            </a:endParaRPr>
          </a:p>
        </p:txBody>
      </p:sp>
    </p:spTree>
    <p:extLst>
      <p:ext uri="{BB962C8B-B14F-4D97-AF65-F5344CB8AC3E}">
        <p14:creationId xmlns:p14="http://schemas.microsoft.com/office/powerpoint/2010/main" val="685029273"/>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23"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Makefile</a:t>
            </a:r>
            <a:r>
              <a:rPr lang="zh-CN" altLang="en-US" dirty="0">
                <a:latin typeface="宋体" pitchFamily="2" charset="-122"/>
                <a:sym typeface="宋体" pitchFamily="2" charset="-122"/>
              </a:rPr>
              <a:t>变量 </a:t>
            </a:r>
            <a:endParaRPr lang="zh-CN" altLang="en-US" dirty="0"/>
          </a:p>
        </p:txBody>
      </p:sp>
      <p:sp>
        <p:nvSpPr>
          <p:cNvPr id="491524" name="Rectangle 3"/>
          <p:cNvSpPr>
            <a:spLocks noGrp="1" noChangeArrowheads="1"/>
          </p:cNvSpPr>
          <p:nvPr>
            <p:ph idx="1"/>
          </p:nvPr>
        </p:nvSpPr>
        <p:spPr>
          <a:prstGeom prst="rect">
            <a:avLst/>
          </a:prstGeom>
        </p:spPr>
        <p:txBody>
          <a:bodyPr/>
          <a:lstStyle/>
          <a:p>
            <a:pPr eaLnBrk="1" hangingPunct="1"/>
            <a:r>
              <a:rPr lang="zh-CN" altLang="en-US" sz="2400" dirty="0">
                <a:sym typeface="Symbol" pitchFamily="18" charset="2"/>
              </a:rPr>
              <a:t>一个复杂一些的例子</a:t>
            </a:r>
          </a:p>
          <a:p>
            <a:pPr eaLnBrk="1" hangingPunct="1">
              <a:buFont typeface="Wingdings 3" pitchFamily="18" charset="2"/>
              <a:buNone/>
            </a:pPr>
            <a:r>
              <a:rPr lang="en-US" altLang="zh-CN" sz="2000" b="1" dirty="0" err="1">
                <a:sym typeface="Symbol" pitchFamily="18" charset="2"/>
              </a:rPr>
              <a:t>sunq:kang.o</a:t>
            </a:r>
            <a:r>
              <a:rPr lang="en-US" altLang="zh-CN" sz="2000" b="1" dirty="0">
                <a:sym typeface="Symbol" pitchFamily="18" charset="2"/>
              </a:rPr>
              <a:t> </a:t>
            </a:r>
            <a:r>
              <a:rPr lang="en-US" altLang="zh-CN" sz="2000" b="1" dirty="0" err="1">
                <a:sym typeface="Symbol" pitchFamily="18" charset="2"/>
              </a:rPr>
              <a:t>yul.o</a:t>
            </a:r>
            <a:endParaRPr lang="zh-CN" altLang="en-US" sz="2000" b="1" dirty="0">
              <a:sym typeface="Symbol" pitchFamily="18" charset="2"/>
            </a:endParaRPr>
          </a:p>
          <a:p>
            <a:pPr eaLnBrk="1" hangingPunct="1">
              <a:buFont typeface="Wingdings 3" pitchFamily="18" charset="2"/>
              <a:buNone/>
            </a:pPr>
            <a:r>
              <a:rPr lang="en-US" altLang="zh-CN" sz="2000" b="1" dirty="0">
                <a:sym typeface="Symbol" pitchFamily="18" charset="2"/>
              </a:rPr>
              <a:t>	</a:t>
            </a:r>
            <a:r>
              <a:rPr lang="en-US" altLang="zh-CN" sz="2000" b="1" dirty="0" err="1">
                <a:sym typeface="Symbol" pitchFamily="18" charset="2"/>
              </a:rPr>
              <a:t>gcc</a:t>
            </a:r>
            <a:r>
              <a:rPr lang="en-US" altLang="zh-CN" sz="2000" b="1" dirty="0">
                <a:sym typeface="Symbol" pitchFamily="18" charset="2"/>
              </a:rPr>
              <a:t> </a:t>
            </a:r>
            <a:r>
              <a:rPr lang="en-US" altLang="zh-CN" sz="2000" b="1" dirty="0" err="1">
                <a:sym typeface="Symbol" pitchFamily="18" charset="2"/>
              </a:rPr>
              <a:t>kang.o</a:t>
            </a:r>
            <a:r>
              <a:rPr lang="en-US" altLang="zh-CN" sz="2000" b="1" dirty="0">
                <a:sym typeface="Symbol" pitchFamily="18" charset="2"/>
              </a:rPr>
              <a:t> </a:t>
            </a:r>
            <a:r>
              <a:rPr lang="en-US" altLang="zh-CN" sz="2000" b="1" dirty="0" err="1">
                <a:sym typeface="Symbol" pitchFamily="18" charset="2"/>
              </a:rPr>
              <a:t>yul.o</a:t>
            </a:r>
            <a:r>
              <a:rPr lang="en-US" altLang="zh-CN" sz="2000" b="1" dirty="0">
                <a:sym typeface="Symbol" pitchFamily="18" charset="2"/>
              </a:rPr>
              <a:t> -o </a:t>
            </a:r>
            <a:r>
              <a:rPr lang="en-US" altLang="zh-CN" sz="2000" b="1" dirty="0" err="1">
                <a:sym typeface="Symbol" pitchFamily="18" charset="2"/>
              </a:rPr>
              <a:t>sunq</a:t>
            </a:r>
            <a:endParaRPr lang="zh-CN" altLang="en-US" sz="2000" b="1" dirty="0">
              <a:sym typeface="Symbol" pitchFamily="18" charset="2"/>
            </a:endParaRPr>
          </a:p>
          <a:p>
            <a:pPr eaLnBrk="1" hangingPunct="1">
              <a:buFont typeface="Wingdings 3" pitchFamily="18" charset="2"/>
              <a:buNone/>
            </a:pPr>
            <a:r>
              <a:rPr lang="en-US" altLang="zh-CN" sz="2000" b="1" dirty="0" err="1">
                <a:sym typeface="Symbol" pitchFamily="18" charset="2"/>
              </a:rPr>
              <a:t>kang.o</a:t>
            </a:r>
            <a:r>
              <a:rPr lang="en-US" altLang="zh-CN" sz="2000" b="1" dirty="0">
                <a:sym typeface="Symbol" pitchFamily="18" charset="2"/>
              </a:rPr>
              <a:t> : </a:t>
            </a:r>
            <a:r>
              <a:rPr lang="en-US" altLang="zh-CN" sz="2000" b="1" dirty="0" err="1">
                <a:sym typeface="Symbol" pitchFamily="18" charset="2"/>
              </a:rPr>
              <a:t>kang.c</a:t>
            </a:r>
            <a:r>
              <a:rPr lang="en-US" altLang="zh-CN" sz="2000" b="1" dirty="0">
                <a:sym typeface="Symbol" pitchFamily="18" charset="2"/>
              </a:rPr>
              <a:t> </a:t>
            </a:r>
            <a:r>
              <a:rPr lang="en-US" altLang="zh-CN" sz="2000" b="1" dirty="0" err="1">
                <a:sym typeface="Symbol" pitchFamily="18" charset="2"/>
              </a:rPr>
              <a:t>kang.h</a:t>
            </a:r>
            <a:r>
              <a:rPr lang="en-US" altLang="zh-CN" sz="2000" b="1" dirty="0">
                <a:sym typeface="Symbol" pitchFamily="18" charset="2"/>
              </a:rPr>
              <a:t> </a:t>
            </a:r>
            <a:endParaRPr lang="zh-CN" altLang="en-US" sz="2000" b="1" dirty="0">
              <a:sym typeface="Symbol" pitchFamily="18" charset="2"/>
            </a:endParaRPr>
          </a:p>
          <a:p>
            <a:pPr eaLnBrk="1" hangingPunct="1">
              <a:buFont typeface="Wingdings 3" pitchFamily="18" charset="2"/>
              <a:buNone/>
            </a:pPr>
            <a:r>
              <a:rPr lang="en-US" altLang="zh-CN" sz="2000" b="1" dirty="0">
                <a:sym typeface="Symbol" pitchFamily="18" charset="2"/>
              </a:rPr>
              <a:t>	</a:t>
            </a:r>
            <a:r>
              <a:rPr lang="en-US" altLang="zh-CN" sz="2000" b="1" dirty="0" err="1">
                <a:sym typeface="Symbol" pitchFamily="18" charset="2"/>
              </a:rPr>
              <a:t>gcc</a:t>
            </a:r>
            <a:r>
              <a:rPr lang="en-US" altLang="zh-CN" sz="2000" b="1" dirty="0">
                <a:sym typeface="Symbol" pitchFamily="18" charset="2"/>
              </a:rPr>
              <a:t> </a:t>
            </a:r>
            <a:r>
              <a:rPr lang="en-US" altLang="zh-CN" sz="2000" b="1" dirty="0">
                <a:sym typeface="Arial" pitchFamily="34" charset="0"/>
              </a:rPr>
              <a:t>–</a:t>
            </a:r>
            <a:r>
              <a:rPr lang="en-US" altLang="zh-CN" sz="2000" b="1" dirty="0">
                <a:sym typeface="Symbol" pitchFamily="18" charset="2"/>
              </a:rPr>
              <a:t>Wall </a:t>
            </a:r>
            <a:r>
              <a:rPr lang="en-US" altLang="zh-CN" sz="2000" b="1" dirty="0">
                <a:sym typeface="Arial" pitchFamily="34" charset="0"/>
              </a:rPr>
              <a:t>–</a:t>
            </a:r>
            <a:r>
              <a:rPr lang="en-US" altLang="zh-CN" sz="2000" b="1" dirty="0">
                <a:sym typeface="Symbol" pitchFamily="18" charset="2"/>
              </a:rPr>
              <a:t>O -g </a:t>
            </a:r>
            <a:r>
              <a:rPr lang="en-US" altLang="zh-CN" sz="2000" b="1" dirty="0">
                <a:sym typeface="Arial" pitchFamily="34" charset="0"/>
              </a:rPr>
              <a:t>–</a:t>
            </a:r>
            <a:r>
              <a:rPr lang="en-US" altLang="zh-CN" sz="2000" b="1" dirty="0">
                <a:sym typeface="Symbol" pitchFamily="18" charset="2"/>
              </a:rPr>
              <a:t>c </a:t>
            </a:r>
            <a:r>
              <a:rPr lang="en-US" altLang="zh-CN" sz="2000" b="1" dirty="0" err="1">
                <a:sym typeface="Symbol" pitchFamily="18" charset="2"/>
              </a:rPr>
              <a:t>kang.c</a:t>
            </a:r>
            <a:r>
              <a:rPr lang="en-US" altLang="zh-CN" sz="2000" b="1" dirty="0">
                <a:sym typeface="Symbol" pitchFamily="18" charset="2"/>
              </a:rPr>
              <a:t> -o </a:t>
            </a:r>
            <a:r>
              <a:rPr lang="en-US" altLang="zh-CN" sz="2000" b="1" dirty="0" err="1">
                <a:sym typeface="Symbol" pitchFamily="18" charset="2"/>
              </a:rPr>
              <a:t>kang.o</a:t>
            </a:r>
            <a:endParaRPr lang="zh-CN" altLang="en-US" sz="2000" b="1" dirty="0">
              <a:sym typeface="Symbol" pitchFamily="18" charset="2"/>
            </a:endParaRPr>
          </a:p>
          <a:p>
            <a:pPr eaLnBrk="1" hangingPunct="1">
              <a:buFont typeface="Wingdings 3" pitchFamily="18" charset="2"/>
              <a:buNone/>
            </a:pPr>
            <a:r>
              <a:rPr lang="en-US" altLang="zh-CN" sz="2000" b="1" dirty="0" err="1">
                <a:sym typeface="Symbol" pitchFamily="18" charset="2"/>
              </a:rPr>
              <a:t>yul.o</a:t>
            </a:r>
            <a:r>
              <a:rPr lang="en-US" altLang="zh-CN" sz="2000" b="1" dirty="0">
                <a:sym typeface="Symbol" pitchFamily="18" charset="2"/>
              </a:rPr>
              <a:t> : </a:t>
            </a:r>
            <a:r>
              <a:rPr lang="en-US" altLang="zh-CN" sz="2000" b="1" dirty="0" err="1">
                <a:sym typeface="Symbol" pitchFamily="18" charset="2"/>
              </a:rPr>
              <a:t>yul.c</a:t>
            </a:r>
            <a:r>
              <a:rPr lang="en-US" altLang="zh-CN" sz="2000" b="1" dirty="0">
                <a:sym typeface="Symbol" pitchFamily="18" charset="2"/>
              </a:rPr>
              <a:t> </a:t>
            </a:r>
            <a:endParaRPr lang="zh-CN" altLang="en-US" sz="2000" b="1" dirty="0">
              <a:sym typeface="Symbol" pitchFamily="18" charset="2"/>
            </a:endParaRPr>
          </a:p>
          <a:p>
            <a:pPr eaLnBrk="1" hangingPunct="1">
              <a:buFont typeface="Wingdings 3" pitchFamily="18" charset="2"/>
              <a:buNone/>
            </a:pPr>
            <a:r>
              <a:rPr lang="en-US" altLang="zh-CN" sz="2000" b="1" dirty="0">
                <a:sym typeface="Symbol" pitchFamily="18" charset="2"/>
              </a:rPr>
              <a:t>	</a:t>
            </a:r>
            <a:r>
              <a:rPr lang="en-US" altLang="zh-CN" sz="2000" b="1" dirty="0" err="1">
                <a:sym typeface="Symbol" pitchFamily="18" charset="2"/>
              </a:rPr>
              <a:t>gcc</a:t>
            </a:r>
            <a:r>
              <a:rPr lang="en-US" altLang="zh-CN" sz="2000" b="1" dirty="0">
                <a:sym typeface="Symbol" pitchFamily="18" charset="2"/>
              </a:rPr>
              <a:t> - Wall </a:t>
            </a:r>
            <a:r>
              <a:rPr lang="en-US" altLang="zh-CN" sz="2000" b="1" dirty="0">
                <a:sym typeface="Arial" pitchFamily="34" charset="0"/>
              </a:rPr>
              <a:t>–</a:t>
            </a:r>
            <a:r>
              <a:rPr lang="en-US" altLang="zh-CN" sz="2000" b="1" dirty="0">
                <a:sym typeface="Symbol" pitchFamily="18" charset="2"/>
              </a:rPr>
              <a:t>O -g </a:t>
            </a:r>
            <a:r>
              <a:rPr lang="en-US" altLang="zh-CN" sz="2000" b="1" dirty="0">
                <a:sym typeface="Arial" pitchFamily="34" charset="0"/>
              </a:rPr>
              <a:t>–</a:t>
            </a:r>
            <a:r>
              <a:rPr lang="en-US" altLang="zh-CN" sz="2000" b="1" dirty="0">
                <a:sym typeface="Symbol" pitchFamily="18" charset="2"/>
              </a:rPr>
              <a:t>c </a:t>
            </a:r>
            <a:r>
              <a:rPr lang="en-US" altLang="zh-CN" sz="2000" b="1" dirty="0" err="1">
                <a:sym typeface="Symbol" pitchFamily="18" charset="2"/>
              </a:rPr>
              <a:t>yul.c</a:t>
            </a:r>
            <a:r>
              <a:rPr lang="en-US" altLang="zh-CN" sz="2000" b="1" dirty="0">
                <a:sym typeface="Symbol" pitchFamily="18" charset="2"/>
              </a:rPr>
              <a:t> -o </a:t>
            </a:r>
            <a:r>
              <a:rPr lang="en-US" altLang="zh-CN" sz="2000" b="1" dirty="0" err="1">
                <a:sym typeface="Symbol" pitchFamily="18" charset="2"/>
              </a:rPr>
              <a:t>yul.o</a:t>
            </a:r>
            <a:endParaRPr lang="zh-CN" altLang="en-US" sz="2000" b="1" dirty="0">
              <a:sym typeface="Symbol" pitchFamily="18" charset="2"/>
            </a:endParaRPr>
          </a:p>
          <a:p>
            <a:pPr eaLnBrk="1" hangingPunct="1">
              <a:buFont typeface="Wingdings 3" pitchFamily="18" charset="2"/>
              <a:buNone/>
            </a:pPr>
            <a:r>
              <a:rPr lang="zh-CN" altLang="en-US" sz="2000" b="1" dirty="0">
                <a:sym typeface="Symbol" pitchFamily="18" charset="2"/>
              </a:rPr>
              <a:t>注释</a:t>
            </a:r>
            <a:r>
              <a:rPr lang="en-US" altLang="zh-CN" sz="2000" b="1" dirty="0">
                <a:sym typeface="Symbol" pitchFamily="18" charset="2"/>
              </a:rPr>
              <a:t>:-Wall:</a:t>
            </a:r>
            <a:r>
              <a:rPr lang="zh-CN" altLang="en-US" sz="2000" b="1" dirty="0">
                <a:sym typeface="Symbol" pitchFamily="18" charset="2"/>
              </a:rPr>
              <a:t>表示允许发出</a:t>
            </a:r>
            <a:r>
              <a:rPr lang="en-US" altLang="zh-CN" sz="2000" b="1" dirty="0" err="1">
                <a:sym typeface="Symbol" pitchFamily="18" charset="2"/>
              </a:rPr>
              <a:t>gcc</a:t>
            </a:r>
            <a:r>
              <a:rPr lang="zh-CN" altLang="en-US" sz="2000" b="1" dirty="0">
                <a:sym typeface="Symbol" pitchFamily="18" charset="2"/>
              </a:rPr>
              <a:t>所有有用的报警信息</a:t>
            </a:r>
            <a:r>
              <a:rPr lang="en-US" altLang="zh-CN" sz="2000" b="1" dirty="0">
                <a:sym typeface="Symbol" pitchFamily="18" charset="2"/>
              </a:rPr>
              <a:t>.</a:t>
            </a:r>
            <a:endParaRPr lang="zh-CN" altLang="en-US" sz="2000" b="1" dirty="0">
              <a:sym typeface="Symbol" pitchFamily="18" charset="2"/>
            </a:endParaRPr>
          </a:p>
          <a:p>
            <a:pPr eaLnBrk="1" hangingPunct="1">
              <a:buFont typeface="Wingdings 3" pitchFamily="18" charset="2"/>
              <a:buNone/>
            </a:pPr>
            <a:r>
              <a:rPr lang="en-US" altLang="zh-CN" sz="2000" b="1" dirty="0">
                <a:sym typeface="Symbol" pitchFamily="18" charset="2"/>
              </a:rPr>
              <a:t>         -c:</a:t>
            </a:r>
            <a:r>
              <a:rPr lang="zh-CN" altLang="en-US" sz="2000" b="1" dirty="0">
                <a:sym typeface="Symbol" pitchFamily="18" charset="2"/>
              </a:rPr>
              <a:t>只是编译不链接</a:t>
            </a:r>
            <a:r>
              <a:rPr lang="en-US" altLang="zh-CN" sz="2000" b="1" dirty="0">
                <a:sym typeface="Symbol" pitchFamily="18" charset="2"/>
              </a:rPr>
              <a:t>,</a:t>
            </a:r>
            <a:r>
              <a:rPr lang="zh-CN" altLang="en-US" sz="2000" b="1" dirty="0">
                <a:sym typeface="Symbol" pitchFamily="18" charset="2"/>
              </a:rPr>
              <a:t>生成目标文件</a:t>
            </a:r>
            <a:r>
              <a:rPr lang="zh-CN" altLang="en-US" sz="2000" b="1" dirty="0">
                <a:sym typeface="Arial" pitchFamily="34" charset="0"/>
              </a:rPr>
              <a:t>”</a:t>
            </a:r>
            <a:r>
              <a:rPr lang="en-US" altLang="zh-CN" sz="2000" b="1" dirty="0">
                <a:sym typeface="Symbol" pitchFamily="18" charset="2"/>
              </a:rPr>
              <a:t>.o</a:t>
            </a:r>
            <a:r>
              <a:rPr lang="en-US" altLang="zh-CN" sz="2000" b="1" dirty="0">
                <a:sym typeface="Arial" pitchFamily="34" charset="0"/>
              </a:rPr>
              <a:t>”</a:t>
            </a:r>
            <a:endParaRPr lang="en-US" altLang="zh-CN" sz="2000" b="1" dirty="0">
              <a:sym typeface="Symbol" pitchFamily="18" charset="2"/>
            </a:endParaRPr>
          </a:p>
          <a:p>
            <a:pPr eaLnBrk="1" hangingPunct="1">
              <a:buFont typeface="Wingdings 3" pitchFamily="18" charset="2"/>
              <a:buNone/>
            </a:pPr>
            <a:r>
              <a:rPr lang="en-US" altLang="zh-CN" sz="2000" b="1" dirty="0">
                <a:sym typeface="Symbol" pitchFamily="18" charset="2"/>
              </a:rPr>
              <a:t>          -o file:</a:t>
            </a:r>
            <a:r>
              <a:rPr lang="zh-CN" altLang="en-US" sz="2000" b="1" dirty="0">
                <a:sym typeface="Symbol" pitchFamily="18" charset="2"/>
              </a:rPr>
              <a:t>表示把输出文件输出到</a:t>
            </a:r>
            <a:r>
              <a:rPr lang="en-US" altLang="zh-CN" sz="2000" b="1" dirty="0">
                <a:sym typeface="Symbol" pitchFamily="18" charset="2"/>
              </a:rPr>
              <a:t>file</a:t>
            </a:r>
            <a:r>
              <a:rPr lang="zh-CN" altLang="en-US" sz="2000" b="1" dirty="0">
                <a:sym typeface="Symbol" pitchFamily="18" charset="2"/>
              </a:rPr>
              <a:t>里</a:t>
            </a:r>
          </a:p>
          <a:p>
            <a:pPr eaLnBrk="1" hangingPunct="1">
              <a:buFont typeface="Wingdings 3" pitchFamily="18" charset="2"/>
              <a:buNone/>
            </a:pPr>
            <a:r>
              <a:rPr lang="zh-CN" altLang="en-US" sz="2000" b="1" dirty="0">
                <a:sym typeface="Symbol" pitchFamily="18" charset="2"/>
              </a:rPr>
              <a:t>关于更多的用</a:t>
            </a:r>
            <a:r>
              <a:rPr lang="en-US" altLang="zh-CN" sz="2000" b="1" dirty="0">
                <a:sym typeface="Symbol" pitchFamily="18" charset="2"/>
              </a:rPr>
              <a:t>man</a:t>
            </a:r>
            <a:r>
              <a:rPr lang="zh-CN" altLang="en-US" sz="2000" b="1" dirty="0">
                <a:sym typeface="Symbol" pitchFamily="18" charset="2"/>
              </a:rPr>
              <a:t>工具</a:t>
            </a:r>
            <a:endParaRPr lang="zh-CN" altLang="en-US" sz="2000" dirty="0">
              <a:sym typeface="Symbol" pitchFamily="18" charset="2"/>
            </a:endParaRPr>
          </a:p>
          <a:p>
            <a:pPr eaLnBrk="1" hangingPunct="1">
              <a:buFont typeface="Wingdings 3" pitchFamily="18" charset="2"/>
              <a:buNone/>
            </a:pPr>
            <a:endParaRPr lang="zh-CN" altLang="en-US" sz="2400" dirty="0">
              <a:sym typeface="Symbol" pitchFamily="18" charset="2"/>
            </a:endParaRPr>
          </a:p>
        </p:txBody>
      </p:sp>
    </p:spTree>
    <p:extLst>
      <p:ext uri="{BB962C8B-B14F-4D97-AF65-F5344CB8AC3E}">
        <p14:creationId xmlns:p14="http://schemas.microsoft.com/office/powerpoint/2010/main" val="130433453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254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0787159-C090-4516-9C45-D86079C590E4}" type="slidenum">
              <a:rPr lang="zh-CN" altLang="en-US" sz="1400">
                <a:solidFill>
                  <a:schemeClr val="tx2"/>
                </a:solidFill>
                <a:sym typeface="Arial" pitchFamily="34" charset="0"/>
              </a:rPr>
              <a:pPr eaLnBrk="0" hangingPunct="0"/>
              <a:t>463</a:t>
            </a:fld>
            <a:endParaRPr lang="en-US" altLang="zh-CN" sz="1400">
              <a:solidFill>
                <a:schemeClr val="tx2"/>
              </a:solidFill>
              <a:sym typeface="Arial" pitchFamily="34" charset="0"/>
            </a:endParaRPr>
          </a:p>
        </p:txBody>
      </p:sp>
      <p:sp>
        <p:nvSpPr>
          <p:cNvPr id="492547"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2548" name="Rectangle 3"/>
          <p:cNvSpPr>
            <a:spLocks noGrp="1" noChangeArrowheads="1"/>
          </p:cNvSpPr>
          <p:nvPr>
            <p:ph idx="1"/>
          </p:nvPr>
        </p:nvSpPr>
        <p:spPr>
          <a:prstGeom prst="rect">
            <a:avLst/>
          </a:prstGeom>
        </p:spPr>
        <p:txBody>
          <a:bodyPr/>
          <a:lstStyle/>
          <a:p>
            <a:pPr eaLnBrk="1" hangingPunct="1"/>
            <a:r>
              <a:rPr lang="zh-CN" altLang="en-US">
                <a:sym typeface="Symbol" pitchFamily="18" charset="2"/>
              </a:rPr>
              <a:t>创建变量的目的</a:t>
            </a:r>
            <a:r>
              <a:rPr lang="en-US" altLang="zh-CN">
                <a:sym typeface="Symbol" pitchFamily="18" charset="2"/>
              </a:rPr>
              <a:t>:</a:t>
            </a:r>
            <a:endParaRPr lang="zh-CN" altLang="en-US">
              <a:sym typeface="Symbol" pitchFamily="18" charset="2"/>
            </a:endParaRPr>
          </a:p>
          <a:p>
            <a:pPr eaLnBrk="1" hangingPunct="1"/>
            <a:r>
              <a:rPr lang="zh-CN" altLang="en-US">
                <a:sym typeface="Symbol" pitchFamily="18" charset="2"/>
              </a:rPr>
              <a:t>用来代替一个文本字符串</a:t>
            </a:r>
            <a:r>
              <a:rPr lang="en-US" altLang="zh-CN">
                <a:sym typeface="Symbol" pitchFamily="18" charset="2"/>
              </a:rPr>
              <a:t>:</a:t>
            </a:r>
            <a:endParaRPr lang="zh-CN" altLang="en-US">
              <a:sym typeface="Symbol" pitchFamily="18" charset="2"/>
            </a:endParaRPr>
          </a:p>
          <a:p>
            <a:pPr eaLnBrk="1" hangingPunct="1">
              <a:buFont typeface="Wingdings 3" pitchFamily="18" charset="2"/>
              <a:buNone/>
            </a:pPr>
            <a:r>
              <a:rPr lang="en-US" altLang="zh-CN">
                <a:sym typeface="Symbol" pitchFamily="18" charset="2"/>
              </a:rPr>
              <a:t>    1.</a:t>
            </a:r>
            <a:r>
              <a:rPr lang="zh-CN" altLang="en-US">
                <a:sym typeface="Symbol" pitchFamily="18" charset="2"/>
              </a:rPr>
              <a:t>系列文件的名字 </a:t>
            </a:r>
            <a:br>
              <a:rPr lang="zh-CN" altLang="en-US">
                <a:sym typeface="Symbol" pitchFamily="18" charset="2"/>
              </a:rPr>
            </a:br>
            <a:r>
              <a:rPr lang="en-US" altLang="zh-CN">
                <a:sym typeface="Symbol" pitchFamily="18" charset="2"/>
              </a:rPr>
              <a:t>2. </a:t>
            </a:r>
            <a:r>
              <a:rPr lang="zh-CN" altLang="en-US">
                <a:sym typeface="Symbol" pitchFamily="18" charset="2"/>
              </a:rPr>
              <a:t>传递给编译器的参数 </a:t>
            </a:r>
            <a:br>
              <a:rPr lang="zh-CN" altLang="en-US">
                <a:sym typeface="Symbol" pitchFamily="18" charset="2"/>
              </a:rPr>
            </a:br>
            <a:r>
              <a:rPr lang="en-US" altLang="zh-CN">
                <a:sym typeface="Symbol" pitchFamily="18" charset="2"/>
              </a:rPr>
              <a:t>3. </a:t>
            </a:r>
            <a:r>
              <a:rPr lang="zh-CN" altLang="en-US">
                <a:sym typeface="Symbol" pitchFamily="18" charset="2"/>
              </a:rPr>
              <a:t>需要运行的程序 </a:t>
            </a:r>
            <a:br>
              <a:rPr lang="zh-CN" altLang="en-US">
                <a:sym typeface="Symbol" pitchFamily="18" charset="2"/>
              </a:rPr>
            </a:br>
            <a:r>
              <a:rPr lang="en-US" altLang="zh-CN">
                <a:sym typeface="Symbol" pitchFamily="18" charset="2"/>
              </a:rPr>
              <a:t>4. </a:t>
            </a:r>
            <a:r>
              <a:rPr lang="zh-CN" altLang="en-US">
                <a:sym typeface="Symbol" pitchFamily="18" charset="2"/>
              </a:rPr>
              <a:t>需要查找源代码的目录 </a:t>
            </a:r>
            <a:br>
              <a:rPr lang="zh-CN" altLang="en-US">
                <a:sym typeface="Symbol" pitchFamily="18" charset="2"/>
              </a:rPr>
            </a:br>
            <a:r>
              <a:rPr lang="en-US" altLang="zh-CN">
                <a:sym typeface="Symbol" pitchFamily="18" charset="2"/>
              </a:rPr>
              <a:t>5. </a:t>
            </a:r>
            <a:r>
              <a:rPr lang="zh-CN" altLang="en-US">
                <a:sym typeface="Symbol" pitchFamily="18" charset="2"/>
              </a:rPr>
              <a:t>你需要输出信息的目录 </a:t>
            </a:r>
            <a:br>
              <a:rPr lang="zh-CN" altLang="en-US">
                <a:sym typeface="Symbol" pitchFamily="18" charset="2"/>
              </a:rPr>
            </a:br>
            <a:r>
              <a:rPr lang="en-US" altLang="zh-CN">
                <a:sym typeface="Symbol" pitchFamily="18" charset="2"/>
              </a:rPr>
              <a:t>6. </a:t>
            </a:r>
            <a:r>
              <a:rPr lang="zh-CN" altLang="en-US">
                <a:sym typeface="Symbol" pitchFamily="18" charset="2"/>
              </a:rPr>
              <a:t>你想做的其它事情。 </a:t>
            </a:r>
          </a:p>
          <a:p>
            <a:pPr eaLnBrk="1" hangingPunct="1">
              <a:buFont typeface="Wingdings 3" pitchFamily="18" charset="2"/>
              <a:buNone/>
            </a:pPr>
            <a:endParaRPr lang="zh-CN" altLang="en-US">
              <a:sym typeface="Symbol" pitchFamily="18" charset="2"/>
            </a:endParaRPr>
          </a:p>
        </p:txBody>
      </p:sp>
    </p:spTree>
    <p:extLst>
      <p:ext uri="{BB962C8B-B14F-4D97-AF65-F5344CB8AC3E}">
        <p14:creationId xmlns:p14="http://schemas.microsoft.com/office/powerpoint/2010/main" val="146768416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3570"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87C9214-3F4E-41E6-83E6-EDE3054D6605}" type="slidenum">
              <a:rPr lang="zh-CN" altLang="en-US" sz="1400">
                <a:solidFill>
                  <a:schemeClr val="tx2"/>
                </a:solidFill>
                <a:sym typeface="Arial" pitchFamily="34" charset="0"/>
              </a:rPr>
              <a:pPr eaLnBrk="0" hangingPunct="0"/>
              <a:t>464</a:t>
            </a:fld>
            <a:endParaRPr lang="en-US" altLang="zh-CN" sz="1400">
              <a:solidFill>
                <a:schemeClr val="tx2"/>
              </a:solidFill>
              <a:sym typeface="Arial" pitchFamily="34" charset="0"/>
            </a:endParaRPr>
          </a:p>
        </p:txBody>
      </p:sp>
      <p:sp>
        <p:nvSpPr>
          <p:cNvPr id="493571" name="Rectangle 2"/>
          <p:cNvSpPr>
            <a:spLocks noGrp="1" noChangeArrowheads="1"/>
          </p:cNvSpPr>
          <p:nvPr>
            <p:ph type="title"/>
          </p:nvPr>
        </p:nvSpPr>
        <p:spPr/>
        <p:txBody>
          <a:bodyPr lIns="92075" tIns="46038" rIns="92075" bIns="46038" anchor="ctr"/>
          <a:lstStyle/>
          <a:p>
            <a:pPr eaLnBrk="1" hangingPunct="1"/>
            <a:r>
              <a:rPr lang="zh-CN" altLang="en-US">
                <a:latin typeface="宋体" pitchFamily="2" charset="-122"/>
                <a:sym typeface="宋体" pitchFamily="2" charset="-122"/>
              </a:rPr>
              <a:t>创建和使用变量 </a:t>
            </a:r>
            <a:endParaRPr lang="zh-CN" altLang="en-US"/>
          </a:p>
        </p:txBody>
      </p:sp>
      <p:sp>
        <p:nvSpPr>
          <p:cNvPr id="493572"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a:sym typeface="Symbol" pitchFamily="18" charset="2"/>
              </a:rPr>
              <a:t>变量定义的两种方式</a:t>
            </a:r>
          </a:p>
          <a:p>
            <a:pPr lvl="1" eaLnBrk="1" hangingPunct="1"/>
            <a:r>
              <a:rPr lang="zh-CN" altLang="en-US">
                <a:sym typeface="Symbol" pitchFamily="18" charset="2"/>
              </a:rPr>
              <a:t>递归展开方式</a:t>
            </a:r>
            <a:r>
              <a:rPr lang="en-US" altLang="zh-CN">
                <a:sym typeface="Symbol" pitchFamily="18" charset="2"/>
              </a:rPr>
              <a:t>VAR=var</a:t>
            </a:r>
            <a:endParaRPr lang="zh-CN" altLang="en-US">
              <a:sym typeface="Symbol" pitchFamily="18" charset="2"/>
            </a:endParaRPr>
          </a:p>
          <a:p>
            <a:pPr lvl="1" eaLnBrk="1" hangingPunct="1"/>
            <a:r>
              <a:rPr lang="zh-CN" altLang="en-US">
                <a:sym typeface="Symbol" pitchFamily="18" charset="2"/>
              </a:rPr>
              <a:t>简单方式 </a:t>
            </a:r>
            <a:r>
              <a:rPr lang="en-US" altLang="zh-CN">
                <a:sym typeface="Symbol" pitchFamily="18" charset="2"/>
              </a:rPr>
              <a:t>VAR</a:t>
            </a:r>
            <a:r>
              <a:rPr lang="zh-CN" altLang="en-US">
                <a:sym typeface="Symbol" pitchFamily="18" charset="2"/>
              </a:rPr>
              <a:t>：</a:t>
            </a:r>
            <a:r>
              <a:rPr lang="en-US" altLang="zh-CN">
                <a:sym typeface="Symbol" pitchFamily="18" charset="2"/>
              </a:rPr>
              <a:t>=var</a:t>
            </a:r>
            <a:endParaRPr lang="zh-CN" altLang="en-US">
              <a:sym typeface="Symbol" pitchFamily="18" charset="2"/>
            </a:endParaRPr>
          </a:p>
          <a:p>
            <a:pPr eaLnBrk="1" hangingPunct="1"/>
            <a:r>
              <a:rPr lang="zh-CN" altLang="en-US">
                <a:sym typeface="Symbol" pitchFamily="18" charset="2"/>
              </a:rPr>
              <a:t>变量使用</a:t>
            </a:r>
            <a:r>
              <a:rPr lang="en-US" altLang="zh-CN">
                <a:sym typeface="Symbol" pitchFamily="18" charset="2"/>
              </a:rPr>
              <a:t>$(VAR)</a:t>
            </a:r>
            <a:endParaRPr lang="zh-CN" altLang="en-US">
              <a:sym typeface="Symbol" pitchFamily="18" charset="2"/>
            </a:endParaRPr>
          </a:p>
          <a:p>
            <a:pPr eaLnBrk="1" hangingPunct="1"/>
            <a:endParaRPr lang="zh-CN" altLang="en-US">
              <a:sym typeface="Symbol" pitchFamily="18" charset="2"/>
            </a:endParaRPr>
          </a:p>
          <a:p>
            <a:pPr eaLnBrk="1" hangingPunct="1"/>
            <a:r>
              <a:rPr lang="zh-CN" altLang="en-US">
                <a:sym typeface="Symbol" pitchFamily="18" charset="2"/>
              </a:rPr>
              <a:t>用</a:t>
            </a:r>
            <a:r>
              <a:rPr lang="zh-CN" altLang="en-US">
                <a:sym typeface="Arial" pitchFamily="34" charset="0"/>
              </a:rPr>
              <a:t>”</a:t>
            </a:r>
            <a:r>
              <a:rPr lang="en-US" altLang="zh-CN">
                <a:sym typeface="Symbol" pitchFamily="18" charset="2"/>
              </a:rPr>
              <a:t>$</a:t>
            </a:r>
            <a:r>
              <a:rPr lang="en-US" altLang="zh-CN">
                <a:sym typeface="Arial" pitchFamily="34" charset="0"/>
              </a:rPr>
              <a:t>”</a:t>
            </a:r>
            <a:r>
              <a:rPr lang="zh-CN" altLang="en-US">
                <a:sym typeface="Symbol" pitchFamily="18" charset="2"/>
              </a:rPr>
              <a:t>则用</a:t>
            </a:r>
            <a:r>
              <a:rPr lang="zh-CN" altLang="en-US">
                <a:sym typeface="Arial" pitchFamily="34" charset="0"/>
              </a:rPr>
              <a:t>”</a:t>
            </a:r>
            <a:r>
              <a:rPr lang="en-US" altLang="zh-CN">
                <a:sym typeface="Symbol" pitchFamily="18" charset="2"/>
              </a:rPr>
              <a:t>$$</a:t>
            </a:r>
            <a:r>
              <a:rPr lang="en-US" altLang="zh-CN">
                <a:sym typeface="Arial" pitchFamily="34" charset="0"/>
              </a:rPr>
              <a:t>”</a:t>
            </a:r>
            <a:r>
              <a:rPr lang="zh-CN" altLang="en-US">
                <a:sym typeface="Symbol" pitchFamily="18" charset="2"/>
              </a:rPr>
              <a:t>来表示</a:t>
            </a:r>
          </a:p>
          <a:p>
            <a:pPr eaLnBrk="1" hangingPunct="1"/>
            <a:endParaRPr lang="zh-CN" altLang="en-US">
              <a:sym typeface="Symbol" pitchFamily="18" charset="2"/>
            </a:endParaRPr>
          </a:p>
          <a:p>
            <a:pPr eaLnBrk="1" hangingPunct="1"/>
            <a:r>
              <a:rPr lang="zh-CN" altLang="en-US">
                <a:sym typeface="Symbol" pitchFamily="18" charset="2"/>
              </a:rPr>
              <a:t>类似于编程语言中的宏 </a:t>
            </a:r>
            <a:endParaRPr lang="zh-CN" altLang="en-US"/>
          </a:p>
        </p:txBody>
      </p:sp>
    </p:spTree>
    <p:extLst>
      <p:ext uri="{BB962C8B-B14F-4D97-AF65-F5344CB8AC3E}">
        <p14:creationId xmlns:p14="http://schemas.microsoft.com/office/powerpoint/2010/main" val="1742664123"/>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4594"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147ED59-1249-4469-A805-9018BA19E43F}" type="slidenum">
              <a:rPr lang="zh-CN" altLang="en-US" sz="1400">
                <a:solidFill>
                  <a:schemeClr val="tx2"/>
                </a:solidFill>
                <a:sym typeface="Arial" pitchFamily="34" charset="0"/>
              </a:rPr>
              <a:pPr eaLnBrk="0" hangingPunct="0"/>
              <a:t>465</a:t>
            </a:fld>
            <a:endParaRPr lang="en-US" altLang="zh-CN" sz="1400">
              <a:solidFill>
                <a:schemeClr val="tx2"/>
              </a:solidFill>
              <a:sym typeface="Arial" pitchFamily="34" charset="0"/>
            </a:endParaRPr>
          </a:p>
        </p:txBody>
      </p:sp>
      <p:sp>
        <p:nvSpPr>
          <p:cNvPr id="494595"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494596" name="Rectangle 3"/>
          <p:cNvSpPr>
            <a:spLocks noGrp="1" noChangeArrowheads="1"/>
          </p:cNvSpPr>
          <p:nvPr>
            <p:ph idx="1"/>
          </p:nvPr>
        </p:nvSpPr>
        <p:spPr>
          <a:prstGeom prst="rect">
            <a:avLst/>
          </a:prstGeom>
        </p:spPr>
        <p:txBody>
          <a:bodyPr/>
          <a:lstStyle/>
          <a:p>
            <a:pPr eaLnBrk="1" hangingPunct="1">
              <a:lnSpc>
                <a:spcPct val="90000"/>
              </a:lnSpc>
            </a:pPr>
            <a:r>
              <a:rPr lang="zh-CN" altLang="en-US" sz="2400" dirty="0">
                <a:sym typeface="Symbol" pitchFamily="18" charset="2"/>
              </a:rPr>
              <a:t>刚才的例子</a:t>
            </a:r>
          </a:p>
          <a:p>
            <a:pPr eaLnBrk="1" hangingPunct="1">
              <a:lnSpc>
                <a:spcPct val="90000"/>
              </a:lnSpc>
              <a:buFont typeface="Wingdings 3" pitchFamily="18" charset="2"/>
              <a:buNone/>
            </a:pPr>
            <a:r>
              <a:rPr lang="en-US" altLang="zh-CN" sz="2000" b="1" dirty="0">
                <a:sym typeface="Symbol" pitchFamily="18" charset="2"/>
              </a:rPr>
              <a:t>OBJS = </a:t>
            </a:r>
            <a:r>
              <a:rPr lang="en-US" altLang="zh-CN" sz="2000" b="1" dirty="0" err="1">
                <a:sym typeface="Symbol" pitchFamily="18" charset="2"/>
              </a:rPr>
              <a:t>kang.o</a:t>
            </a:r>
            <a:r>
              <a:rPr lang="en-US" altLang="zh-CN" sz="2000" b="1" dirty="0">
                <a:sym typeface="Symbol" pitchFamily="18" charset="2"/>
              </a:rPr>
              <a:t> </a:t>
            </a:r>
            <a:r>
              <a:rPr lang="en-US" altLang="zh-CN" sz="2000" b="1" dirty="0" err="1">
                <a:sym typeface="Symbol" pitchFamily="18" charset="2"/>
              </a:rPr>
              <a:t>yul.o</a:t>
            </a:r>
            <a:endParaRPr lang="en-US" altLang="zh-CN" sz="2000" dirty="0">
              <a:sym typeface="Symbol" pitchFamily="18" charset="2"/>
            </a:endParaRPr>
          </a:p>
          <a:p>
            <a:pPr eaLnBrk="1" hangingPunct="1">
              <a:lnSpc>
                <a:spcPct val="90000"/>
              </a:lnSpc>
              <a:buFont typeface="Wingdings 3" pitchFamily="18" charset="2"/>
              <a:buNone/>
            </a:pPr>
            <a:r>
              <a:rPr lang="en-US" altLang="zh-CN" sz="2000" dirty="0">
                <a:sym typeface="Symbol" pitchFamily="18" charset="2"/>
              </a:rPr>
              <a:t>CC = </a:t>
            </a:r>
            <a:r>
              <a:rPr lang="en-US" altLang="zh-CN" sz="2000" dirty="0" err="1">
                <a:sym typeface="Symbol" pitchFamily="18" charset="2"/>
              </a:rPr>
              <a:t>gcc</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a:sym typeface="Symbol" pitchFamily="18" charset="2"/>
              </a:rPr>
              <a:t>CFLAGS = -Wall -O -g</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err="1">
                <a:sym typeface="Symbol" pitchFamily="18" charset="2"/>
              </a:rPr>
              <a:t>sunq</a:t>
            </a:r>
            <a:r>
              <a:rPr lang="en-US" altLang="zh-CN" sz="2000" dirty="0">
                <a:sym typeface="Symbol" pitchFamily="18" charset="2"/>
              </a:rPr>
              <a:t> : $(OBJS)</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a:sym typeface="Symbol" pitchFamily="18" charset="2"/>
              </a:rPr>
              <a:t>	$(CC) $(OBJS) -o </a:t>
            </a:r>
            <a:r>
              <a:rPr lang="en-US" altLang="zh-CN" sz="2000" dirty="0" err="1">
                <a:sym typeface="Symbol" pitchFamily="18" charset="2"/>
              </a:rPr>
              <a:t>sunq</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err="1">
                <a:sym typeface="Symbol" pitchFamily="18" charset="2"/>
              </a:rPr>
              <a:t>kang.o</a:t>
            </a:r>
            <a:r>
              <a:rPr lang="en-US" altLang="zh-CN" sz="2000" dirty="0">
                <a:sym typeface="Symbol" pitchFamily="18" charset="2"/>
              </a:rPr>
              <a:t> : </a:t>
            </a:r>
            <a:r>
              <a:rPr lang="en-US" altLang="zh-CN" sz="2000" dirty="0" err="1">
                <a:sym typeface="Symbol" pitchFamily="18" charset="2"/>
              </a:rPr>
              <a:t>kang.c</a:t>
            </a:r>
            <a:r>
              <a:rPr lang="en-US" altLang="zh-CN" sz="2000" dirty="0">
                <a:sym typeface="Symbol" pitchFamily="18" charset="2"/>
              </a:rPr>
              <a:t> </a:t>
            </a:r>
            <a:r>
              <a:rPr lang="en-US" altLang="zh-CN" sz="2000" dirty="0" err="1">
                <a:sym typeface="Symbol" pitchFamily="18" charset="2"/>
              </a:rPr>
              <a:t>kang.h</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a:sym typeface="Symbol" pitchFamily="18" charset="2"/>
              </a:rPr>
              <a:t>	$(CC) $(CFLAGS) -c </a:t>
            </a:r>
            <a:r>
              <a:rPr lang="en-US" altLang="zh-CN" sz="2000" dirty="0" err="1">
                <a:sym typeface="Symbol" pitchFamily="18" charset="2"/>
              </a:rPr>
              <a:t>kang.c</a:t>
            </a:r>
            <a:r>
              <a:rPr lang="en-US" altLang="zh-CN" sz="2000" dirty="0">
                <a:sym typeface="Symbol" pitchFamily="18" charset="2"/>
              </a:rPr>
              <a:t> -o </a:t>
            </a:r>
            <a:r>
              <a:rPr lang="en-US" altLang="zh-CN" sz="2000" dirty="0" err="1">
                <a:sym typeface="Symbol" pitchFamily="18" charset="2"/>
              </a:rPr>
              <a:t>kang.o</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err="1">
                <a:sym typeface="Symbol" pitchFamily="18" charset="2"/>
              </a:rPr>
              <a:t>yul.o</a:t>
            </a:r>
            <a:r>
              <a:rPr lang="en-US" altLang="zh-CN" sz="2000" dirty="0">
                <a:sym typeface="Symbol" pitchFamily="18" charset="2"/>
              </a:rPr>
              <a:t> : </a:t>
            </a:r>
            <a:r>
              <a:rPr lang="en-US" altLang="zh-CN" sz="2000" dirty="0" err="1">
                <a:sym typeface="Symbol" pitchFamily="18" charset="2"/>
              </a:rPr>
              <a:t>yul.c</a:t>
            </a:r>
            <a:r>
              <a:rPr lang="en-US" altLang="zh-CN" sz="2000" dirty="0">
                <a:sym typeface="Symbol" pitchFamily="18" charset="2"/>
              </a:rPr>
              <a:t> </a:t>
            </a:r>
            <a:r>
              <a:rPr lang="en-US" altLang="zh-CN" sz="2000" dirty="0" err="1">
                <a:sym typeface="Symbol" pitchFamily="18" charset="2"/>
              </a:rPr>
              <a:t>yul.h</a:t>
            </a:r>
            <a:endParaRPr lang="zh-CN" altLang="en-US" sz="2000" dirty="0">
              <a:sym typeface="Symbol" pitchFamily="18" charset="2"/>
            </a:endParaRPr>
          </a:p>
          <a:p>
            <a:pPr eaLnBrk="1" hangingPunct="1">
              <a:lnSpc>
                <a:spcPct val="90000"/>
              </a:lnSpc>
              <a:buFont typeface="Wingdings 3" pitchFamily="18" charset="2"/>
              <a:buNone/>
            </a:pPr>
            <a:r>
              <a:rPr lang="en-US" altLang="zh-CN" sz="2000" dirty="0">
                <a:sym typeface="Symbol" pitchFamily="18" charset="2"/>
              </a:rPr>
              <a:t>	$(CC) $(CFLAGS) -c </a:t>
            </a:r>
            <a:r>
              <a:rPr lang="en-US" altLang="zh-CN" sz="2000" dirty="0" err="1">
                <a:sym typeface="Symbol" pitchFamily="18" charset="2"/>
              </a:rPr>
              <a:t>yul.c</a:t>
            </a:r>
            <a:r>
              <a:rPr lang="en-US" altLang="zh-CN" sz="2000" dirty="0">
                <a:sym typeface="Symbol" pitchFamily="18" charset="2"/>
              </a:rPr>
              <a:t> -o </a:t>
            </a:r>
            <a:r>
              <a:rPr lang="en-US" altLang="zh-CN" sz="2000" dirty="0" err="1">
                <a:sym typeface="Symbol" pitchFamily="18" charset="2"/>
              </a:rPr>
              <a:t>yul.o</a:t>
            </a:r>
            <a:endParaRPr lang="zh-CN" altLang="en-US" dirty="0"/>
          </a:p>
        </p:txBody>
      </p:sp>
    </p:spTree>
    <p:extLst>
      <p:ext uri="{BB962C8B-B14F-4D97-AF65-F5344CB8AC3E}">
        <p14:creationId xmlns:p14="http://schemas.microsoft.com/office/powerpoint/2010/main" val="412206485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5619"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5620"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2400">
                <a:sym typeface="Symbol" pitchFamily="18" charset="2"/>
              </a:rPr>
              <a:t>递归展开方式</a:t>
            </a:r>
            <a:r>
              <a:rPr lang="en-US" altLang="zh-CN" sz="2400">
                <a:sym typeface="Symbol" pitchFamily="18" charset="2"/>
              </a:rPr>
              <a:t>VAR=var</a:t>
            </a:r>
            <a:endParaRPr lang="zh-CN" altLang="en-US" sz="2400">
              <a:sym typeface="Symbol" pitchFamily="18" charset="2"/>
            </a:endParaRPr>
          </a:p>
          <a:p>
            <a:pPr eaLnBrk="1" hangingPunct="1">
              <a:buFont typeface="Wingdings 3" pitchFamily="18" charset="2"/>
              <a:buNone/>
            </a:pPr>
            <a:r>
              <a:rPr lang="zh-CN" altLang="en-US" sz="2400">
                <a:sym typeface="Symbol" pitchFamily="18" charset="2"/>
              </a:rPr>
              <a:t>例子</a:t>
            </a:r>
            <a:r>
              <a:rPr lang="en-US" altLang="zh-CN" sz="2400">
                <a:sym typeface="Symbol" pitchFamily="18" charset="2"/>
              </a:rPr>
              <a:t>:</a:t>
            </a:r>
            <a:endParaRPr lang="zh-CN" altLang="en-US" sz="2400">
              <a:sym typeface="Symbol" pitchFamily="18" charset="2"/>
            </a:endParaRPr>
          </a:p>
          <a:p>
            <a:pPr lvl="1" eaLnBrk="1" hangingPunct="1">
              <a:buFont typeface="Wingdings 3" pitchFamily="18" charset="2"/>
              <a:buNone/>
            </a:pPr>
            <a:r>
              <a:rPr lang="en-US" altLang="zh-CN">
                <a:sym typeface="Symbol" pitchFamily="18" charset="2"/>
              </a:rPr>
              <a:t>foo = $(bar) </a:t>
            </a:r>
            <a:endParaRPr lang="zh-CN" altLang="en-US">
              <a:sym typeface="Symbol" pitchFamily="18" charset="2"/>
            </a:endParaRPr>
          </a:p>
          <a:p>
            <a:pPr lvl="1" eaLnBrk="1" hangingPunct="1">
              <a:buFont typeface="Wingdings 3" pitchFamily="18" charset="2"/>
              <a:buNone/>
            </a:pPr>
            <a:r>
              <a:rPr lang="en-US" altLang="zh-CN">
                <a:sym typeface="Symbol" pitchFamily="18" charset="2"/>
              </a:rPr>
              <a:t>bar = $(ugh) </a:t>
            </a:r>
            <a:endParaRPr lang="zh-CN" altLang="en-US">
              <a:sym typeface="Symbol" pitchFamily="18" charset="2"/>
            </a:endParaRPr>
          </a:p>
          <a:p>
            <a:pPr lvl="1" eaLnBrk="1" hangingPunct="1">
              <a:buFont typeface="Wingdings 3" pitchFamily="18" charset="2"/>
              <a:buNone/>
            </a:pPr>
            <a:r>
              <a:rPr lang="en-US" altLang="zh-CN">
                <a:sym typeface="Symbol" pitchFamily="18" charset="2"/>
              </a:rPr>
              <a:t>ugh = Huh? </a:t>
            </a:r>
            <a:endParaRPr lang="zh-CN" altLang="en-US">
              <a:sym typeface="Symbol" pitchFamily="18" charset="2"/>
            </a:endParaRPr>
          </a:p>
          <a:p>
            <a:pPr lvl="1" eaLnBrk="1" hangingPunct="1">
              <a:buFont typeface="Wingdings 3" pitchFamily="18" charset="2"/>
              <a:buNone/>
            </a:pPr>
            <a:endParaRPr lang="zh-CN" altLang="en-US">
              <a:sym typeface="Symbol" pitchFamily="18" charset="2"/>
            </a:endParaRPr>
          </a:p>
          <a:p>
            <a:pPr lvl="1" eaLnBrk="1" hangingPunct="1">
              <a:buFont typeface="Wingdings 3" pitchFamily="18" charset="2"/>
              <a:buNone/>
            </a:pPr>
            <a:r>
              <a:rPr lang="en-US" altLang="zh-CN">
                <a:sym typeface="Symbol" pitchFamily="18" charset="2"/>
              </a:rPr>
              <a:t>$(foo)</a:t>
            </a:r>
            <a:r>
              <a:rPr lang="zh-CN" altLang="en-US">
                <a:sym typeface="Symbol" pitchFamily="18" charset="2"/>
              </a:rPr>
              <a:t>的值为</a:t>
            </a:r>
            <a:r>
              <a:rPr lang="en-US" altLang="zh-CN">
                <a:sym typeface="Symbol" pitchFamily="18" charset="2"/>
              </a:rPr>
              <a:t>?</a:t>
            </a:r>
            <a:endParaRPr lang="zh-CN" altLang="en-US">
              <a:sym typeface="Symbol" pitchFamily="18" charset="2"/>
            </a:endParaRPr>
          </a:p>
          <a:p>
            <a:pPr lvl="1" eaLnBrk="1" hangingPunct="1">
              <a:buFont typeface="Wingdings 3" pitchFamily="18" charset="2"/>
              <a:buNone/>
            </a:pPr>
            <a:endParaRPr lang="zh-CN" altLang="en-US">
              <a:sym typeface="Symbol" pitchFamily="18" charset="2"/>
            </a:endParaRPr>
          </a:p>
          <a:p>
            <a:pPr lvl="1" eaLnBrk="1" hangingPunct="1">
              <a:buFont typeface="Wingdings 3" pitchFamily="18" charset="2"/>
              <a:buNone/>
            </a:pPr>
            <a:r>
              <a:rPr lang="en-US" altLang="zh-CN">
                <a:sym typeface="Symbol" pitchFamily="18" charset="2"/>
              </a:rPr>
              <a:t> echo $(foo)</a:t>
            </a:r>
            <a:r>
              <a:rPr lang="zh-CN" altLang="en-US">
                <a:sym typeface="Symbol" pitchFamily="18" charset="2"/>
              </a:rPr>
              <a:t>来进行查看</a:t>
            </a:r>
          </a:p>
          <a:p>
            <a:pPr lvl="1" eaLnBrk="1" hangingPunct="1">
              <a:buFont typeface="Wingdings 3" pitchFamily="18" charset="2"/>
              <a:buNone/>
            </a:pPr>
            <a:endParaRPr lang="zh-CN" altLang="en-US">
              <a:sym typeface="Symbol" pitchFamily="18" charset="2"/>
            </a:endParaRPr>
          </a:p>
        </p:txBody>
      </p:sp>
    </p:spTree>
    <p:extLst>
      <p:ext uri="{BB962C8B-B14F-4D97-AF65-F5344CB8AC3E}">
        <p14:creationId xmlns:p14="http://schemas.microsoft.com/office/powerpoint/2010/main" val="2896643710"/>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6643"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6644" name="Rectangle 3"/>
          <p:cNvSpPr>
            <a:spLocks noGrp="1" noChangeArrowheads="1"/>
          </p:cNvSpPr>
          <p:nvPr>
            <p:ph idx="1"/>
          </p:nvPr>
        </p:nvSpPr>
        <p:spPr>
          <a:prstGeom prst="rect">
            <a:avLst/>
          </a:prstGeom>
        </p:spPr>
        <p:txBody>
          <a:bodyPr/>
          <a:lstStyle/>
          <a:p>
            <a:pPr eaLnBrk="1" hangingPunct="1"/>
            <a:r>
              <a:rPr lang="zh-CN" altLang="en-US" dirty="0">
                <a:sym typeface="Symbol" pitchFamily="18" charset="2"/>
              </a:rPr>
              <a:t>优点：</a:t>
            </a:r>
          </a:p>
          <a:p>
            <a:pPr eaLnBrk="1" hangingPunct="1">
              <a:buFont typeface="Wingdings 3" pitchFamily="18" charset="2"/>
              <a:buNone/>
            </a:pPr>
            <a:r>
              <a:rPr lang="zh-CN" altLang="en-US" dirty="0">
                <a:sym typeface="Symbol" pitchFamily="18" charset="2"/>
              </a:rPr>
              <a:t>   它可以向后引用变量</a:t>
            </a:r>
          </a:p>
          <a:p>
            <a:pPr eaLnBrk="1" hangingPunct="1">
              <a:buFont typeface="Wingdings 3" pitchFamily="18" charset="2"/>
              <a:buNone/>
            </a:pPr>
            <a:endParaRPr lang="zh-CN" altLang="en-US" dirty="0">
              <a:sym typeface="Symbol" pitchFamily="18" charset="2"/>
            </a:endParaRPr>
          </a:p>
          <a:p>
            <a:pPr eaLnBrk="1" hangingPunct="1"/>
            <a:r>
              <a:rPr lang="zh-CN" altLang="en-US" dirty="0">
                <a:sym typeface="Symbol" pitchFamily="18" charset="2"/>
              </a:rPr>
              <a:t> 缺点： </a:t>
            </a:r>
            <a:br>
              <a:rPr lang="zh-CN" altLang="en-US" dirty="0">
                <a:sym typeface="Symbol" pitchFamily="18" charset="2"/>
              </a:rPr>
            </a:br>
            <a:r>
              <a:rPr lang="zh-CN" altLang="en-US" dirty="0">
                <a:sym typeface="Symbol" pitchFamily="18" charset="2"/>
              </a:rPr>
              <a:t>不能对该变量进行任何扩展，例如 </a:t>
            </a:r>
          </a:p>
          <a:p>
            <a:pPr eaLnBrk="1" hangingPunct="1">
              <a:buFont typeface="Wingdings 3" pitchFamily="18" charset="2"/>
              <a:buNone/>
            </a:pPr>
            <a:br>
              <a:rPr lang="zh-CN" altLang="en-US" dirty="0">
                <a:sym typeface="Symbol" pitchFamily="18" charset="2"/>
              </a:rPr>
            </a:br>
            <a:r>
              <a:rPr lang="en-US" altLang="zh-CN" dirty="0">
                <a:sym typeface="Symbol" pitchFamily="18" charset="2"/>
              </a:rPr>
              <a:t>CFLAGS = $(CFLAGS) -O </a:t>
            </a:r>
            <a:br>
              <a:rPr lang="zh-CN" altLang="en-US" dirty="0">
                <a:sym typeface="Symbol" pitchFamily="18" charset="2"/>
              </a:rPr>
            </a:br>
            <a:r>
              <a:rPr lang="zh-CN" altLang="en-US" dirty="0">
                <a:sym typeface="Symbol" pitchFamily="18" charset="2"/>
              </a:rPr>
              <a:t>会造成死循环</a:t>
            </a:r>
          </a:p>
          <a:p>
            <a:pPr eaLnBrk="1" hangingPunct="1">
              <a:buFont typeface="Wingdings 3" pitchFamily="18" charset="2"/>
              <a:buNone/>
            </a:pPr>
            <a:endParaRPr lang="zh-CN" altLang="en-US" dirty="0">
              <a:sym typeface="Symbol" pitchFamily="18" charset="2"/>
            </a:endParaRPr>
          </a:p>
        </p:txBody>
      </p:sp>
    </p:spTree>
    <p:extLst>
      <p:ext uri="{BB962C8B-B14F-4D97-AF65-F5344CB8AC3E}">
        <p14:creationId xmlns:p14="http://schemas.microsoft.com/office/powerpoint/2010/main" val="1599022470"/>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7667"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7668" name="Rectangle 3"/>
          <p:cNvSpPr>
            <a:spLocks noGrp="1" noChangeArrowheads="1"/>
          </p:cNvSpPr>
          <p:nvPr>
            <p:ph idx="1"/>
          </p:nvPr>
        </p:nvSpPr>
        <p:spPr>
          <a:prstGeom prst="rect">
            <a:avLst/>
          </a:prstGeom>
        </p:spPr>
        <p:txBody>
          <a:bodyPr/>
          <a:lstStyle/>
          <a:p>
            <a:pPr eaLnBrk="1" hangingPunct="1">
              <a:buFont typeface="Wingdings 3" pitchFamily="18" charset="2"/>
              <a:buNone/>
            </a:pPr>
            <a:endParaRPr lang="zh-CN" altLang="en-US" dirty="0">
              <a:sym typeface="Symbol" pitchFamily="18" charset="2"/>
            </a:endParaRPr>
          </a:p>
          <a:p>
            <a:pPr eaLnBrk="1" hangingPunct="1"/>
            <a:r>
              <a:rPr lang="zh-CN" altLang="en-US" dirty="0">
                <a:sym typeface="Symbol" pitchFamily="18" charset="2"/>
              </a:rPr>
              <a:t>简单方式 </a:t>
            </a:r>
            <a:r>
              <a:rPr lang="en-US" altLang="zh-CN" dirty="0">
                <a:sym typeface="Symbol" pitchFamily="18" charset="2"/>
              </a:rPr>
              <a:t>VAR</a:t>
            </a:r>
            <a:r>
              <a:rPr lang="zh-CN" altLang="en-US" dirty="0">
                <a:sym typeface="Symbol" pitchFamily="18" charset="2"/>
              </a:rPr>
              <a:t>：</a:t>
            </a:r>
            <a:r>
              <a:rPr lang="en-US" altLang="zh-CN" dirty="0">
                <a:sym typeface="Symbol" pitchFamily="18" charset="2"/>
              </a:rPr>
              <a:t>=</a:t>
            </a:r>
            <a:r>
              <a:rPr lang="en-US" altLang="zh-CN" dirty="0" err="1">
                <a:sym typeface="Symbol" pitchFamily="18" charset="2"/>
              </a:rPr>
              <a:t>var</a:t>
            </a:r>
            <a:endParaRPr lang="zh-CN" altLang="en-US" dirty="0">
              <a:sym typeface="Symbol" pitchFamily="18" charset="2"/>
            </a:endParaRPr>
          </a:p>
          <a:p>
            <a:pPr eaLnBrk="1" hangingPunct="1">
              <a:buFont typeface="Wingdings 3" pitchFamily="18" charset="2"/>
              <a:buNone/>
            </a:pPr>
            <a:r>
              <a:rPr lang="en-US" altLang="zh-CN" dirty="0">
                <a:sym typeface="Symbol" pitchFamily="18" charset="2"/>
              </a:rPr>
              <a:t>	m := mm </a:t>
            </a:r>
            <a:br>
              <a:rPr lang="zh-CN" altLang="en-US" dirty="0">
                <a:sym typeface="Symbol" pitchFamily="18" charset="2"/>
              </a:rPr>
            </a:br>
            <a:r>
              <a:rPr lang="en-US" altLang="zh-CN" dirty="0">
                <a:sym typeface="Symbol" pitchFamily="18" charset="2"/>
              </a:rPr>
              <a:t>x := $(m) </a:t>
            </a:r>
            <a:br>
              <a:rPr lang="zh-CN" altLang="en-US" dirty="0">
                <a:sym typeface="Symbol" pitchFamily="18" charset="2"/>
              </a:rPr>
            </a:br>
            <a:r>
              <a:rPr lang="en-US" altLang="zh-CN" dirty="0">
                <a:sym typeface="Symbol" pitchFamily="18" charset="2"/>
              </a:rPr>
              <a:t>y := $(x) bar </a:t>
            </a:r>
            <a:br>
              <a:rPr lang="zh-CN" altLang="en-US" dirty="0">
                <a:sym typeface="Symbol" pitchFamily="18" charset="2"/>
              </a:rPr>
            </a:br>
            <a:r>
              <a:rPr lang="en-US" altLang="zh-CN" dirty="0">
                <a:sym typeface="Symbol" pitchFamily="18" charset="2"/>
              </a:rPr>
              <a:t>x := later </a:t>
            </a:r>
            <a:br>
              <a:rPr lang="zh-CN" altLang="en-US" dirty="0">
                <a:sym typeface="Symbol" pitchFamily="18" charset="2"/>
              </a:rPr>
            </a:br>
            <a:r>
              <a:rPr lang="en-US" altLang="zh-CN" dirty="0">
                <a:sym typeface="Symbol" pitchFamily="18" charset="2"/>
              </a:rPr>
              <a:t>echo $(x) $(y) </a:t>
            </a:r>
            <a:endParaRPr lang="zh-CN" altLang="en-US" dirty="0">
              <a:sym typeface="Symbol" pitchFamily="18" charset="2"/>
            </a:endParaRPr>
          </a:p>
          <a:p>
            <a:pPr eaLnBrk="1" hangingPunct="1">
              <a:buFont typeface="Wingdings 3" pitchFamily="18" charset="2"/>
              <a:buNone/>
            </a:pPr>
            <a:r>
              <a:rPr lang="zh-CN" altLang="en-US" dirty="0">
                <a:sym typeface="Symbol" pitchFamily="18" charset="2"/>
              </a:rPr>
              <a:t>看看打印什么信息</a:t>
            </a:r>
            <a:r>
              <a:rPr lang="en-US" altLang="zh-CN" dirty="0">
                <a:sym typeface="Symbol" pitchFamily="18" charset="2"/>
              </a:rPr>
              <a:t>?</a:t>
            </a:r>
            <a:endParaRPr lang="zh-CN" altLang="en-US" dirty="0">
              <a:sym typeface="Symbol" pitchFamily="18" charset="2"/>
            </a:endParaRPr>
          </a:p>
        </p:txBody>
      </p:sp>
    </p:spTree>
    <p:extLst>
      <p:ext uri="{BB962C8B-B14F-4D97-AF65-F5344CB8AC3E}">
        <p14:creationId xmlns:p14="http://schemas.microsoft.com/office/powerpoint/2010/main" val="3320509062"/>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8691"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8692" name="Rectangle 3"/>
          <p:cNvSpPr>
            <a:spLocks noGrp="1" noChangeArrowheads="1"/>
          </p:cNvSpPr>
          <p:nvPr>
            <p:ph idx="1"/>
          </p:nvPr>
        </p:nvSpPr>
        <p:spPr>
          <a:prstGeom prst="rect">
            <a:avLst/>
          </a:prstGeom>
        </p:spPr>
        <p:txBody>
          <a:bodyPr/>
          <a:lstStyle/>
          <a:p>
            <a:pPr eaLnBrk="1" hangingPunct="1"/>
            <a:r>
              <a:rPr lang="zh-CN" altLang="en-US" dirty="0">
                <a:sym typeface="Symbol" pitchFamily="18" charset="2"/>
              </a:rPr>
              <a:t>用这种方式定义的变量，会在变量的定义点，按照被引用的变量的当前值进行展开 </a:t>
            </a:r>
          </a:p>
          <a:p>
            <a:pPr eaLnBrk="1" hangingPunct="1"/>
            <a:endParaRPr lang="zh-CN" altLang="en-US" dirty="0">
              <a:sym typeface="Symbol" pitchFamily="18" charset="2"/>
            </a:endParaRPr>
          </a:p>
          <a:p>
            <a:pPr eaLnBrk="1" hangingPunct="1"/>
            <a:r>
              <a:rPr lang="zh-CN" altLang="en-US" dirty="0">
                <a:sym typeface="Symbol" pitchFamily="18" charset="2"/>
              </a:rPr>
              <a:t>这种定义变量的方式更适合在大的编程项目中使用，因为它更像我们一般的编程语言 </a:t>
            </a:r>
          </a:p>
          <a:p>
            <a:pPr eaLnBrk="1" hangingPunct="1">
              <a:buFont typeface="Wingdings 3" pitchFamily="18" charset="2"/>
              <a:buNone/>
            </a:pPr>
            <a:endParaRPr lang="zh-CN" altLang="en-US" dirty="0">
              <a:sym typeface="Symbol" pitchFamily="18" charset="2"/>
            </a:endParaRPr>
          </a:p>
        </p:txBody>
      </p:sp>
    </p:spTree>
    <p:extLst>
      <p:ext uri="{BB962C8B-B14F-4D97-AF65-F5344CB8AC3E}">
        <p14:creationId xmlns:p14="http://schemas.microsoft.com/office/powerpoint/2010/main" val="30284518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8" name="Rectangle 3"/>
          <p:cNvSpPr>
            <a:spLocks noGrp="1" noChangeArrowheads="1"/>
          </p:cNvSpPr>
          <p:nvPr>
            <p:ph type="title"/>
          </p:nvPr>
        </p:nvSpPr>
        <p:spPr/>
        <p:txBody>
          <a:bodyPr anchor="ctr"/>
          <a:lstStyle/>
          <a:p>
            <a:pPr algn="ctr" eaLnBrk="1" hangingPunct="1"/>
            <a:r>
              <a:rPr lang="en-US" altLang="zh-CN" dirty="0"/>
              <a:t>APT</a:t>
            </a:r>
            <a:r>
              <a:rPr lang="zh-CN" altLang="en-US" dirty="0"/>
              <a:t>软件包管理器</a:t>
            </a:r>
          </a:p>
        </p:txBody>
      </p:sp>
      <p:sp>
        <p:nvSpPr>
          <p:cNvPr id="62467" name="Rectangle 2"/>
          <p:cNvSpPr>
            <a:spLocks noGrp="1" noChangeArrowheads="1"/>
          </p:cNvSpPr>
          <p:nvPr>
            <p:ph idx="1"/>
          </p:nvPr>
        </p:nvSpPr>
        <p:spPr>
          <a:prstGeom prst="rect">
            <a:avLst/>
          </a:prstGeom>
        </p:spPr>
        <p:txBody>
          <a:bodyPr/>
          <a:lstStyle/>
          <a:p>
            <a:pPr eaLnBrk="1" hangingPunct="1">
              <a:lnSpc>
                <a:spcPct val="90000"/>
              </a:lnSpc>
            </a:pPr>
            <a:r>
              <a:rPr lang="en-US" altLang="zh-CN" dirty="0"/>
              <a:t>APT</a:t>
            </a:r>
            <a:r>
              <a:rPr lang="zh-CN" altLang="en-US" dirty="0"/>
              <a:t>并不是某个具体的命令，应该说是一组命令，以下列举几个常用的</a:t>
            </a:r>
            <a:r>
              <a:rPr lang="en-US" altLang="zh-CN" dirty="0"/>
              <a:t>APT</a:t>
            </a:r>
            <a:r>
              <a:rPr lang="zh-CN" altLang="en-US" dirty="0"/>
              <a:t>命令。</a:t>
            </a:r>
          </a:p>
          <a:p>
            <a:pPr lvl="1" eaLnBrk="1" hangingPunct="1">
              <a:lnSpc>
                <a:spcPct val="90000"/>
              </a:lnSpc>
            </a:pPr>
            <a:r>
              <a:rPr lang="en-US" altLang="zh-CN" dirty="0">
                <a:solidFill>
                  <a:srgbClr val="FF0000"/>
                </a:solidFill>
              </a:rPr>
              <a:t>apt-get</a:t>
            </a:r>
            <a:r>
              <a:rPr lang="zh-CN" altLang="en-US" dirty="0"/>
              <a:t>：用于管理软件包，包括安装、卸载、升级等操作；</a:t>
            </a:r>
          </a:p>
          <a:p>
            <a:pPr lvl="1" eaLnBrk="1" hangingPunct="1">
              <a:lnSpc>
                <a:spcPct val="90000"/>
              </a:lnSpc>
            </a:pPr>
            <a:r>
              <a:rPr lang="en-US" altLang="zh-CN" dirty="0">
                <a:solidFill>
                  <a:srgbClr val="FF0000"/>
                </a:solidFill>
              </a:rPr>
              <a:t>apt-cache</a:t>
            </a:r>
            <a:r>
              <a:rPr lang="zh-CN" altLang="en-US" dirty="0"/>
              <a:t>：用于查询软件包信息；</a:t>
            </a:r>
          </a:p>
          <a:p>
            <a:pPr lvl="1" eaLnBrk="1" hangingPunct="1">
              <a:lnSpc>
                <a:spcPct val="90000"/>
              </a:lnSpc>
            </a:pPr>
            <a:r>
              <a:rPr lang="en-US" altLang="zh-CN" dirty="0">
                <a:solidFill>
                  <a:schemeClr val="tx1"/>
                </a:solidFill>
              </a:rPr>
              <a:t>apt-proxy</a:t>
            </a:r>
            <a:r>
              <a:rPr lang="zh-CN" altLang="en-US" dirty="0">
                <a:solidFill>
                  <a:schemeClr val="tx1"/>
                </a:solidFill>
              </a:rPr>
              <a:t>：用</a:t>
            </a:r>
            <a:r>
              <a:rPr lang="zh-CN" altLang="en-US" dirty="0"/>
              <a:t>于搭建</a:t>
            </a:r>
            <a:r>
              <a:rPr lang="en-US" altLang="zh-CN" dirty="0"/>
              <a:t>APT</a:t>
            </a:r>
            <a:r>
              <a:rPr lang="zh-CN" altLang="en-US" dirty="0"/>
              <a:t>代理服务器；</a:t>
            </a:r>
          </a:p>
          <a:p>
            <a:pPr lvl="1" eaLnBrk="1" hangingPunct="1">
              <a:lnSpc>
                <a:spcPct val="90000"/>
              </a:lnSpc>
            </a:pPr>
            <a:r>
              <a:rPr lang="en-US" altLang="zh-CN" dirty="0">
                <a:solidFill>
                  <a:schemeClr val="tx1"/>
                </a:solidFill>
              </a:rPr>
              <a:t>apt-show-versions</a:t>
            </a:r>
            <a:r>
              <a:rPr lang="zh-CN" altLang="en-US" dirty="0">
                <a:solidFill>
                  <a:schemeClr val="tx1"/>
                </a:solidFill>
              </a:rPr>
              <a:t>：</a:t>
            </a:r>
            <a:r>
              <a:rPr lang="zh-CN" altLang="en-US" dirty="0"/>
              <a:t>用于显示系统中软件包版本信息；</a:t>
            </a:r>
          </a:p>
          <a:p>
            <a:pPr lvl="1" eaLnBrk="1" hangingPunct="1">
              <a:lnSpc>
                <a:spcPct val="90000"/>
              </a:lnSpc>
            </a:pPr>
            <a:r>
              <a:rPr lang="en-US" altLang="zh-CN" dirty="0">
                <a:solidFill>
                  <a:schemeClr val="tx1"/>
                </a:solidFill>
              </a:rPr>
              <a:t>apt-</a:t>
            </a:r>
            <a:r>
              <a:rPr lang="en-US" altLang="zh-CN" dirty="0" err="1">
                <a:solidFill>
                  <a:schemeClr val="tx1"/>
                </a:solidFill>
              </a:rPr>
              <a:t>config</a:t>
            </a:r>
            <a:r>
              <a:rPr lang="zh-CN" altLang="en-US" dirty="0">
                <a:solidFill>
                  <a:schemeClr val="tx1"/>
                </a:solidFill>
              </a:rPr>
              <a:t>：用于读取</a:t>
            </a:r>
            <a:r>
              <a:rPr lang="en-US" altLang="zh-CN" dirty="0">
                <a:solidFill>
                  <a:schemeClr val="tx1"/>
                </a:solidFill>
              </a:rPr>
              <a:t>APT</a:t>
            </a:r>
            <a:r>
              <a:rPr lang="zh-CN" altLang="en-US" dirty="0">
                <a:solidFill>
                  <a:schemeClr val="tx1"/>
                </a:solidFill>
              </a:rPr>
              <a:t>配置文件的简单工具；</a:t>
            </a:r>
          </a:p>
          <a:p>
            <a:pPr lvl="1" eaLnBrk="1" hangingPunct="1">
              <a:lnSpc>
                <a:spcPct val="90000"/>
              </a:lnSpc>
            </a:pPr>
            <a:r>
              <a:rPr lang="en-US" altLang="zh-CN" dirty="0">
                <a:solidFill>
                  <a:schemeClr val="tx1"/>
                </a:solidFill>
              </a:rPr>
              <a:t>apt-</a:t>
            </a:r>
            <a:r>
              <a:rPr lang="en-US" altLang="zh-CN" dirty="0" err="1">
                <a:solidFill>
                  <a:schemeClr val="tx1"/>
                </a:solidFill>
              </a:rPr>
              <a:t>cdrom</a:t>
            </a:r>
            <a:r>
              <a:rPr lang="zh-CN" altLang="en-US" dirty="0"/>
              <a:t>：用于将</a:t>
            </a:r>
            <a:r>
              <a:rPr lang="en-US" altLang="zh-CN" dirty="0"/>
              <a:t>CD-ROM</a:t>
            </a:r>
            <a:r>
              <a:rPr lang="zh-CN" altLang="en-US" dirty="0"/>
              <a:t>加入软件源配置文件。</a:t>
            </a:r>
          </a:p>
        </p:txBody>
      </p:sp>
    </p:spTree>
    <p:extLst>
      <p:ext uri="{BB962C8B-B14F-4D97-AF65-F5344CB8AC3E}">
        <p14:creationId xmlns:p14="http://schemas.microsoft.com/office/powerpoint/2010/main" val="52268939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9715"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499716" name="Rectangle 3"/>
          <p:cNvSpPr>
            <a:spLocks noGrp="1" noChangeArrowheads="1"/>
          </p:cNvSpPr>
          <p:nvPr>
            <p:ph idx="1"/>
          </p:nvPr>
        </p:nvSpPr>
        <p:spPr>
          <a:prstGeom prst="rect">
            <a:avLst/>
          </a:prstGeom>
        </p:spPr>
        <p:txBody>
          <a:bodyPr/>
          <a:lstStyle/>
          <a:p>
            <a:pPr eaLnBrk="1" hangingPunct="1"/>
            <a:r>
              <a:rPr lang="zh-CN" altLang="en-US">
                <a:sym typeface="Symbol" pitchFamily="18" charset="2"/>
              </a:rPr>
              <a:t>用</a:t>
            </a:r>
            <a:r>
              <a:rPr lang="en-US" altLang="zh-CN">
                <a:sym typeface="Symbol" pitchFamily="18" charset="2"/>
              </a:rPr>
              <a:t>?=</a:t>
            </a:r>
            <a:r>
              <a:rPr lang="zh-CN" altLang="en-US">
                <a:sym typeface="Symbol" pitchFamily="18" charset="2"/>
              </a:rPr>
              <a:t>定义变量 </a:t>
            </a:r>
          </a:p>
          <a:p>
            <a:pPr eaLnBrk="1" hangingPunct="1">
              <a:buFont typeface="Wingdings 3" pitchFamily="18" charset="2"/>
              <a:buNone/>
            </a:pPr>
            <a:endParaRPr lang="zh-CN" altLang="en-US">
              <a:sym typeface="Symbol" pitchFamily="18" charset="2"/>
            </a:endParaRPr>
          </a:p>
          <a:p>
            <a:pPr eaLnBrk="1" hangingPunct="1">
              <a:buFont typeface="Wingdings 3" pitchFamily="18" charset="2"/>
              <a:buNone/>
            </a:pPr>
            <a:r>
              <a:rPr lang="en-US" altLang="zh-CN">
                <a:sym typeface="Symbol" pitchFamily="18" charset="2"/>
              </a:rPr>
              <a:t>dir := /foo/bar</a:t>
            </a:r>
            <a:endParaRPr lang="zh-CN" altLang="en-US">
              <a:sym typeface="Symbol" pitchFamily="18" charset="2"/>
            </a:endParaRPr>
          </a:p>
          <a:p>
            <a:pPr eaLnBrk="1" hangingPunct="1">
              <a:buFont typeface="Wingdings 3" pitchFamily="18" charset="2"/>
              <a:buNone/>
            </a:pPr>
            <a:endParaRPr lang="zh-CN" altLang="en-US">
              <a:sym typeface="Symbol" pitchFamily="18" charset="2"/>
            </a:endParaRPr>
          </a:p>
          <a:p>
            <a:pPr eaLnBrk="1" hangingPunct="1">
              <a:buFont typeface="Wingdings 3" pitchFamily="18" charset="2"/>
              <a:buNone/>
            </a:pPr>
            <a:r>
              <a:rPr lang="en-US" altLang="zh-CN">
                <a:sym typeface="Symbol" pitchFamily="18" charset="2"/>
              </a:rPr>
              <a:t>FOO ?= bar</a:t>
            </a:r>
            <a:endParaRPr lang="zh-CN" altLang="en-US">
              <a:sym typeface="Symbol" pitchFamily="18" charset="2"/>
            </a:endParaRPr>
          </a:p>
          <a:p>
            <a:pPr eaLnBrk="1" hangingPunct="1">
              <a:buFont typeface="Wingdings 3" pitchFamily="18" charset="2"/>
              <a:buNone/>
            </a:pPr>
            <a:endParaRPr lang="zh-CN" altLang="en-US">
              <a:sym typeface="Symbol" pitchFamily="18" charset="2"/>
            </a:endParaRPr>
          </a:p>
          <a:p>
            <a:pPr eaLnBrk="1" hangingPunct="1">
              <a:buFont typeface="Wingdings 3" pitchFamily="18" charset="2"/>
              <a:buNone/>
            </a:pPr>
            <a:r>
              <a:rPr lang="en-US" altLang="zh-CN">
                <a:sym typeface="Symbol" pitchFamily="18" charset="2"/>
              </a:rPr>
              <a:t>FOO</a:t>
            </a:r>
            <a:r>
              <a:rPr lang="zh-CN" altLang="en-US">
                <a:sym typeface="Symbol" pitchFamily="18" charset="2"/>
              </a:rPr>
              <a:t>是</a:t>
            </a:r>
            <a:r>
              <a:rPr lang="en-US" altLang="zh-CN">
                <a:sym typeface="Symbol" pitchFamily="18" charset="2"/>
              </a:rPr>
              <a:t>?</a:t>
            </a:r>
            <a:endParaRPr lang="zh-CN" altLang="en-US">
              <a:sym typeface="Symbol" pitchFamily="18" charset="2"/>
            </a:endParaRPr>
          </a:p>
          <a:p>
            <a:pPr eaLnBrk="1" hangingPunct="1">
              <a:buFont typeface="Wingdings 3" pitchFamily="18" charset="2"/>
              <a:buNone/>
            </a:pPr>
            <a:endParaRPr lang="zh-CN" altLang="en-US">
              <a:sym typeface="Symbol" pitchFamily="18" charset="2"/>
            </a:endParaRPr>
          </a:p>
        </p:txBody>
      </p:sp>
    </p:spTree>
    <p:extLst>
      <p:ext uri="{BB962C8B-B14F-4D97-AF65-F5344CB8AC3E}">
        <p14:creationId xmlns:p14="http://schemas.microsoft.com/office/powerpoint/2010/main" val="95142003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0739"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500740" name="Rectangle 3"/>
          <p:cNvSpPr>
            <a:spLocks noGrp="1" noChangeArrowheads="1"/>
          </p:cNvSpPr>
          <p:nvPr>
            <p:ph idx="1"/>
          </p:nvPr>
        </p:nvSpPr>
        <p:spPr>
          <a:prstGeom prst="rect">
            <a:avLst/>
          </a:prstGeom>
        </p:spPr>
        <p:txBody>
          <a:bodyPr/>
          <a:lstStyle/>
          <a:p>
            <a:pPr eaLnBrk="1" hangingPunct="1"/>
            <a:r>
              <a:rPr lang="zh-CN" altLang="en-US" dirty="0">
                <a:sym typeface="Symbol" pitchFamily="18" charset="2"/>
              </a:rPr>
              <a:t>含义是，如果</a:t>
            </a:r>
            <a:r>
              <a:rPr lang="en-US" altLang="zh-CN" dirty="0">
                <a:sym typeface="Symbol" pitchFamily="18" charset="2"/>
              </a:rPr>
              <a:t>FOO</a:t>
            </a:r>
            <a:r>
              <a:rPr lang="zh-CN" altLang="en-US" dirty="0">
                <a:sym typeface="Symbol" pitchFamily="18" charset="2"/>
              </a:rPr>
              <a:t>没有被定义过，那么变量</a:t>
            </a:r>
            <a:r>
              <a:rPr lang="en-US" altLang="zh-CN" dirty="0">
                <a:sym typeface="Symbol" pitchFamily="18" charset="2"/>
              </a:rPr>
              <a:t>FOO</a:t>
            </a:r>
            <a:r>
              <a:rPr lang="zh-CN" altLang="en-US" dirty="0">
                <a:sym typeface="Symbol" pitchFamily="18" charset="2"/>
              </a:rPr>
              <a:t>的值就是</a:t>
            </a:r>
            <a:r>
              <a:rPr lang="zh-CN" altLang="en-US" dirty="0">
                <a:sym typeface="Arial" pitchFamily="34" charset="0"/>
              </a:rPr>
              <a:t>“</a:t>
            </a:r>
            <a:r>
              <a:rPr lang="en-US" altLang="zh-CN" dirty="0">
                <a:sym typeface="Symbol" pitchFamily="18" charset="2"/>
              </a:rPr>
              <a:t>bar</a:t>
            </a:r>
            <a:r>
              <a:rPr lang="en-US" altLang="zh-CN" dirty="0">
                <a:sym typeface="Arial" pitchFamily="34" charset="0"/>
              </a:rPr>
              <a:t>”</a:t>
            </a:r>
            <a:r>
              <a:rPr lang="zh-CN" altLang="en-US" dirty="0">
                <a:sym typeface="Symbol" pitchFamily="18" charset="2"/>
              </a:rPr>
              <a:t>，如果</a:t>
            </a:r>
            <a:r>
              <a:rPr lang="en-US" altLang="zh-CN" dirty="0">
                <a:sym typeface="Symbol" pitchFamily="18" charset="2"/>
              </a:rPr>
              <a:t>FOO</a:t>
            </a:r>
            <a:r>
              <a:rPr lang="zh-CN" altLang="en-US" dirty="0">
                <a:sym typeface="Symbol" pitchFamily="18" charset="2"/>
              </a:rPr>
              <a:t>先前被定义过，那么这条语将什么也不做，其等价于：</a:t>
            </a:r>
          </a:p>
          <a:p>
            <a:pPr eaLnBrk="1" hangingPunct="1"/>
            <a:endParaRPr lang="zh-CN" altLang="en-US" dirty="0">
              <a:sym typeface="Symbol" pitchFamily="18" charset="2"/>
            </a:endParaRPr>
          </a:p>
          <a:p>
            <a:pPr eaLnBrk="1" hangingPunct="1">
              <a:buFont typeface="Wingdings 3" pitchFamily="18" charset="2"/>
              <a:buNone/>
            </a:pPr>
            <a:r>
              <a:rPr lang="zh-CN" altLang="en-US" dirty="0">
                <a:sym typeface="Symbol" pitchFamily="18" charset="2"/>
              </a:rPr>
              <a:t>   </a:t>
            </a:r>
            <a:r>
              <a:rPr lang="en-US" altLang="zh-CN" dirty="0" err="1">
                <a:sym typeface="Symbol" pitchFamily="18" charset="2"/>
              </a:rPr>
              <a:t>ifeq</a:t>
            </a:r>
            <a:r>
              <a:rPr lang="en-US" altLang="zh-CN" dirty="0">
                <a:sym typeface="Symbol" pitchFamily="18" charset="2"/>
              </a:rPr>
              <a:t> ($(origin FOO), undefined)</a:t>
            </a:r>
            <a:endParaRPr lang="zh-CN" altLang="en-US" dirty="0">
              <a:sym typeface="Symbol" pitchFamily="18" charset="2"/>
            </a:endParaRPr>
          </a:p>
          <a:p>
            <a:pPr eaLnBrk="1" hangingPunct="1">
              <a:buFont typeface="Wingdings 3" pitchFamily="18" charset="2"/>
              <a:buNone/>
            </a:pPr>
            <a:r>
              <a:rPr lang="en-US" altLang="zh-CN" dirty="0">
                <a:sym typeface="Symbol" pitchFamily="18" charset="2"/>
              </a:rPr>
              <a:t>      FOO = bar</a:t>
            </a:r>
            <a:endParaRPr lang="zh-CN" altLang="en-US" dirty="0">
              <a:sym typeface="Symbol" pitchFamily="18" charset="2"/>
            </a:endParaRPr>
          </a:p>
          <a:p>
            <a:pPr eaLnBrk="1" hangingPunct="1">
              <a:buFont typeface="Wingdings 3" pitchFamily="18" charset="2"/>
              <a:buNone/>
            </a:pPr>
            <a:r>
              <a:rPr lang="en-US" altLang="zh-CN" dirty="0">
                <a:sym typeface="Symbol" pitchFamily="18" charset="2"/>
              </a:rPr>
              <a:t>   </a:t>
            </a:r>
            <a:r>
              <a:rPr lang="en-US" altLang="zh-CN" dirty="0" err="1">
                <a:sym typeface="Symbol" pitchFamily="18" charset="2"/>
              </a:rPr>
              <a:t>endif</a:t>
            </a:r>
            <a:endParaRPr lang="zh-CN" altLang="en-US" dirty="0"/>
          </a:p>
        </p:txBody>
      </p:sp>
    </p:spTree>
    <p:extLst>
      <p:ext uri="{BB962C8B-B14F-4D97-AF65-F5344CB8AC3E}">
        <p14:creationId xmlns:p14="http://schemas.microsoft.com/office/powerpoint/2010/main" val="250257920"/>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62"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7060CB0-9FB7-4918-BA1E-ECD172BF4642}" type="slidenum">
              <a:rPr lang="zh-CN" altLang="en-US" sz="1400">
                <a:solidFill>
                  <a:schemeClr val="tx2"/>
                </a:solidFill>
                <a:sym typeface="Arial" pitchFamily="34" charset="0"/>
              </a:rPr>
              <a:pPr eaLnBrk="0" hangingPunct="0"/>
              <a:t>472</a:t>
            </a:fld>
            <a:endParaRPr lang="en-US" altLang="zh-CN" sz="1400">
              <a:solidFill>
                <a:schemeClr val="tx2"/>
              </a:solidFill>
              <a:sym typeface="Arial" pitchFamily="34" charset="0"/>
            </a:endParaRPr>
          </a:p>
        </p:txBody>
      </p:sp>
      <p:sp>
        <p:nvSpPr>
          <p:cNvPr id="501763"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 </a:t>
            </a:r>
            <a:endParaRPr lang="zh-CN" altLang="en-US" dirty="0"/>
          </a:p>
        </p:txBody>
      </p:sp>
      <p:sp>
        <p:nvSpPr>
          <p:cNvPr id="501764" name="Rectangle 3"/>
          <p:cNvSpPr>
            <a:spLocks noGrp="1" noChangeArrowheads="1"/>
          </p:cNvSpPr>
          <p:nvPr>
            <p:ph idx="1"/>
          </p:nvPr>
        </p:nvSpPr>
        <p:spPr>
          <a:prstGeom prst="rect">
            <a:avLst/>
          </a:prstGeom>
        </p:spPr>
        <p:txBody>
          <a:bodyPr/>
          <a:lstStyle/>
          <a:p>
            <a:pPr eaLnBrk="1" hangingPunct="1"/>
            <a:r>
              <a:rPr lang="zh-CN" altLang="en-US">
                <a:sym typeface="Symbol" pitchFamily="18" charset="2"/>
              </a:rPr>
              <a:t>为变量添加值 </a:t>
            </a:r>
            <a:br>
              <a:rPr lang="zh-CN" altLang="en-US">
                <a:sym typeface="Symbol" pitchFamily="18" charset="2"/>
              </a:rPr>
            </a:br>
            <a:r>
              <a:rPr lang="zh-CN" altLang="en-US">
                <a:sym typeface="Symbol" pitchFamily="18" charset="2"/>
              </a:rPr>
              <a:t>你可以通过</a:t>
            </a:r>
            <a:r>
              <a:rPr lang="en-US" altLang="zh-CN">
                <a:sym typeface="Symbol" pitchFamily="18" charset="2"/>
              </a:rPr>
              <a:t>+=</a:t>
            </a:r>
            <a:r>
              <a:rPr lang="zh-CN" altLang="en-US">
                <a:sym typeface="Symbol" pitchFamily="18" charset="2"/>
              </a:rPr>
              <a:t>为已定义的变量添加新的值 </a:t>
            </a:r>
          </a:p>
          <a:p>
            <a:pPr eaLnBrk="1" hangingPunct="1"/>
            <a:endParaRPr lang="zh-CN" altLang="en-US">
              <a:sym typeface="Symbol" pitchFamily="18" charset="2"/>
            </a:endParaRPr>
          </a:p>
          <a:p>
            <a:pPr eaLnBrk="1" hangingPunct="1"/>
            <a:r>
              <a:rPr lang="en-US" altLang="zh-CN">
                <a:sym typeface="Symbol" pitchFamily="18" charset="2"/>
              </a:rPr>
              <a:t>Main=hello.o hello-1.o</a:t>
            </a:r>
            <a:endParaRPr lang="zh-CN" altLang="en-US">
              <a:sym typeface="Symbol" pitchFamily="18" charset="2"/>
            </a:endParaRPr>
          </a:p>
          <a:p>
            <a:pPr eaLnBrk="1" hangingPunct="1"/>
            <a:endParaRPr lang="zh-CN" altLang="en-US">
              <a:sym typeface="Symbol" pitchFamily="18" charset="2"/>
            </a:endParaRPr>
          </a:p>
          <a:p>
            <a:pPr eaLnBrk="1" hangingPunct="1"/>
            <a:r>
              <a:rPr lang="en-US" altLang="zh-CN">
                <a:sym typeface="Symbol" pitchFamily="18" charset="2"/>
              </a:rPr>
              <a:t>Main+=hello-2.o</a:t>
            </a:r>
            <a:endParaRPr lang="zh-CN" altLang="en-US"/>
          </a:p>
        </p:txBody>
      </p:sp>
    </p:spTree>
    <p:extLst>
      <p:ext uri="{BB962C8B-B14F-4D97-AF65-F5344CB8AC3E}">
        <p14:creationId xmlns:p14="http://schemas.microsoft.com/office/powerpoint/2010/main" val="3259960434"/>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278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E36A092-DFDD-4E51-82FD-F05C07E12E74}" type="slidenum">
              <a:rPr lang="zh-CN" altLang="en-US" sz="1400">
                <a:solidFill>
                  <a:schemeClr val="tx2"/>
                </a:solidFill>
                <a:sym typeface="Arial" pitchFamily="34" charset="0"/>
              </a:rPr>
              <a:pPr eaLnBrk="0" hangingPunct="0"/>
              <a:t>473</a:t>
            </a:fld>
            <a:endParaRPr lang="en-US" altLang="zh-CN" sz="1400">
              <a:solidFill>
                <a:schemeClr val="tx2"/>
              </a:solidFill>
              <a:sym typeface="Arial" pitchFamily="34" charset="0"/>
            </a:endParaRPr>
          </a:p>
        </p:txBody>
      </p:sp>
      <p:sp>
        <p:nvSpPr>
          <p:cNvPr id="502787"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2788" name="Rectangle 3"/>
          <p:cNvSpPr>
            <a:spLocks noGrp="1" noChangeArrowheads="1"/>
          </p:cNvSpPr>
          <p:nvPr>
            <p:ph idx="1"/>
          </p:nvPr>
        </p:nvSpPr>
        <p:spPr>
          <a:prstGeom prst="rect">
            <a:avLst/>
          </a:prstGeom>
        </p:spPr>
        <p:txBody>
          <a:bodyPr/>
          <a:lstStyle/>
          <a:p>
            <a:pPr eaLnBrk="1" hangingPunct="1"/>
            <a:r>
              <a:rPr lang="zh-CN" altLang="en-US" sz="2400">
                <a:sym typeface="Symbol" pitchFamily="18" charset="2"/>
              </a:rPr>
              <a:t>预定义变量</a:t>
            </a:r>
          </a:p>
          <a:p>
            <a:pPr lvl="1" eaLnBrk="1" hangingPunct="1"/>
            <a:r>
              <a:rPr lang="en-US" altLang="zh-CN">
                <a:latin typeface="宋体" pitchFamily="2" charset="-122"/>
                <a:sym typeface="宋体" pitchFamily="2" charset="-122"/>
              </a:rPr>
              <a:t>AR	</a:t>
            </a:r>
            <a:r>
              <a:rPr lang="zh-CN" altLang="en-US">
                <a:latin typeface="宋体" pitchFamily="2" charset="-122"/>
                <a:sym typeface="宋体" pitchFamily="2" charset="-122"/>
              </a:rPr>
              <a:t>库文件维护程序的名称，默认值为</a:t>
            </a:r>
            <a:r>
              <a:rPr lang="en-US" altLang="zh-CN">
                <a:latin typeface="宋体" pitchFamily="2" charset="-122"/>
                <a:sym typeface="宋体" pitchFamily="2" charset="-122"/>
              </a:rPr>
              <a:t>ar</a:t>
            </a:r>
            <a:r>
              <a:rPr lang="zh-CN" altLang="en-US">
                <a:latin typeface="宋体" pitchFamily="2" charset="-122"/>
                <a:sym typeface="宋体" pitchFamily="2" charset="-122"/>
              </a:rPr>
              <a:t>。</a:t>
            </a:r>
            <a:r>
              <a:rPr lang="en-US" altLang="zh-CN">
                <a:latin typeface="宋体" pitchFamily="2" charset="-122"/>
                <a:sym typeface="宋体" pitchFamily="2" charset="-122"/>
              </a:rPr>
              <a:t>AS</a:t>
            </a:r>
            <a:r>
              <a:rPr lang="zh-CN" altLang="en-US">
                <a:latin typeface="宋体" pitchFamily="2" charset="-122"/>
                <a:sym typeface="宋体" pitchFamily="2" charset="-122"/>
              </a:rPr>
              <a:t>汇编程序的名称，默认值为</a:t>
            </a:r>
            <a:r>
              <a:rPr lang="en-US" altLang="zh-CN">
                <a:latin typeface="宋体" pitchFamily="2" charset="-122"/>
                <a:sym typeface="宋体" pitchFamily="2" charset="-122"/>
              </a:rPr>
              <a:t>as</a:t>
            </a:r>
            <a:r>
              <a:rPr lang="zh-CN" altLang="en-US">
                <a:latin typeface="宋体" pitchFamily="2" charset="-122"/>
                <a:sym typeface="宋体" pitchFamily="2" charset="-122"/>
              </a:rPr>
              <a:t>。</a:t>
            </a:r>
          </a:p>
          <a:p>
            <a:pPr lvl="1" eaLnBrk="1" hangingPunct="1"/>
            <a:r>
              <a:rPr lang="en-US" altLang="zh-CN">
                <a:latin typeface="宋体" pitchFamily="2" charset="-122"/>
                <a:sym typeface="宋体" pitchFamily="2" charset="-122"/>
              </a:rPr>
              <a:t>CC	 C</a:t>
            </a:r>
            <a:r>
              <a:rPr lang="zh-CN" altLang="en-US">
                <a:latin typeface="宋体" pitchFamily="2" charset="-122"/>
                <a:sym typeface="宋体" pitchFamily="2" charset="-122"/>
              </a:rPr>
              <a:t>编译器的名称，默认值为</a:t>
            </a:r>
            <a:r>
              <a:rPr lang="en-US" altLang="zh-CN">
                <a:latin typeface="宋体" pitchFamily="2" charset="-122"/>
                <a:sym typeface="宋体" pitchFamily="2" charset="-122"/>
              </a:rPr>
              <a:t>cc</a:t>
            </a:r>
            <a:r>
              <a:rPr lang="zh-CN" altLang="en-US">
                <a:latin typeface="宋体" pitchFamily="2" charset="-122"/>
                <a:sym typeface="宋体" pitchFamily="2" charset="-122"/>
              </a:rPr>
              <a:t>。</a:t>
            </a:r>
            <a:r>
              <a:rPr lang="en-US" altLang="zh-CN">
                <a:latin typeface="宋体" pitchFamily="2" charset="-122"/>
                <a:sym typeface="宋体" pitchFamily="2" charset="-122"/>
              </a:rPr>
              <a:t>CPP  C</a:t>
            </a:r>
            <a:r>
              <a:rPr lang="zh-CN" altLang="en-US">
                <a:latin typeface="宋体" pitchFamily="2" charset="-122"/>
                <a:sym typeface="宋体" pitchFamily="2" charset="-122"/>
              </a:rPr>
              <a:t>预编译器的名称，默认值为</a:t>
            </a:r>
            <a:r>
              <a:rPr lang="en-US" altLang="zh-CN">
                <a:latin typeface="宋体" pitchFamily="2" charset="-122"/>
                <a:sym typeface="宋体" pitchFamily="2" charset="-122"/>
              </a:rPr>
              <a:t>$(CC) –E</a:t>
            </a:r>
            <a:r>
              <a:rPr lang="zh-CN" altLang="en-US">
                <a:latin typeface="宋体" pitchFamily="2" charset="-122"/>
                <a:sym typeface="宋体" pitchFamily="2" charset="-122"/>
              </a:rPr>
              <a:t>。</a:t>
            </a:r>
          </a:p>
          <a:p>
            <a:pPr lvl="1" eaLnBrk="1" hangingPunct="1"/>
            <a:r>
              <a:rPr lang="en-US" altLang="zh-CN">
                <a:latin typeface="宋体" pitchFamily="2" charset="-122"/>
                <a:sym typeface="宋体" pitchFamily="2" charset="-122"/>
              </a:rPr>
              <a:t>CXX	 C++</a:t>
            </a:r>
            <a:r>
              <a:rPr lang="zh-CN" altLang="en-US">
                <a:latin typeface="宋体" pitchFamily="2" charset="-122"/>
                <a:sym typeface="宋体" pitchFamily="2" charset="-122"/>
              </a:rPr>
              <a:t>编译器的名称，默认值为</a:t>
            </a:r>
            <a:r>
              <a:rPr lang="en-US" altLang="zh-CN">
                <a:latin typeface="宋体" pitchFamily="2" charset="-122"/>
                <a:sym typeface="宋体" pitchFamily="2" charset="-122"/>
              </a:rPr>
              <a:t>g++</a:t>
            </a:r>
            <a:r>
              <a:rPr lang="zh-CN" altLang="en-US">
                <a:latin typeface="宋体" pitchFamily="2" charset="-122"/>
                <a:sym typeface="宋体" pitchFamily="2" charset="-122"/>
              </a:rPr>
              <a:t>。</a:t>
            </a:r>
          </a:p>
          <a:p>
            <a:pPr lvl="1" eaLnBrk="1" hangingPunct="1"/>
            <a:r>
              <a:rPr lang="en-US" altLang="zh-CN">
                <a:latin typeface="宋体" pitchFamily="2" charset="-122"/>
                <a:sym typeface="宋体" pitchFamily="2" charset="-122"/>
              </a:rPr>
              <a:t>FC	FORTRAN</a:t>
            </a:r>
            <a:r>
              <a:rPr lang="zh-CN" altLang="en-US">
                <a:latin typeface="宋体" pitchFamily="2" charset="-122"/>
                <a:sym typeface="宋体" pitchFamily="2" charset="-122"/>
              </a:rPr>
              <a:t>编译器的名称，默认值为</a:t>
            </a:r>
            <a:r>
              <a:rPr lang="en-US" altLang="zh-CN">
                <a:latin typeface="宋体" pitchFamily="2" charset="-122"/>
                <a:sym typeface="宋体" pitchFamily="2" charset="-122"/>
              </a:rPr>
              <a:t>f77</a:t>
            </a:r>
            <a:endParaRPr lang="zh-CN" altLang="en-US">
              <a:latin typeface="宋体" pitchFamily="2" charset="-122"/>
              <a:sym typeface="宋体" pitchFamily="2" charset="-122"/>
            </a:endParaRPr>
          </a:p>
          <a:p>
            <a:pPr lvl="1" eaLnBrk="1" hangingPunct="1"/>
            <a:r>
              <a:rPr lang="en-US" altLang="zh-CN">
                <a:latin typeface="宋体" pitchFamily="2" charset="-122"/>
                <a:sym typeface="宋体" pitchFamily="2" charset="-122"/>
              </a:rPr>
              <a:t>RM	</a:t>
            </a:r>
            <a:r>
              <a:rPr lang="zh-CN" altLang="en-US">
                <a:latin typeface="宋体" pitchFamily="2" charset="-122"/>
                <a:sym typeface="宋体" pitchFamily="2" charset="-122"/>
              </a:rPr>
              <a:t>文件删除程序的名称，默认值为</a:t>
            </a:r>
            <a:r>
              <a:rPr lang="en-US" altLang="zh-CN">
                <a:latin typeface="宋体" pitchFamily="2" charset="-122"/>
                <a:sym typeface="宋体" pitchFamily="2" charset="-122"/>
              </a:rPr>
              <a:t>rm -f</a:t>
            </a:r>
            <a:endParaRPr lang="zh-CN" altLang="en-US"/>
          </a:p>
        </p:txBody>
      </p:sp>
    </p:spTree>
    <p:extLst>
      <p:ext uri="{BB962C8B-B14F-4D97-AF65-F5344CB8AC3E}">
        <p14:creationId xmlns:p14="http://schemas.microsoft.com/office/powerpoint/2010/main" val="3867949328"/>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3810"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576A797-381B-4674-9CB4-1CCC81CBC2A6}" type="slidenum">
              <a:rPr lang="zh-CN" altLang="en-US" sz="1400">
                <a:solidFill>
                  <a:schemeClr val="tx2"/>
                </a:solidFill>
                <a:sym typeface="Arial" pitchFamily="34" charset="0"/>
              </a:rPr>
              <a:pPr eaLnBrk="0" hangingPunct="0"/>
              <a:t>474</a:t>
            </a:fld>
            <a:endParaRPr lang="en-US" altLang="zh-CN" sz="1400">
              <a:solidFill>
                <a:schemeClr val="tx2"/>
              </a:solidFill>
              <a:sym typeface="Arial" pitchFamily="34" charset="0"/>
            </a:endParaRPr>
          </a:p>
        </p:txBody>
      </p:sp>
      <p:sp>
        <p:nvSpPr>
          <p:cNvPr id="503811"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3812" name="Rectangle 3"/>
          <p:cNvSpPr>
            <a:spLocks noGrp="1" noChangeArrowheads="1"/>
          </p:cNvSpPr>
          <p:nvPr>
            <p:ph idx="1"/>
          </p:nvPr>
        </p:nvSpPr>
        <p:spPr>
          <a:prstGeom prst="rect">
            <a:avLst/>
          </a:prstGeom>
        </p:spPr>
        <p:txBody>
          <a:bodyPr/>
          <a:lstStyle/>
          <a:p>
            <a:pPr eaLnBrk="1" hangingPunct="1">
              <a:lnSpc>
                <a:spcPct val="90000"/>
              </a:lnSpc>
            </a:pPr>
            <a:r>
              <a:rPr lang="zh-CN" altLang="en-US" sz="2400">
                <a:sym typeface="Symbol" pitchFamily="18" charset="2"/>
              </a:rPr>
              <a:t>例子</a:t>
            </a:r>
            <a:r>
              <a:rPr lang="en-US" altLang="zh-CN" sz="2400">
                <a:sym typeface="Symbol" pitchFamily="18" charset="2"/>
              </a:rPr>
              <a:t>:</a:t>
            </a:r>
            <a:endParaRPr lang="zh-CN" altLang="en-US" sz="2400">
              <a:sym typeface="Symbol" pitchFamily="18" charset="2"/>
            </a:endParaRPr>
          </a:p>
          <a:p>
            <a:pPr lvl="1" eaLnBrk="1" hangingPunct="1">
              <a:lnSpc>
                <a:spcPct val="90000"/>
              </a:lnSpc>
              <a:buFont typeface="Wingdings 3" pitchFamily="18" charset="2"/>
              <a:buNone/>
            </a:pPr>
            <a:r>
              <a:rPr lang="en-US" altLang="zh-CN">
                <a:sym typeface="Symbol" pitchFamily="18" charset="2"/>
              </a:rPr>
              <a:t>Hello: main.c main.h </a:t>
            </a:r>
            <a:endParaRPr lang="zh-CN" altLang="en-US">
              <a:sym typeface="Symbol" pitchFamily="18" charset="2"/>
            </a:endParaRPr>
          </a:p>
          <a:p>
            <a:pPr lvl="1" eaLnBrk="1" hangingPunct="1">
              <a:lnSpc>
                <a:spcPct val="90000"/>
              </a:lnSpc>
              <a:buFont typeface="Wingdings 3" pitchFamily="18" charset="2"/>
              <a:buNone/>
            </a:pPr>
            <a:r>
              <a:rPr lang="en-US" altLang="zh-CN">
                <a:sym typeface="Symbol" pitchFamily="18" charset="2"/>
              </a:rPr>
              <a:t>&lt;tab&gt;</a:t>
            </a:r>
            <a:r>
              <a:rPr lang="en-US" altLang="zh-CN" sz="2800">
                <a:sym typeface="Symbol" pitchFamily="18" charset="2"/>
              </a:rPr>
              <a:t> </a:t>
            </a:r>
            <a:r>
              <a:rPr lang="en-US" altLang="zh-CN">
                <a:sym typeface="Symbol" pitchFamily="18" charset="2"/>
              </a:rPr>
              <a:t>$(CC) </a:t>
            </a:r>
            <a:r>
              <a:rPr lang="en-US" altLang="zh-CN">
                <a:sym typeface="Arial" pitchFamily="34" charset="0"/>
              </a:rPr>
              <a:t>–</a:t>
            </a:r>
            <a:r>
              <a:rPr lang="en-US" altLang="zh-CN">
                <a:sym typeface="Symbol" pitchFamily="18" charset="2"/>
              </a:rPr>
              <a:t>o hello main.c</a:t>
            </a:r>
            <a:endParaRPr lang="zh-CN" altLang="en-US">
              <a:sym typeface="Symbol" pitchFamily="18" charset="2"/>
            </a:endParaRPr>
          </a:p>
          <a:p>
            <a:pPr lvl="2" eaLnBrk="1" hangingPunct="1">
              <a:lnSpc>
                <a:spcPct val="90000"/>
              </a:lnSpc>
              <a:buFont typeface="Wingdings 3" pitchFamily="18" charset="2"/>
              <a:buNone/>
            </a:pPr>
            <a:endParaRPr lang="zh-CN" altLang="en-US" sz="2400">
              <a:sym typeface="Symbol" pitchFamily="18" charset="2"/>
            </a:endParaRPr>
          </a:p>
          <a:p>
            <a:pPr lvl="1" eaLnBrk="1" hangingPunct="1">
              <a:lnSpc>
                <a:spcPct val="90000"/>
              </a:lnSpc>
              <a:buFont typeface="Wingdings 3" pitchFamily="18" charset="2"/>
              <a:buNone/>
            </a:pPr>
            <a:r>
              <a:rPr lang="en-US" altLang="zh-CN">
                <a:sym typeface="Symbol" pitchFamily="18" charset="2"/>
              </a:rPr>
              <a:t>clean:</a:t>
            </a:r>
            <a:endParaRPr lang="zh-CN" altLang="en-US">
              <a:sym typeface="Symbol" pitchFamily="18" charset="2"/>
            </a:endParaRPr>
          </a:p>
          <a:p>
            <a:pPr lvl="1" eaLnBrk="1" hangingPunct="1">
              <a:lnSpc>
                <a:spcPct val="90000"/>
              </a:lnSpc>
              <a:buFont typeface="Wingdings 3" pitchFamily="18" charset="2"/>
              <a:buNone/>
            </a:pPr>
            <a:r>
              <a:rPr lang="en-US" altLang="zh-CN">
                <a:sym typeface="Symbol" pitchFamily="18" charset="2"/>
              </a:rPr>
              <a:t>&lt;tab&gt; $(RM) hello</a:t>
            </a:r>
            <a:endParaRPr lang="zh-CN" altLang="en-US"/>
          </a:p>
        </p:txBody>
      </p:sp>
    </p:spTree>
    <p:extLst>
      <p:ext uri="{BB962C8B-B14F-4D97-AF65-F5344CB8AC3E}">
        <p14:creationId xmlns:p14="http://schemas.microsoft.com/office/powerpoint/2010/main" val="3509142860"/>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4835"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4836" name="Rectangle 3"/>
          <p:cNvSpPr>
            <a:spLocks noGrp="1" noChangeArrowheads="1"/>
          </p:cNvSpPr>
          <p:nvPr>
            <p:ph idx="1"/>
          </p:nvPr>
        </p:nvSpPr>
        <p:spPr>
          <a:prstGeom prst="rect">
            <a:avLst/>
          </a:prstGeom>
        </p:spPr>
        <p:txBody>
          <a:bodyPr/>
          <a:lstStyle/>
          <a:p>
            <a:pPr eaLnBrk="1" hangingPunct="1">
              <a:lnSpc>
                <a:spcPct val="90000"/>
              </a:lnSpc>
            </a:pPr>
            <a:r>
              <a:rPr lang="zh-CN" altLang="en-US">
                <a:sym typeface="Symbol" pitchFamily="18" charset="2"/>
              </a:rPr>
              <a:t>预定义变量</a:t>
            </a:r>
          </a:p>
          <a:p>
            <a:pPr lvl="1" eaLnBrk="1" hangingPunct="1">
              <a:lnSpc>
                <a:spcPct val="90000"/>
              </a:lnSpc>
            </a:pPr>
            <a:r>
              <a:rPr lang="en-US" altLang="zh-CN">
                <a:sym typeface="Symbol" pitchFamily="18" charset="2"/>
              </a:rPr>
              <a:t>ARFLAGS </a:t>
            </a:r>
            <a:r>
              <a:rPr lang="zh-CN" altLang="en-US">
                <a:sym typeface="Symbol" pitchFamily="18" charset="2"/>
              </a:rPr>
              <a:t>库文件维护程序的选项，无默认值。</a:t>
            </a:r>
          </a:p>
          <a:p>
            <a:pPr lvl="1" eaLnBrk="1" hangingPunct="1">
              <a:lnSpc>
                <a:spcPct val="90000"/>
              </a:lnSpc>
            </a:pPr>
            <a:r>
              <a:rPr lang="en-US" altLang="zh-CN">
                <a:sym typeface="Symbol" pitchFamily="18" charset="2"/>
              </a:rPr>
              <a:t>ASFLAGS </a:t>
            </a:r>
            <a:r>
              <a:rPr lang="zh-CN" altLang="en-US">
                <a:sym typeface="Symbol" pitchFamily="18" charset="2"/>
              </a:rPr>
              <a:t>汇编程序的选项，无默认值。</a:t>
            </a:r>
          </a:p>
          <a:p>
            <a:pPr lvl="1" eaLnBrk="1" hangingPunct="1">
              <a:lnSpc>
                <a:spcPct val="90000"/>
              </a:lnSpc>
            </a:pPr>
            <a:r>
              <a:rPr lang="en-US" altLang="zh-CN">
                <a:sym typeface="Symbol" pitchFamily="18" charset="2"/>
              </a:rPr>
              <a:t>CFLAGS   C</a:t>
            </a:r>
            <a:r>
              <a:rPr lang="zh-CN" altLang="en-US">
                <a:sym typeface="Symbol" pitchFamily="18" charset="2"/>
              </a:rPr>
              <a:t>编译器的选项，无默认值。</a:t>
            </a:r>
          </a:p>
          <a:p>
            <a:pPr lvl="1" eaLnBrk="1" hangingPunct="1">
              <a:lnSpc>
                <a:spcPct val="90000"/>
              </a:lnSpc>
            </a:pPr>
            <a:r>
              <a:rPr lang="en-US" altLang="zh-CN">
                <a:sym typeface="Symbol" pitchFamily="18" charset="2"/>
              </a:rPr>
              <a:t>CPPFLAGS	 C</a:t>
            </a:r>
            <a:r>
              <a:rPr lang="zh-CN" altLang="en-US">
                <a:sym typeface="Symbol" pitchFamily="18" charset="2"/>
              </a:rPr>
              <a:t>预编译的选项，无默认值。</a:t>
            </a:r>
          </a:p>
          <a:p>
            <a:pPr lvl="1" eaLnBrk="1" hangingPunct="1">
              <a:lnSpc>
                <a:spcPct val="90000"/>
              </a:lnSpc>
            </a:pPr>
            <a:r>
              <a:rPr lang="en-US" altLang="zh-CN">
                <a:sym typeface="Symbol" pitchFamily="18" charset="2"/>
              </a:rPr>
              <a:t>CXXFLAGS	 C++</a:t>
            </a:r>
            <a:r>
              <a:rPr lang="zh-CN" altLang="en-US">
                <a:sym typeface="Symbol" pitchFamily="18" charset="2"/>
              </a:rPr>
              <a:t>编译器的选项，无默认值。</a:t>
            </a:r>
          </a:p>
          <a:p>
            <a:pPr lvl="1" eaLnBrk="1" hangingPunct="1">
              <a:lnSpc>
                <a:spcPct val="90000"/>
              </a:lnSpc>
            </a:pPr>
            <a:r>
              <a:rPr lang="en-US" altLang="zh-CN">
                <a:sym typeface="Symbol" pitchFamily="18" charset="2"/>
              </a:rPr>
              <a:t>FFLAGS	FORTRAN</a:t>
            </a:r>
            <a:r>
              <a:rPr lang="zh-CN" altLang="en-US">
                <a:sym typeface="Symbol" pitchFamily="18" charset="2"/>
              </a:rPr>
              <a:t>编译器的选项，无默认值。</a:t>
            </a:r>
            <a:endParaRPr lang="zh-CN" altLang="en-US"/>
          </a:p>
        </p:txBody>
      </p:sp>
    </p:spTree>
    <p:extLst>
      <p:ext uri="{BB962C8B-B14F-4D97-AF65-F5344CB8AC3E}">
        <p14:creationId xmlns:p14="http://schemas.microsoft.com/office/powerpoint/2010/main" val="1036449430"/>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5859"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5860" name="Rectangle 3"/>
          <p:cNvSpPr>
            <a:spLocks noGrp="1" noChangeArrowheads="1"/>
          </p:cNvSpPr>
          <p:nvPr>
            <p:ph idx="1"/>
          </p:nvPr>
        </p:nvSpPr>
        <p:spPr>
          <a:prstGeom prst="rect">
            <a:avLst/>
          </a:prstGeom>
        </p:spPr>
        <p:txBody>
          <a:bodyPr/>
          <a:lstStyle/>
          <a:p>
            <a:pPr eaLnBrk="1" hangingPunct="1">
              <a:lnSpc>
                <a:spcPct val="90000"/>
              </a:lnSpc>
            </a:pPr>
            <a:r>
              <a:rPr lang="zh-CN" altLang="en-US" sz="2400">
                <a:sym typeface="Symbol" pitchFamily="18" charset="2"/>
              </a:rPr>
              <a:t>刚才的例子</a:t>
            </a:r>
          </a:p>
          <a:p>
            <a:pPr eaLnBrk="1" hangingPunct="1">
              <a:lnSpc>
                <a:spcPct val="90000"/>
              </a:lnSpc>
              <a:buFont typeface="Wingdings 3" pitchFamily="18" charset="2"/>
              <a:buNone/>
            </a:pPr>
            <a:r>
              <a:rPr lang="en-US" altLang="zh-CN" sz="2000" b="1">
                <a:sym typeface="Symbol" pitchFamily="18" charset="2"/>
              </a:rPr>
              <a:t>OBJS = kang.o yul.o</a:t>
            </a:r>
            <a:endParaRPr lang="en-US" altLang="zh-CN" sz="2000">
              <a:sym typeface="Symbol" pitchFamily="18" charset="2"/>
            </a:endParaRPr>
          </a:p>
          <a:p>
            <a:pPr eaLnBrk="1" hangingPunct="1">
              <a:lnSpc>
                <a:spcPct val="90000"/>
              </a:lnSpc>
              <a:buFont typeface="Wingdings 3" pitchFamily="18" charset="2"/>
              <a:buNone/>
            </a:pPr>
            <a:r>
              <a:rPr lang="en-US" altLang="zh-CN" sz="2000">
                <a:sym typeface="Symbol" pitchFamily="18" charset="2"/>
              </a:rPr>
              <a:t>CC = gcc</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CFLAGS = -Wall -O -g</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sunq : $(OBJS)</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	$(CC) $(OBJS) -o sunq</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kang.o : kang.c kang.h</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	$(CC) $(CFLAGS) -c kang.c -o kang.o</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yul.o : yul.c yul.h</a:t>
            </a:r>
            <a:endParaRPr lang="zh-CN" altLang="en-US" sz="2000">
              <a:sym typeface="Symbol" pitchFamily="18" charset="2"/>
            </a:endParaRPr>
          </a:p>
          <a:p>
            <a:pPr eaLnBrk="1" hangingPunct="1">
              <a:lnSpc>
                <a:spcPct val="90000"/>
              </a:lnSpc>
              <a:buFont typeface="Wingdings 3" pitchFamily="18" charset="2"/>
              <a:buNone/>
            </a:pPr>
            <a:r>
              <a:rPr lang="en-US" altLang="zh-CN" sz="2000">
                <a:sym typeface="Symbol" pitchFamily="18" charset="2"/>
              </a:rPr>
              <a:t>	$(CC) $(CFLAGS) -c yul.c -o yul.o</a:t>
            </a:r>
            <a:endParaRPr lang="zh-CN" altLang="en-US"/>
          </a:p>
        </p:txBody>
      </p:sp>
    </p:spTree>
    <p:extLst>
      <p:ext uri="{BB962C8B-B14F-4D97-AF65-F5344CB8AC3E}">
        <p14:creationId xmlns:p14="http://schemas.microsoft.com/office/powerpoint/2010/main" val="2374225652"/>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6883"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6884" name="Rectangle 3"/>
          <p:cNvSpPr>
            <a:spLocks noGrp="1" noChangeArrowheads="1"/>
          </p:cNvSpPr>
          <p:nvPr>
            <p:ph idx="1"/>
          </p:nvPr>
        </p:nvSpPr>
        <p:spPr>
          <a:prstGeom prst="rect">
            <a:avLst/>
          </a:prstGeom>
        </p:spPr>
        <p:txBody>
          <a:bodyPr/>
          <a:lstStyle/>
          <a:p>
            <a:pPr eaLnBrk="1" hangingPunct="1"/>
            <a:r>
              <a:rPr lang="zh-CN" altLang="en-US" sz="2400">
                <a:sym typeface="Symbol" pitchFamily="18" charset="2"/>
              </a:rPr>
              <a:t>自动变量</a:t>
            </a:r>
          </a:p>
          <a:p>
            <a:pPr lvl="1" eaLnBrk="1" hangingPunct="1"/>
            <a:r>
              <a:rPr lang="en-US" altLang="zh-CN">
                <a:sym typeface="Symbol" pitchFamily="18" charset="2"/>
              </a:rPr>
              <a:t>$*	  </a:t>
            </a:r>
            <a:r>
              <a:rPr lang="zh-CN" altLang="en-US">
                <a:sym typeface="Symbol" pitchFamily="18" charset="2"/>
              </a:rPr>
              <a:t>不包含扩展名的目标文件名称</a:t>
            </a:r>
          </a:p>
          <a:p>
            <a:pPr lvl="1" eaLnBrk="1" hangingPunct="1"/>
            <a:r>
              <a:rPr lang="en-US" altLang="zh-CN">
                <a:sym typeface="Symbol" pitchFamily="18" charset="2"/>
              </a:rPr>
              <a:t>$+	  </a:t>
            </a:r>
            <a:r>
              <a:rPr lang="zh-CN" altLang="en-US">
                <a:sym typeface="Symbol" pitchFamily="18" charset="2"/>
              </a:rPr>
              <a:t>所有的依赖文件，以空格分开，并以出现的先后为序，可能包含重复的依赖文件</a:t>
            </a:r>
          </a:p>
          <a:p>
            <a:pPr lvl="1" eaLnBrk="1" hangingPunct="1"/>
            <a:r>
              <a:rPr lang="en-US" altLang="zh-CN">
                <a:sym typeface="Symbol" pitchFamily="18" charset="2"/>
              </a:rPr>
              <a:t>$&lt;	   </a:t>
            </a:r>
            <a:r>
              <a:rPr lang="zh-CN" altLang="en-US">
                <a:sym typeface="Symbol" pitchFamily="18" charset="2"/>
              </a:rPr>
              <a:t>第一个依赖文件的名称</a:t>
            </a:r>
          </a:p>
          <a:p>
            <a:pPr lvl="1" eaLnBrk="1" hangingPunct="1"/>
            <a:r>
              <a:rPr lang="en-US" altLang="zh-CN">
                <a:sym typeface="Symbol" pitchFamily="18" charset="2"/>
              </a:rPr>
              <a:t>$?	   </a:t>
            </a:r>
            <a:r>
              <a:rPr lang="zh-CN" altLang="en-US">
                <a:sym typeface="Symbol" pitchFamily="18" charset="2"/>
              </a:rPr>
              <a:t>所有时间戳比目标文件晚的的依赖文件，并以空格分开</a:t>
            </a:r>
          </a:p>
          <a:p>
            <a:pPr lvl="1" eaLnBrk="1" hangingPunct="1"/>
            <a:r>
              <a:rPr lang="zh-CN" altLang="en-US">
                <a:sym typeface="Symbol" pitchFamily="18" charset="2"/>
              </a:rPr>
              <a:t> </a:t>
            </a:r>
            <a:r>
              <a:rPr lang="en-US" altLang="zh-CN">
                <a:sym typeface="Symbol" pitchFamily="18" charset="2"/>
              </a:rPr>
              <a:t>$@  </a:t>
            </a:r>
            <a:r>
              <a:rPr lang="zh-CN" altLang="en-US">
                <a:sym typeface="Symbol" pitchFamily="18" charset="2"/>
              </a:rPr>
              <a:t>目标文件的完整名称</a:t>
            </a:r>
          </a:p>
          <a:p>
            <a:pPr lvl="1" eaLnBrk="1" hangingPunct="1"/>
            <a:r>
              <a:rPr lang="en-US" altLang="zh-CN">
                <a:sym typeface="Symbol" pitchFamily="18" charset="2"/>
              </a:rPr>
              <a:t>$^	    </a:t>
            </a:r>
            <a:r>
              <a:rPr lang="zh-CN" altLang="en-US">
                <a:sym typeface="Symbol" pitchFamily="18" charset="2"/>
              </a:rPr>
              <a:t>所有不重复的目标依赖文件，以空格分开</a:t>
            </a:r>
          </a:p>
          <a:p>
            <a:pPr lvl="1" eaLnBrk="1" hangingPunct="1"/>
            <a:r>
              <a:rPr lang="en-US" altLang="zh-CN">
                <a:sym typeface="Symbol" pitchFamily="18" charset="2"/>
              </a:rPr>
              <a:t>$%    </a:t>
            </a:r>
            <a:r>
              <a:rPr lang="zh-CN" altLang="en-US">
                <a:sym typeface="Symbol" pitchFamily="18" charset="2"/>
              </a:rPr>
              <a:t>如果目标是归档成员，则该变量表示目标的归档成员名称</a:t>
            </a:r>
            <a:endParaRPr lang="zh-CN" altLang="en-US"/>
          </a:p>
        </p:txBody>
      </p:sp>
    </p:spTree>
    <p:extLst>
      <p:ext uri="{BB962C8B-B14F-4D97-AF65-F5344CB8AC3E}">
        <p14:creationId xmlns:p14="http://schemas.microsoft.com/office/powerpoint/2010/main" val="2487006532"/>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7907"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7908" name="Rectangle 3"/>
          <p:cNvSpPr>
            <a:spLocks noGrp="1" noChangeArrowheads="1"/>
          </p:cNvSpPr>
          <p:nvPr>
            <p:ph idx="1"/>
          </p:nvPr>
        </p:nvSpPr>
        <p:spPr>
          <a:prstGeom prst="rect">
            <a:avLst/>
          </a:prstGeom>
        </p:spPr>
        <p:txBody>
          <a:bodyPr/>
          <a:lstStyle/>
          <a:p>
            <a:pPr eaLnBrk="1" hangingPunct="1"/>
            <a:r>
              <a:rPr lang="zh-CN" altLang="en-US" sz="2400">
                <a:sym typeface="Symbol" pitchFamily="18" charset="2"/>
              </a:rPr>
              <a:t>刚才的例子</a:t>
            </a:r>
            <a:r>
              <a:rPr lang="zh-CN" altLang="en-US" sz="2000">
                <a:sym typeface="Symbol" pitchFamily="18" charset="2"/>
              </a:rPr>
              <a:t>：</a:t>
            </a:r>
          </a:p>
          <a:p>
            <a:pPr eaLnBrk="1" hangingPunct="1">
              <a:buFont typeface="Wingdings 3" pitchFamily="18" charset="2"/>
              <a:buNone/>
            </a:pPr>
            <a:r>
              <a:rPr lang="en-US" altLang="zh-CN" sz="2400">
                <a:sym typeface="Symbol" pitchFamily="18" charset="2"/>
              </a:rPr>
              <a:t>OBJS = kang.o yul.o</a:t>
            </a:r>
            <a:endParaRPr lang="zh-CN" altLang="en-US" sz="2400">
              <a:sym typeface="Symbol" pitchFamily="18" charset="2"/>
            </a:endParaRPr>
          </a:p>
          <a:p>
            <a:pPr eaLnBrk="1" hangingPunct="1">
              <a:buFont typeface="Wingdings 3" pitchFamily="18" charset="2"/>
              <a:buNone/>
            </a:pPr>
            <a:r>
              <a:rPr lang="en-US" altLang="zh-CN" sz="2400">
                <a:sym typeface="Symbol" pitchFamily="18" charset="2"/>
              </a:rPr>
              <a:t>CC = gcc</a:t>
            </a:r>
            <a:endParaRPr lang="zh-CN" altLang="en-US" sz="2400">
              <a:sym typeface="Symbol" pitchFamily="18" charset="2"/>
            </a:endParaRPr>
          </a:p>
          <a:p>
            <a:pPr eaLnBrk="1" hangingPunct="1">
              <a:buFont typeface="Wingdings 3" pitchFamily="18" charset="2"/>
              <a:buNone/>
            </a:pPr>
            <a:r>
              <a:rPr lang="en-US" altLang="zh-CN" sz="2400">
                <a:sym typeface="Symbol" pitchFamily="18" charset="2"/>
              </a:rPr>
              <a:t>CFLAGS = -Wall -O -g</a:t>
            </a:r>
            <a:endParaRPr lang="zh-CN" altLang="en-US" sz="2400">
              <a:sym typeface="Symbol" pitchFamily="18" charset="2"/>
            </a:endParaRPr>
          </a:p>
          <a:p>
            <a:pPr eaLnBrk="1" hangingPunct="1">
              <a:buFont typeface="Wingdings 3" pitchFamily="18" charset="2"/>
              <a:buNone/>
            </a:pPr>
            <a:r>
              <a:rPr lang="en-US" altLang="zh-CN" sz="2400">
                <a:sym typeface="Symbol" pitchFamily="18" charset="2"/>
              </a:rPr>
              <a:t>sunq : $(OBJS)</a:t>
            </a:r>
            <a:endParaRPr lang="zh-CN" altLang="en-US" sz="2400">
              <a:sym typeface="Symbol" pitchFamily="18" charset="2"/>
            </a:endParaRPr>
          </a:p>
          <a:p>
            <a:pPr eaLnBrk="1" hangingPunct="1">
              <a:buFont typeface="Wingdings 3" pitchFamily="18" charset="2"/>
              <a:buNone/>
            </a:pPr>
            <a:r>
              <a:rPr lang="en-US" altLang="zh-CN" sz="2400">
                <a:sym typeface="Symbol" pitchFamily="18" charset="2"/>
              </a:rPr>
              <a:t>	$(CC) </a:t>
            </a:r>
            <a:r>
              <a:rPr lang="en-US" altLang="zh-CN" sz="2400" b="1">
                <a:sym typeface="Symbol" pitchFamily="18" charset="2"/>
              </a:rPr>
              <a:t>$^</a:t>
            </a:r>
            <a:r>
              <a:rPr lang="en-US" altLang="zh-CN" sz="2400">
                <a:sym typeface="Symbol" pitchFamily="18" charset="2"/>
              </a:rPr>
              <a:t> -o </a:t>
            </a:r>
            <a:r>
              <a:rPr lang="en-US" altLang="zh-CN" sz="2400" b="1">
                <a:sym typeface="Symbol" pitchFamily="18" charset="2"/>
              </a:rPr>
              <a:t>$@</a:t>
            </a:r>
            <a:endParaRPr lang="en-US" altLang="zh-CN" sz="2400">
              <a:sym typeface="Symbol" pitchFamily="18" charset="2"/>
            </a:endParaRPr>
          </a:p>
          <a:p>
            <a:pPr eaLnBrk="1" hangingPunct="1">
              <a:buFont typeface="Wingdings 3" pitchFamily="18" charset="2"/>
              <a:buNone/>
            </a:pPr>
            <a:r>
              <a:rPr lang="en-US" altLang="zh-CN" sz="2400">
                <a:sym typeface="Symbol" pitchFamily="18" charset="2"/>
              </a:rPr>
              <a:t>kang.o : kang.c kang.h </a:t>
            </a:r>
            <a:endParaRPr lang="zh-CN" altLang="en-US" sz="2400">
              <a:sym typeface="Symbol" pitchFamily="18" charset="2"/>
            </a:endParaRPr>
          </a:p>
          <a:p>
            <a:pPr eaLnBrk="1" hangingPunct="1">
              <a:buFont typeface="Wingdings 3" pitchFamily="18" charset="2"/>
              <a:buNone/>
            </a:pPr>
            <a:r>
              <a:rPr lang="en-US" altLang="zh-CN" sz="2400">
                <a:sym typeface="Symbol" pitchFamily="18" charset="2"/>
              </a:rPr>
              <a:t>	$(CC) $(CFLAGS) -c</a:t>
            </a:r>
            <a:r>
              <a:rPr lang="en-US" altLang="zh-CN" sz="2400" b="1">
                <a:sym typeface="Symbol" pitchFamily="18" charset="2"/>
              </a:rPr>
              <a:t> $&lt;</a:t>
            </a:r>
            <a:r>
              <a:rPr lang="en-US" altLang="zh-CN" sz="2400">
                <a:sym typeface="Symbol" pitchFamily="18" charset="2"/>
              </a:rPr>
              <a:t> -o </a:t>
            </a:r>
            <a:r>
              <a:rPr lang="en-US" altLang="zh-CN" sz="2400" b="1">
                <a:sym typeface="Symbol" pitchFamily="18" charset="2"/>
              </a:rPr>
              <a:t>$@</a:t>
            </a:r>
            <a:endParaRPr lang="en-US" altLang="zh-CN" sz="2400">
              <a:sym typeface="Symbol" pitchFamily="18" charset="2"/>
            </a:endParaRPr>
          </a:p>
          <a:p>
            <a:pPr eaLnBrk="1" hangingPunct="1">
              <a:buFont typeface="Wingdings 3" pitchFamily="18" charset="2"/>
              <a:buNone/>
            </a:pPr>
            <a:r>
              <a:rPr lang="en-US" altLang="zh-CN" sz="2400">
                <a:sym typeface="Symbol" pitchFamily="18" charset="2"/>
              </a:rPr>
              <a:t>yul.o : yul.c yul.h</a:t>
            </a:r>
            <a:endParaRPr lang="zh-CN" altLang="en-US" sz="2400">
              <a:sym typeface="Symbol" pitchFamily="18" charset="2"/>
            </a:endParaRPr>
          </a:p>
          <a:p>
            <a:pPr eaLnBrk="1" hangingPunct="1">
              <a:buFont typeface="Wingdings 3" pitchFamily="18" charset="2"/>
              <a:buNone/>
            </a:pPr>
            <a:r>
              <a:rPr lang="zh-CN" altLang="en-US" sz="2400">
                <a:sym typeface="Symbol" pitchFamily="18" charset="2"/>
              </a:rPr>
              <a:t>	$(CC) $(CFLAGS) -c </a:t>
            </a:r>
            <a:r>
              <a:rPr lang="zh-CN" altLang="en-US" sz="2400" b="1">
                <a:sym typeface="Symbol" pitchFamily="18" charset="2"/>
              </a:rPr>
              <a:t>$&lt;</a:t>
            </a:r>
            <a:r>
              <a:rPr lang="zh-CN" altLang="en-US" sz="2400">
                <a:sym typeface="Symbol" pitchFamily="18" charset="2"/>
              </a:rPr>
              <a:t> -o </a:t>
            </a:r>
            <a:r>
              <a:rPr lang="zh-CN" altLang="en-US" sz="2400" b="1">
                <a:sym typeface="Symbol" pitchFamily="18" charset="2"/>
              </a:rPr>
              <a:t>$@</a:t>
            </a:r>
            <a:endParaRPr lang="en-US" altLang="zh-CN" sz="2400" b="1">
              <a:sym typeface="Symbol" pitchFamily="18" charset="2"/>
            </a:endParaRPr>
          </a:p>
        </p:txBody>
      </p:sp>
    </p:spTree>
    <p:extLst>
      <p:ext uri="{BB962C8B-B14F-4D97-AF65-F5344CB8AC3E}">
        <p14:creationId xmlns:p14="http://schemas.microsoft.com/office/powerpoint/2010/main" val="163034668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8931" name="Rectangle 2"/>
          <p:cNvSpPr>
            <a:spLocks noGrp="1" noChangeArrowheads="1"/>
          </p:cNvSpPr>
          <p:nvPr>
            <p:ph type="title"/>
          </p:nvPr>
        </p:nvSpPr>
        <p:spPr/>
        <p:txBody>
          <a:bodyPr lIns="92075" tIns="46038" rIns="92075" bIns="46038" anchor="ctr"/>
          <a:lstStyle/>
          <a:p>
            <a:pPr algn="ctr" eaLnBrk="1" hangingPunct="1"/>
            <a:r>
              <a:rPr lang="zh-CN" altLang="en-US" dirty="0">
                <a:latin typeface="宋体" pitchFamily="2" charset="-122"/>
                <a:sym typeface="宋体" pitchFamily="2" charset="-122"/>
              </a:rPr>
              <a:t>创建和使用变量</a:t>
            </a:r>
            <a:endParaRPr lang="zh-CN" altLang="en-US" dirty="0"/>
          </a:p>
        </p:txBody>
      </p:sp>
      <p:sp>
        <p:nvSpPr>
          <p:cNvPr id="508932" name="Rectangle 3"/>
          <p:cNvSpPr>
            <a:spLocks noGrp="1" noChangeArrowheads="1"/>
          </p:cNvSpPr>
          <p:nvPr>
            <p:ph idx="1"/>
          </p:nvPr>
        </p:nvSpPr>
        <p:spPr>
          <a:prstGeom prst="rect">
            <a:avLst/>
          </a:prstGeom>
        </p:spPr>
        <p:txBody>
          <a:bodyPr/>
          <a:lstStyle/>
          <a:p>
            <a:pPr eaLnBrk="1" hangingPunct="1"/>
            <a:r>
              <a:rPr lang="zh-CN" altLang="en-US" sz="2400" dirty="0">
                <a:sym typeface="Symbol" pitchFamily="18" charset="2"/>
              </a:rPr>
              <a:t>环境变量</a:t>
            </a:r>
            <a:endParaRPr lang="zh-CN" altLang="en-US" sz="2000" dirty="0">
              <a:sym typeface="Symbol" pitchFamily="18" charset="2"/>
            </a:endParaRPr>
          </a:p>
          <a:p>
            <a:pPr lvl="1" eaLnBrk="1" hangingPunct="1"/>
            <a:r>
              <a:rPr lang="en-US" altLang="zh-CN" dirty="0">
                <a:sym typeface="Symbol" pitchFamily="18" charset="2"/>
              </a:rPr>
              <a:t>make</a:t>
            </a:r>
            <a:r>
              <a:rPr lang="zh-CN" altLang="en-US" dirty="0">
                <a:sym typeface="Symbol" pitchFamily="18" charset="2"/>
              </a:rPr>
              <a:t>在启动时会自动读取系统当前已经定义了的环境变量，并且会创建与之具有相同名称和数值的变量</a:t>
            </a:r>
          </a:p>
          <a:p>
            <a:pPr lvl="1" eaLnBrk="1" hangingPunct="1"/>
            <a:endParaRPr lang="zh-CN" altLang="en-US" dirty="0">
              <a:sym typeface="Symbol" pitchFamily="18" charset="2"/>
            </a:endParaRPr>
          </a:p>
          <a:p>
            <a:pPr lvl="1" eaLnBrk="1" hangingPunct="1"/>
            <a:r>
              <a:rPr lang="zh-CN" altLang="en-US" dirty="0">
                <a:sym typeface="Symbol" pitchFamily="18" charset="2"/>
              </a:rPr>
              <a:t>如果用户在</a:t>
            </a:r>
            <a:r>
              <a:rPr lang="en-US" altLang="zh-CN" dirty="0">
                <a:sym typeface="Symbol" pitchFamily="18" charset="2"/>
              </a:rPr>
              <a:t>Makefile</a:t>
            </a:r>
            <a:r>
              <a:rPr lang="zh-CN" altLang="en-US" dirty="0">
                <a:sym typeface="Symbol" pitchFamily="18" charset="2"/>
              </a:rPr>
              <a:t>中定义了相同名称的变量，那么用户自定义变量将会覆盖同名的环境变量 </a:t>
            </a:r>
            <a:endParaRPr lang="zh-CN" altLang="en-US" dirty="0"/>
          </a:p>
        </p:txBody>
      </p:sp>
    </p:spTree>
    <p:extLst>
      <p:ext uri="{BB962C8B-B14F-4D97-AF65-F5344CB8AC3E}">
        <p14:creationId xmlns:p14="http://schemas.microsoft.com/office/powerpoint/2010/main" val="351224995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algn="ctr" eaLnBrk="1" hangingPunct="1"/>
            <a:r>
              <a:rPr lang="en-US" altLang="zh-CN" dirty="0"/>
              <a:t>APT</a:t>
            </a:r>
            <a:r>
              <a:rPr lang="zh-CN" altLang="en-US" dirty="0"/>
              <a:t>软件包管理器</a:t>
            </a:r>
          </a:p>
        </p:txBody>
      </p:sp>
      <p:sp>
        <p:nvSpPr>
          <p:cNvPr id="63492" name="Rectangle 3"/>
          <p:cNvSpPr>
            <a:spLocks noGrp="1" noChangeArrowheads="1"/>
          </p:cNvSpPr>
          <p:nvPr>
            <p:ph idx="1"/>
          </p:nvPr>
        </p:nvSpPr>
        <p:spPr>
          <a:prstGeom prst="rect">
            <a:avLst/>
          </a:prstGeom>
        </p:spPr>
        <p:txBody>
          <a:bodyPr/>
          <a:lstStyle/>
          <a:p>
            <a:pPr eaLnBrk="1" hangingPunct="1">
              <a:lnSpc>
                <a:spcPct val="80000"/>
              </a:lnSpc>
            </a:pPr>
            <a:r>
              <a:rPr lang="zh-CN" altLang="en-US" sz="2000">
                <a:solidFill>
                  <a:srgbClr val="FF0000"/>
                </a:solidFill>
              </a:rPr>
              <a:t>管理软件包</a:t>
            </a:r>
            <a:r>
              <a:rPr lang="zh-CN" altLang="en-US" sz="2000"/>
              <a:t> </a:t>
            </a:r>
            <a:endParaRPr lang="zh-CN" altLang="en-US" sz="1800"/>
          </a:p>
          <a:p>
            <a:pPr lvl="1" eaLnBrk="1" hangingPunct="1">
              <a:lnSpc>
                <a:spcPct val="80000"/>
              </a:lnSpc>
            </a:pPr>
            <a:r>
              <a:rPr lang="zh-CN" altLang="en-US" sz="1600">
                <a:solidFill>
                  <a:srgbClr val="0000CC"/>
                </a:solidFill>
              </a:rPr>
              <a:t>刷新软件源 </a:t>
            </a:r>
          </a:p>
          <a:p>
            <a:pPr lvl="1" eaLnBrk="1" hangingPunct="1">
              <a:lnSpc>
                <a:spcPct val="80000"/>
              </a:lnSpc>
            </a:pPr>
            <a:r>
              <a:rPr lang="zh-CN" altLang="en-US" sz="1600">
                <a:solidFill>
                  <a:srgbClr val="0000CC"/>
                </a:solidFill>
              </a:rPr>
              <a:t>安装软件包 </a:t>
            </a:r>
          </a:p>
          <a:p>
            <a:pPr lvl="1" eaLnBrk="1" hangingPunct="1">
              <a:lnSpc>
                <a:spcPct val="80000"/>
              </a:lnSpc>
            </a:pPr>
            <a:r>
              <a:rPr lang="zh-CN" altLang="en-US" sz="1600">
                <a:solidFill>
                  <a:srgbClr val="0000CC"/>
                </a:solidFill>
              </a:rPr>
              <a:t>更新软件包 </a:t>
            </a:r>
          </a:p>
          <a:p>
            <a:pPr lvl="1" eaLnBrk="1" hangingPunct="1">
              <a:lnSpc>
                <a:spcPct val="80000"/>
              </a:lnSpc>
            </a:pPr>
            <a:r>
              <a:rPr lang="zh-CN" altLang="en-US" sz="1600">
                <a:solidFill>
                  <a:srgbClr val="0000CC"/>
                </a:solidFill>
              </a:rPr>
              <a:t>卸载软件包 </a:t>
            </a:r>
          </a:p>
          <a:p>
            <a:pPr lvl="1" eaLnBrk="1" hangingPunct="1">
              <a:lnSpc>
                <a:spcPct val="80000"/>
              </a:lnSpc>
            </a:pPr>
            <a:r>
              <a:rPr lang="zh-CN" altLang="en-US" sz="1600">
                <a:solidFill>
                  <a:srgbClr val="0000CC"/>
                </a:solidFill>
              </a:rPr>
              <a:t>修复软件包依赖关系 </a:t>
            </a:r>
          </a:p>
          <a:p>
            <a:pPr lvl="1" eaLnBrk="1" hangingPunct="1">
              <a:lnSpc>
                <a:spcPct val="80000"/>
              </a:lnSpc>
            </a:pPr>
            <a:r>
              <a:rPr lang="zh-CN" altLang="en-US" sz="1600">
                <a:solidFill>
                  <a:srgbClr val="0000CC"/>
                </a:solidFill>
              </a:rPr>
              <a:t>清理软件包缓冲区 </a:t>
            </a:r>
          </a:p>
          <a:p>
            <a:pPr eaLnBrk="1" hangingPunct="1">
              <a:lnSpc>
                <a:spcPct val="80000"/>
              </a:lnSpc>
            </a:pPr>
            <a:r>
              <a:rPr lang="zh-CN" altLang="en-US" sz="2000">
                <a:solidFill>
                  <a:srgbClr val="FF0000"/>
                </a:solidFill>
              </a:rPr>
              <a:t>查询软件包信息</a:t>
            </a:r>
            <a:endParaRPr lang="zh-CN" altLang="en-US" sz="1800">
              <a:solidFill>
                <a:srgbClr val="FF0000"/>
              </a:solidFill>
            </a:endParaRPr>
          </a:p>
          <a:p>
            <a:pPr lvl="1" eaLnBrk="1" hangingPunct="1">
              <a:lnSpc>
                <a:spcPct val="80000"/>
              </a:lnSpc>
            </a:pPr>
            <a:r>
              <a:rPr lang="zh-CN" altLang="en-US" sz="1600">
                <a:solidFill>
                  <a:srgbClr val="0000CC"/>
                </a:solidFill>
              </a:rPr>
              <a:t>获取软件包的统计信息 </a:t>
            </a:r>
          </a:p>
          <a:p>
            <a:pPr lvl="1" eaLnBrk="1" hangingPunct="1">
              <a:lnSpc>
                <a:spcPct val="80000"/>
              </a:lnSpc>
            </a:pPr>
            <a:r>
              <a:rPr lang="zh-CN" altLang="en-US" sz="1600">
                <a:solidFill>
                  <a:srgbClr val="0000CC"/>
                </a:solidFill>
              </a:rPr>
              <a:t>按关键字检索软件包</a:t>
            </a:r>
            <a:r>
              <a:rPr lang="zh-CN" altLang="en-US" sz="1800">
                <a:solidFill>
                  <a:srgbClr val="0000CC"/>
                </a:solidFill>
              </a:rPr>
              <a:t> </a:t>
            </a:r>
            <a:endParaRPr lang="zh-CN" altLang="en-US" sz="1600">
              <a:solidFill>
                <a:srgbClr val="0000CC"/>
              </a:solidFill>
            </a:endParaRPr>
          </a:p>
          <a:p>
            <a:pPr lvl="1" eaLnBrk="1" hangingPunct="1">
              <a:lnSpc>
                <a:spcPct val="80000"/>
              </a:lnSpc>
            </a:pPr>
            <a:r>
              <a:rPr lang="zh-CN" altLang="en-US" sz="1600">
                <a:solidFill>
                  <a:srgbClr val="0000CC"/>
                </a:solidFill>
              </a:rPr>
              <a:t>查询软件包描述信息 </a:t>
            </a:r>
          </a:p>
          <a:p>
            <a:pPr lvl="1" eaLnBrk="1" hangingPunct="1">
              <a:lnSpc>
                <a:spcPct val="80000"/>
              </a:lnSpc>
            </a:pPr>
            <a:r>
              <a:rPr lang="zh-CN" altLang="en-US" sz="1600">
                <a:solidFill>
                  <a:srgbClr val="0000CC"/>
                </a:solidFill>
              </a:rPr>
              <a:t>获取软件包安装状态 </a:t>
            </a:r>
          </a:p>
          <a:p>
            <a:pPr lvl="1" eaLnBrk="1" hangingPunct="1">
              <a:lnSpc>
                <a:spcPct val="80000"/>
              </a:lnSpc>
            </a:pPr>
            <a:r>
              <a:rPr lang="zh-CN" altLang="en-US" sz="1600">
                <a:solidFill>
                  <a:srgbClr val="0000CC"/>
                </a:solidFill>
              </a:rPr>
              <a:t>查询依赖关联的软件包</a:t>
            </a:r>
            <a:endParaRPr lang="zh-CN" altLang="en-US" sz="1800">
              <a:solidFill>
                <a:srgbClr val="FF0000"/>
              </a:solidFill>
            </a:endParaRPr>
          </a:p>
          <a:p>
            <a:pPr eaLnBrk="1" hangingPunct="1">
              <a:lnSpc>
                <a:spcPct val="80000"/>
              </a:lnSpc>
            </a:pPr>
            <a:r>
              <a:rPr lang="zh-CN" altLang="en-US" sz="2000">
                <a:solidFill>
                  <a:srgbClr val="FF0000"/>
                </a:solidFill>
              </a:rPr>
              <a:t>管理源码包</a:t>
            </a:r>
            <a:r>
              <a:rPr lang="zh-CN" altLang="en-US" sz="2000"/>
              <a:t> </a:t>
            </a:r>
          </a:p>
          <a:p>
            <a:pPr lvl="1" eaLnBrk="1" hangingPunct="1">
              <a:lnSpc>
                <a:spcPct val="80000"/>
              </a:lnSpc>
            </a:pPr>
            <a:r>
              <a:rPr lang="zh-CN" altLang="en-US" sz="1600">
                <a:solidFill>
                  <a:srgbClr val="0000CC"/>
                </a:solidFill>
              </a:rPr>
              <a:t>查询源码包 </a:t>
            </a:r>
          </a:p>
          <a:p>
            <a:pPr lvl="1" eaLnBrk="1" hangingPunct="1">
              <a:lnSpc>
                <a:spcPct val="80000"/>
              </a:lnSpc>
            </a:pPr>
            <a:r>
              <a:rPr lang="zh-CN" altLang="en-US" sz="1600">
                <a:solidFill>
                  <a:srgbClr val="0000CC"/>
                </a:solidFill>
              </a:rPr>
              <a:t>获取源码包 </a:t>
            </a:r>
          </a:p>
          <a:p>
            <a:pPr lvl="1" eaLnBrk="1" hangingPunct="1">
              <a:lnSpc>
                <a:spcPct val="80000"/>
              </a:lnSpc>
            </a:pPr>
            <a:r>
              <a:rPr lang="zh-CN" altLang="en-US" sz="1600">
                <a:solidFill>
                  <a:srgbClr val="0000CC"/>
                </a:solidFill>
              </a:rPr>
              <a:t>构建源码包编译环境 </a:t>
            </a:r>
          </a:p>
          <a:p>
            <a:pPr lvl="1" eaLnBrk="1" hangingPunct="1">
              <a:lnSpc>
                <a:spcPct val="80000"/>
              </a:lnSpc>
            </a:pPr>
            <a:r>
              <a:rPr lang="zh-CN" altLang="en-US" sz="1600">
                <a:solidFill>
                  <a:srgbClr val="0000CC"/>
                </a:solidFill>
              </a:rPr>
              <a:t>编译源码包 </a:t>
            </a:r>
            <a:endParaRPr lang="zh-CN" altLang="en-US"/>
          </a:p>
        </p:txBody>
      </p:sp>
    </p:spTree>
    <p:extLst>
      <p:ext uri="{BB962C8B-B14F-4D97-AF65-F5344CB8AC3E}">
        <p14:creationId xmlns:p14="http://schemas.microsoft.com/office/powerpoint/2010/main" val="27793967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9955" name="Rectangle 2"/>
          <p:cNvSpPr>
            <a:spLocks noGrp="1" noChangeArrowheads="1"/>
          </p:cNvSpPr>
          <p:nvPr>
            <p:ph type="title"/>
          </p:nvPr>
        </p:nvSpPr>
        <p:spPr/>
        <p:txBody>
          <a:bodyPr lIns="92075" tIns="46038" rIns="92075" bIns="46038" anchor="ctr"/>
          <a:lstStyle/>
          <a:p>
            <a:pPr algn="ctr" eaLnBrk="1" hangingPunct="1"/>
            <a:r>
              <a:rPr lang="en-US" altLang="zh-CN" dirty="0">
                <a:latin typeface="宋体" pitchFamily="2" charset="-122"/>
                <a:sym typeface="宋体" pitchFamily="2" charset="-122"/>
              </a:rPr>
              <a:t>Make</a:t>
            </a:r>
            <a:r>
              <a:rPr lang="zh-CN" altLang="en-US" dirty="0">
                <a:latin typeface="宋体" pitchFamily="2" charset="-122"/>
                <a:sym typeface="宋体" pitchFamily="2" charset="-122"/>
              </a:rPr>
              <a:t>使用</a:t>
            </a:r>
            <a:endParaRPr lang="zh-CN" altLang="en-US" dirty="0"/>
          </a:p>
        </p:txBody>
      </p:sp>
      <p:sp>
        <p:nvSpPr>
          <p:cNvPr id="509956" name="Rectangle 3"/>
          <p:cNvSpPr>
            <a:spLocks noGrp="1" noChangeArrowheads="1"/>
          </p:cNvSpPr>
          <p:nvPr>
            <p:ph idx="1"/>
          </p:nvPr>
        </p:nvSpPr>
        <p:spPr>
          <a:prstGeom prst="rect">
            <a:avLst/>
          </a:prstGeom>
        </p:spPr>
        <p:txBody>
          <a:bodyPr/>
          <a:lstStyle/>
          <a:p>
            <a:pPr eaLnBrk="1" hangingPunct="1"/>
            <a:r>
              <a:rPr lang="zh-CN" altLang="en-US" sz="2400" dirty="0">
                <a:sym typeface="Symbol" pitchFamily="18" charset="2"/>
              </a:rPr>
              <a:t>直接运行</a:t>
            </a:r>
            <a:r>
              <a:rPr lang="en-US" altLang="zh-CN" sz="2400" dirty="0">
                <a:sym typeface="Symbol" pitchFamily="18" charset="2"/>
              </a:rPr>
              <a:t>make </a:t>
            </a:r>
            <a:endParaRPr lang="zh-CN" altLang="en-US" sz="2400" dirty="0">
              <a:sym typeface="Symbol" pitchFamily="18" charset="2"/>
            </a:endParaRPr>
          </a:p>
          <a:p>
            <a:pPr eaLnBrk="1" hangingPunct="1"/>
            <a:r>
              <a:rPr lang="zh-CN" altLang="en-US" sz="2400" dirty="0">
                <a:sym typeface="Symbol" pitchFamily="18" charset="2"/>
              </a:rPr>
              <a:t>选项</a:t>
            </a:r>
          </a:p>
          <a:p>
            <a:pPr lvl="1" eaLnBrk="1" hangingPunct="1"/>
            <a:r>
              <a:rPr lang="en-US" altLang="zh-CN" sz="2000" dirty="0">
                <a:sym typeface="Symbol" pitchFamily="18" charset="2"/>
              </a:rPr>
              <a:t>-C </a:t>
            </a:r>
            <a:r>
              <a:rPr lang="en-US" altLang="zh-CN" sz="2000" dirty="0" err="1">
                <a:sym typeface="Symbol" pitchFamily="18" charset="2"/>
              </a:rPr>
              <a:t>dir</a:t>
            </a:r>
            <a:r>
              <a:rPr lang="zh-CN" altLang="en-US" sz="2000" dirty="0">
                <a:sym typeface="Symbol" pitchFamily="18" charset="2"/>
              </a:rPr>
              <a:t>读入指定目录下的</a:t>
            </a:r>
            <a:r>
              <a:rPr lang="en-US" altLang="zh-CN" sz="2000" dirty="0">
                <a:sym typeface="Symbol" pitchFamily="18" charset="2"/>
              </a:rPr>
              <a:t>Makefile</a:t>
            </a:r>
            <a:endParaRPr lang="zh-CN" altLang="en-US" sz="2000" dirty="0">
              <a:sym typeface="Symbol" pitchFamily="18" charset="2"/>
            </a:endParaRPr>
          </a:p>
          <a:p>
            <a:pPr lvl="1" eaLnBrk="1" hangingPunct="1"/>
            <a:r>
              <a:rPr lang="en-US" altLang="zh-CN" sz="2000" dirty="0">
                <a:sym typeface="Symbol" pitchFamily="18" charset="2"/>
              </a:rPr>
              <a:t>-f  file</a:t>
            </a:r>
            <a:r>
              <a:rPr lang="zh-CN" altLang="en-US" sz="2000" dirty="0">
                <a:sym typeface="Symbol" pitchFamily="18" charset="2"/>
              </a:rPr>
              <a:t>读入当前目录下的</a:t>
            </a:r>
            <a:r>
              <a:rPr lang="en-US" altLang="zh-CN" sz="2000" dirty="0">
                <a:sym typeface="Symbol" pitchFamily="18" charset="2"/>
              </a:rPr>
              <a:t>file</a:t>
            </a:r>
            <a:r>
              <a:rPr lang="zh-CN" altLang="en-US" sz="2000" dirty="0">
                <a:sym typeface="Symbol" pitchFamily="18" charset="2"/>
              </a:rPr>
              <a:t>文件作为</a:t>
            </a:r>
            <a:r>
              <a:rPr lang="en-US" altLang="zh-CN" sz="2000" dirty="0">
                <a:sym typeface="Symbol" pitchFamily="18" charset="2"/>
              </a:rPr>
              <a:t>Makefile</a:t>
            </a:r>
            <a:endParaRPr lang="zh-CN" altLang="en-US" sz="2000" dirty="0">
              <a:sym typeface="Symbol" pitchFamily="18" charset="2"/>
            </a:endParaRPr>
          </a:p>
          <a:p>
            <a:pPr lvl="1" eaLnBrk="1" hangingPunct="1"/>
            <a:r>
              <a:rPr lang="en-US" altLang="zh-CN" sz="2000" dirty="0">
                <a:sym typeface="Symbol" pitchFamily="18" charset="2"/>
              </a:rPr>
              <a:t>-</a:t>
            </a:r>
            <a:r>
              <a:rPr lang="en-US" altLang="zh-CN" sz="2000" dirty="0" err="1">
                <a:sym typeface="Symbol" pitchFamily="18" charset="2"/>
              </a:rPr>
              <a:t>i</a:t>
            </a:r>
            <a:r>
              <a:rPr lang="zh-CN" altLang="en-US" sz="2000" dirty="0">
                <a:sym typeface="Symbol" pitchFamily="18" charset="2"/>
              </a:rPr>
              <a:t>忽略所有的命令执行错误</a:t>
            </a:r>
          </a:p>
          <a:p>
            <a:pPr lvl="1" eaLnBrk="1" hangingPunct="1"/>
            <a:r>
              <a:rPr lang="en-US" altLang="zh-CN" sz="2000" dirty="0">
                <a:sym typeface="Symbol" pitchFamily="18" charset="2"/>
              </a:rPr>
              <a:t>-I </a:t>
            </a:r>
            <a:r>
              <a:rPr lang="en-US" altLang="zh-CN" sz="2000" dirty="0" err="1">
                <a:sym typeface="Symbol" pitchFamily="18" charset="2"/>
              </a:rPr>
              <a:t>dir</a:t>
            </a:r>
            <a:r>
              <a:rPr lang="zh-CN" altLang="en-US" sz="2000" dirty="0">
                <a:sym typeface="Symbol" pitchFamily="18" charset="2"/>
              </a:rPr>
              <a:t>指定被包含的</a:t>
            </a:r>
            <a:r>
              <a:rPr lang="en-US" altLang="zh-CN" sz="2000" dirty="0">
                <a:sym typeface="Symbol" pitchFamily="18" charset="2"/>
              </a:rPr>
              <a:t>Makefile</a:t>
            </a:r>
            <a:r>
              <a:rPr lang="zh-CN" altLang="en-US" sz="2000" dirty="0">
                <a:sym typeface="Symbol" pitchFamily="18" charset="2"/>
              </a:rPr>
              <a:t>所在目录</a:t>
            </a:r>
          </a:p>
          <a:p>
            <a:pPr lvl="1" eaLnBrk="1" hangingPunct="1"/>
            <a:r>
              <a:rPr lang="en-US" altLang="zh-CN" sz="2000" dirty="0">
                <a:sym typeface="Symbol" pitchFamily="18" charset="2"/>
              </a:rPr>
              <a:t>-n</a:t>
            </a:r>
            <a:r>
              <a:rPr lang="zh-CN" altLang="en-US" sz="2000" dirty="0">
                <a:sym typeface="Symbol" pitchFamily="18" charset="2"/>
              </a:rPr>
              <a:t>只打印要执行的命令，但不执行这些命令</a:t>
            </a:r>
          </a:p>
          <a:p>
            <a:pPr lvl="1" eaLnBrk="1" hangingPunct="1"/>
            <a:r>
              <a:rPr lang="en-US" altLang="zh-CN" sz="2000" dirty="0">
                <a:sym typeface="Symbol" pitchFamily="18" charset="2"/>
              </a:rPr>
              <a:t>-p</a:t>
            </a:r>
            <a:r>
              <a:rPr lang="zh-CN" altLang="en-US" sz="2000" dirty="0">
                <a:sym typeface="Symbol" pitchFamily="18" charset="2"/>
              </a:rPr>
              <a:t>显示</a:t>
            </a:r>
            <a:r>
              <a:rPr lang="en-US" altLang="zh-CN" sz="2000" dirty="0">
                <a:sym typeface="Symbol" pitchFamily="18" charset="2"/>
              </a:rPr>
              <a:t>make</a:t>
            </a:r>
            <a:r>
              <a:rPr lang="zh-CN" altLang="en-US" sz="2000" dirty="0">
                <a:sym typeface="Symbol" pitchFamily="18" charset="2"/>
              </a:rPr>
              <a:t>变量数据库和隐含规则</a:t>
            </a:r>
          </a:p>
          <a:p>
            <a:pPr lvl="1" eaLnBrk="1" hangingPunct="1"/>
            <a:r>
              <a:rPr lang="en-US" altLang="zh-CN" sz="2000" dirty="0">
                <a:sym typeface="Symbol" pitchFamily="18" charset="2"/>
              </a:rPr>
              <a:t>-s</a:t>
            </a:r>
            <a:r>
              <a:rPr lang="zh-CN" altLang="en-US" sz="2000" dirty="0">
                <a:sym typeface="Symbol" pitchFamily="18" charset="2"/>
              </a:rPr>
              <a:t>在执行命令时不显示命令</a:t>
            </a:r>
          </a:p>
          <a:p>
            <a:pPr lvl="1" eaLnBrk="1" hangingPunct="1"/>
            <a:r>
              <a:rPr lang="en-US" altLang="zh-CN" sz="2000" dirty="0">
                <a:sym typeface="Symbol" pitchFamily="18" charset="2"/>
              </a:rPr>
              <a:t>-w</a:t>
            </a:r>
            <a:r>
              <a:rPr lang="zh-CN" altLang="en-US" sz="2000" dirty="0">
                <a:sym typeface="Symbol" pitchFamily="18" charset="2"/>
              </a:rPr>
              <a:t>如果</a:t>
            </a:r>
            <a:r>
              <a:rPr lang="en-US" altLang="zh-CN" sz="2000" dirty="0">
                <a:sym typeface="Symbol" pitchFamily="18" charset="2"/>
              </a:rPr>
              <a:t>make</a:t>
            </a:r>
            <a:r>
              <a:rPr lang="zh-CN" altLang="en-US" sz="2000" dirty="0">
                <a:sym typeface="Symbol" pitchFamily="18" charset="2"/>
              </a:rPr>
              <a:t>在执行过程中改变目录，打印当前目录名</a:t>
            </a:r>
            <a:endParaRPr lang="zh-CN" altLang="en-US" dirty="0"/>
          </a:p>
        </p:txBody>
      </p:sp>
    </p:spTree>
    <p:extLst>
      <p:ext uri="{BB962C8B-B14F-4D97-AF65-F5344CB8AC3E}">
        <p14:creationId xmlns:p14="http://schemas.microsoft.com/office/powerpoint/2010/main" val="142804191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algn="ctr" eaLnBrk="1" hangingPunct="1"/>
            <a:r>
              <a:rPr lang="zh-CN" altLang="en-US" dirty="0"/>
              <a:t>管理软件包</a:t>
            </a:r>
          </a:p>
        </p:txBody>
      </p:sp>
      <p:sp>
        <p:nvSpPr>
          <p:cNvPr id="64516" name="Rectangle 3"/>
          <p:cNvSpPr>
            <a:spLocks noGrp="1" noChangeArrowheads="1"/>
          </p:cNvSpPr>
          <p:nvPr>
            <p:ph idx="1"/>
          </p:nvPr>
        </p:nvSpPr>
        <p:spPr>
          <a:prstGeom prst="rect">
            <a:avLst/>
          </a:prstGeom>
        </p:spPr>
        <p:txBody>
          <a:bodyPr/>
          <a:lstStyle/>
          <a:p>
            <a:pPr eaLnBrk="1" hangingPunct="1"/>
            <a:r>
              <a:rPr lang="zh-CN" altLang="en-US" sz="2400"/>
              <a:t>在</a:t>
            </a:r>
            <a:r>
              <a:rPr lang="en-US" altLang="zh-CN" sz="2400"/>
              <a:t>Ubuntu Linux</a:t>
            </a:r>
            <a:r>
              <a:rPr lang="zh-CN" altLang="en-US" sz="2400"/>
              <a:t>中，通常使用</a:t>
            </a:r>
            <a:r>
              <a:rPr lang="en-US" altLang="zh-CN" sz="2400"/>
              <a:t>apt-get</a:t>
            </a:r>
            <a:r>
              <a:rPr lang="zh-CN" altLang="en-US" sz="2400"/>
              <a:t>命令管理软件包，只需告知软件包名字，就可以自动完成软件包的获取、安装、编译和卸载，以及检查软件包依赖关系。 </a:t>
            </a:r>
          </a:p>
          <a:p>
            <a:pPr eaLnBrk="1" hangingPunct="1"/>
            <a:r>
              <a:rPr lang="en-US" altLang="zh-CN" sz="2400"/>
              <a:t>apt-get</a:t>
            </a:r>
            <a:r>
              <a:rPr lang="zh-CN" altLang="en-US" sz="2400"/>
              <a:t>命令本身并不具有管理软件包功能，只是提供了一个软件包管理的命令行平台。在这个平台上使用更丰富的子命令，完成具体的管理任务。 </a:t>
            </a:r>
            <a:endParaRPr lang="zh-CN" altLang="en-US"/>
          </a:p>
        </p:txBody>
      </p:sp>
      <p:sp>
        <p:nvSpPr>
          <p:cNvPr id="64517" name="Rectangle 4"/>
          <p:cNvSpPr>
            <a:spLocks noChangeArrowheads="1"/>
          </p:cNvSpPr>
          <p:nvPr/>
        </p:nvSpPr>
        <p:spPr bwMode="auto">
          <a:xfrm>
            <a:off x="304800" y="4098409"/>
            <a:ext cx="11379200"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apt-get  </a:t>
            </a:r>
            <a:r>
              <a:rPr lang="en-US" altLang="zh-CN" b="1">
                <a:solidFill>
                  <a:srgbClr val="000000"/>
                </a:solidFill>
                <a:sym typeface="Times New Roman" pitchFamily="18" charset="0"/>
              </a:rPr>
              <a:t>subcommands</a:t>
            </a:r>
            <a:r>
              <a:rPr lang="en-US" altLang="zh-CN">
                <a:solidFill>
                  <a:srgbClr val="000000"/>
                </a:solidFill>
                <a:sym typeface="Times New Roman" pitchFamily="18" charset="0"/>
              </a:rPr>
              <a:t>  [ -d | -f | -m | -q | --purge | --reinstall | - b | - s | - y | - u | - h | -v ]  pkg</a:t>
            </a:r>
            <a:endParaRPr lang="zh-CN" altLang="en-US"/>
          </a:p>
        </p:txBody>
      </p:sp>
    </p:spTree>
    <p:extLst>
      <p:ext uri="{BB962C8B-B14F-4D97-AF65-F5344CB8AC3E}">
        <p14:creationId xmlns:p14="http://schemas.microsoft.com/office/powerpoint/2010/main" val="7493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5303913" y="334311"/>
            <a:ext cx="2952328" cy="416560"/>
          </a:xfrm>
        </p:spPr>
        <p:txBody>
          <a:bodyPr/>
          <a:lstStyle/>
          <a:p>
            <a:pPr eaLnBrk="1" hangingPunct="1"/>
            <a:r>
              <a:rPr lang="en-US" altLang="zh-CN" dirty="0"/>
              <a:t>Unix</a:t>
            </a:r>
            <a:r>
              <a:rPr lang="zh-CN" altLang="en-US" dirty="0"/>
              <a:t>家庭树</a:t>
            </a:r>
          </a:p>
        </p:txBody>
      </p:sp>
      <p:sp>
        <p:nvSpPr>
          <p:cNvPr id="2" name="内容占位符 1"/>
          <p:cNvSpPr>
            <a:spLocks noGrp="1"/>
          </p:cNvSpPr>
          <p:nvPr>
            <p:ph idx="1"/>
          </p:nvPr>
        </p:nvSpPr>
        <p:spPr/>
        <p:txBody>
          <a:bodyPr/>
          <a:lstStyle/>
          <a:p>
            <a:endParaRPr lang="zh-CN" altLang="en-US"/>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447801"/>
            <a:ext cx="114808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21909DC-D1EB-4657-ADEC-656D7B4B7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04064" cy="1085182"/>
          </a:xfrm>
          <a:prstGeom prst="rect">
            <a:avLst/>
          </a:prstGeom>
        </p:spPr>
      </p:pic>
    </p:spTree>
    <p:extLst>
      <p:ext uri="{BB962C8B-B14F-4D97-AF65-F5344CB8AC3E}">
        <p14:creationId xmlns:p14="http://schemas.microsoft.com/office/powerpoint/2010/main" val="389135966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5540" name="表格 65539"/>
          <p:cNvGraphicFramePr/>
          <p:nvPr>
            <p:extLst>
              <p:ext uri="{D42A27DB-BD31-4B8C-83A1-F6EECF244321}">
                <p14:modId xmlns:p14="http://schemas.microsoft.com/office/powerpoint/2010/main" val="1925098677"/>
              </p:ext>
            </p:extLst>
          </p:nvPr>
        </p:nvGraphicFramePr>
        <p:xfrm>
          <a:off x="508000" y="2381201"/>
          <a:ext cx="10972800" cy="4000127"/>
        </p:xfrm>
        <a:graphic>
          <a:graphicData uri="http://schemas.openxmlformats.org/drawingml/2006/table">
            <a:tbl>
              <a:tblPr/>
              <a:tblGrid>
                <a:gridCol w="3028951">
                  <a:extLst>
                    <a:ext uri="{9D8B030D-6E8A-4147-A177-3AD203B41FA5}">
                      <a16:colId xmlns:a16="http://schemas.microsoft.com/office/drawing/2014/main" val="20000"/>
                    </a:ext>
                  </a:extLst>
                </a:gridCol>
                <a:gridCol w="7943849">
                  <a:extLst>
                    <a:ext uri="{9D8B030D-6E8A-4147-A177-3AD203B41FA5}">
                      <a16:colId xmlns:a16="http://schemas.microsoft.com/office/drawing/2014/main" val="20001"/>
                    </a:ext>
                  </a:extLst>
                </a:gridCol>
              </a:tblGrid>
              <a:tr h="3397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子命令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760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solidFill>
                            <a:srgbClr val="FF3300"/>
                          </a:solidFill>
                          <a:latin typeface="Times New Roman" pitchFamily="18" charset="0"/>
                          <a:sym typeface="Times New Roman" pitchFamily="18" charset="0"/>
                        </a:rPr>
                        <a:t>update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下载更新软件包列表信息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upgrade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将系统中所有软件包升级到最新的版本</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solidFill>
                            <a:srgbClr val="FF3300"/>
                          </a:solidFill>
                          <a:latin typeface="Times New Roman" pitchFamily="18" charset="0"/>
                          <a:sym typeface="Times New Roman" pitchFamily="18" charset="0"/>
                        </a:rPr>
                        <a:t>install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下载所需软件包并进行安装配置</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solidFill>
                            <a:srgbClr val="FF3300"/>
                          </a:solidFill>
                          <a:latin typeface="Times New Roman" pitchFamily="18" charset="0"/>
                          <a:sym typeface="Times New Roman" pitchFamily="18" charset="0"/>
                        </a:rPr>
                        <a:t>remove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卸载软件包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autoremove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将不满足依赖关系的软件包自动卸载</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source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下载源码包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build-dep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为源码包构建所需的编译环境</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dist-upgrade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发布版升级</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dselect-upgrade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根据</a:t>
                      </a:r>
                      <a:r>
                        <a:rPr lang="en-US" altLang="x-none" sz="1400" dirty="0">
                          <a:latin typeface="Times New Roman" pitchFamily="18" charset="0"/>
                          <a:sym typeface="Times New Roman" pitchFamily="18" charset="0"/>
                        </a:rPr>
                        <a:t>dselect</a:t>
                      </a:r>
                      <a:r>
                        <a:rPr lang="zh-CN" altLang="en-US" sz="1400" dirty="0">
                          <a:latin typeface="Times New Roman" pitchFamily="18" charset="0"/>
                          <a:sym typeface="Times New Roman" pitchFamily="18" charset="0"/>
                        </a:rPr>
                        <a:t>的选择来进行软件包升级</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solidFill>
                            <a:srgbClr val="FF3300"/>
                          </a:solidFill>
                          <a:latin typeface="Times New Roman" pitchFamily="18" charset="0"/>
                          <a:sym typeface="Times New Roman" pitchFamily="18" charset="0"/>
                        </a:rPr>
                        <a:t>clean</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删除缓存区中所有已下载的包文件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latin typeface="Times New Roman" pitchFamily="18" charset="0"/>
                          <a:sym typeface="Times New Roman" pitchFamily="18" charset="0"/>
                        </a:rPr>
                        <a:t>autoclean</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删除缓存区中老版本的已下载的包文件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400" b="1" dirty="0">
                          <a:solidFill>
                            <a:srgbClr val="FF3300"/>
                          </a:solidFill>
                          <a:latin typeface="Times New Roman" pitchFamily="18" charset="0"/>
                          <a:sym typeface="Times New Roman" pitchFamily="18" charset="0"/>
                        </a:rPr>
                        <a:t>check</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检查系统中依赖关系的完整性</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65583" name="Rectangle 46"/>
          <p:cNvSpPr>
            <a:spLocks noChangeArrowheads="1"/>
          </p:cNvSpPr>
          <p:nvPr/>
        </p:nvSpPr>
        <p:spPr bwMode="auto">
          <a:xfrm>
            <a:off x="304800" y="1431409"/>
            <a:ext cx="11480800"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a:solidFill>
                  <a:srgbClr val="000000"/>
                </a:solidFill>
                <a:sym typeface="Times New Roman" pitchFamily="18" charset="0"/>
              </a:rPr>
              <a:t>apt-get  </a:t>
            </a:r>
            <a:r>
              <a:rPr lang="en-US" altLang="zh-CN" b="1" dirty="0">
                <a:solidFill>
                  <a:srgbClr val="FF0000"/>
                </a:solidFill>
                <a:sym typeface="Times New Roman" pitchFamily="18" charset="0"/>
              </a:rPr>
              <a:t>subcommands</a:t>
            </a:r>
            <a:r>
              <a:rPr lang="en-US" altLang="zh-CN" dirty="0">
                <a:solidFill>
                  <a:srgbClr val="FF0000"/>
                </a:solidFill>
                <a:sym typeface="Times New Roman" pitchFamily="18" charset="0"/>
              </a:rPr>
              <a:t> </a:t>
            </a:r>
            <a:r>
              <a:rPr lang="en-US" altLang="zh-CN" dirty="0">
                <a:solidFill>
                  <a:srgbClr val="000000"/>
                </a:solidFill>
                <a:sym typeface="Times New Roman" pitchFamily="18" charset="0"/>
              </a:rPr>
              <a:t> [ -d | -f | -m | -q | --purge | --reinstall | - b | - s | - y | - u | - h | -v ]  </a:t>
            </a:r>
            <a:r>
              <a:rPr lang="en-US" altLang="zh-CN" dirty="0" err="1">
                <a:solidFill>
                  <a:srgbClr val="000000"/>
                </a:solidFill>
                <a:sym typeface="Times New Roman" pitchFamily="18" charset="0"/>
              </a:rPr>
              <a:t>pkg</a:t>
            </a:r>
            <a:endParaRPr lang="zh-CN" altLang="en-US" dirty="0"/>
          </a:p>
        </p:txBody>
      </p:sp>
    </p:spTree>
    <p:extLst>
      <p:ext uri="{BB962C8B-B14F-4D97-AF65-F5344CB8AC3E}">
        <p14:creationId xmlns:p14="http://schemas.microsoft.com/office/powerpoint/2010/main" val="1879133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6564" name="表格 66563"/>
          <p:cNvGraphicFramePr/>
          <p:nvPr/>
        </p:nvGraphicFramePr>
        <p:xfrm>
          <a:off x="527051" y="1600200"/>
          <a:ext cx="10972800" cy="4802188"/>
        </p:xfrm>
        <a:graphic>
          <a:graphicData uri="http://schemas.openxmlformats.org/drawingml/2006/table">
            <a:tbl>
              <a:tblPr/>
              <a:tblGrid>
                <a:gridCol w="1888067">
                  <a:extLst>
                    <a:ext uri="{9D8B030D-6E8A-4147-A177-3AD203B41FA5}">
                      <a16:colId xmlns:a16="http://schemas.microsoft.com/office/drawing/2014/main" val="20000"/>
                    </a:ext>
                  </a:extLst>
                </a:gridCol>
                <a:gridCol w="9084733">
                  <a:extLst>
                    <a:ext uri="{9D8B030D-6E8A-4147-A177-3AD203B41FA5}">
                      <a16:colId xmlns:a16="http://schemas.microsoft.com/office/drawing/2014/main" val="20001"/>
                    </a:ext>
                  </a:extLst>
                </a:gridCol>
              </a:tblGrid>
              <a:tr h="41116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选项</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3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solidFill>
                            <a:srgbClr val="FF3300"/>
                          </a:solidFill>
                          <a:latin typeface="Times New Roman" pitchFamily="18" charset="0"/>
                          <a:sym typeface="Times New Roman" pitchFamily="18" charset="0"/>
                        </a:rPr>
                        <a:t>-d</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仅下载软件包，而不安装或解压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-f</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修复系统中存在的软件包依赖性问题</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-m</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当发现缺少关联软件包时，仍试图继续执行</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-q</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将输出作为日志保留，不获取命令执行进度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81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solidFill>
                            <a:srgbClr val="FF3300"/>
                          </a:solidFill>
                          <a:latin typeface="Times New Roman" pitchFamily="18" charset="0"/>
                          <a:sym typeface="Times New Roman" pitchFamily="18" charset="0"/>
                        </a:rPr>
                        <a:t>--purge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与</a:t>
                      </a:r>
                      <a:r>
                        <a:rPr lang="en-US" altLang="x-none" sz="1600" dirty="0">
                          <a:latin typeface="Times New Roman" pitchFamily="18" charset="0"/>
                          <a:sym typeface="Times New Roman" pitchFamily="18" charset="0"/>
                        </a:rPr>
                        <a:t>remove</a:t>
                      </a:r>
                      <a:r>
                        <a:rPr lang="zh-CN" altLang="en-US" sz="1600" dirty="0">
                          <a:latin typeface="Times New Roman" pitchFamily="18" charset="0"/>
                          <a:sym typeface="Times New Roman" pitchFamily="18" charset="0"/>
                        </a:rPr>
                        <a:t>子命令一起使用，完全卸载软件包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656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solidFill>
                            <a:srgbClr val="FF3300"/>
                          </a:solidFill>
                          <a:latin typeface="Times New Roman" pitchFamily="18" charset="0"/>
                          <a:sym typeface="Times New Roman" pitchFamily="18" charset="0"/>
                        </a:rPr>
                        <a:t>--reinstall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与</a:t>
                      </a:r>
                      <a:r>
                        <a:rPr lang="en-US" altLang="x-none" sz="1600" dirty="0">
                          <a:latin typeface="Times New Roman" pitchFamily="18" charset="0"/>
                          <a:sym typeface="Times New Roman" pitchFamily="18" charset="0"/>
                        </a:rPr>
                        <a:t>install</a:t>
                      </a:r>
                      <a:r>
                        <a:rPr lang="zh-CN" altLang="en-US" sz="1600" dirty="0">
                          <a:latin typeface="Times New Roman" pitchFamily="18" charset="0"/>
                          <a:sym typeface="Times New Roman" pitchFamily="18" charset="0"/>
                        </a:rPr>
                        <a:t>子命令一起使用，重新安装软件包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-b</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在下载完源码包后，编译生成相应的软件包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13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不做实际操作，只是模拟命令执行结果</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81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-y</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对所有询问都作肯定的回答，</a:t>
                      </a:r>
                      <a:r>
                        <a:rPr lang="en-US" altLang="x-none" sz="1600" dirty="0">
                          <a:latin typeface="Times New Roman" pitchFamily="18" charset="0"/>
                          <a:sym typeface="Times New Roman" pitchFamily="18" charset="0"/>
                        </a:rPr>
                        <a:t>apt-get</a:t>
                      </a:r>
                      <a:r>
                        <a:rPr lang="zh-CN" altLang="en-US" sz="1600" dirty="0">
                          <a:latin typeface="Times New Roman" pitchFamily="18" charset="0"/>
                          <a:sym typeface="Times New Roman" pitchFamily="18" charset="0"/>
                        </a:rPr>
                        <a:t>不再进行任何提示</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13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-u</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获取已升级的软件包列表</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29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-h</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获取帮助信息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413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600" dirty="0">
                          <a:solidFill>
                            <a:srgbClr val="FF3300"/>
                          </a:solidFill>
                          <a:latin typeface="Times New Roman" pitchFamily="18" charset="0"/>
                          <a:sym typeface="Times New Roman" pitchFamily="18" charset="0"/>
                        </a:rPr>
                        <a:t>-v</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获取</a:t>
                      </a:r>
                      <a:r>
                        <a:rPr lang="en-US" altLang="x-none" sz="1600" dirty="0">
                          <a:latin typeface="Times New Roman" pitchFamily="18" charset="0"/>
                          <a:sym typeface="Times New Roman" pitchFamily="18" charset="0"/>
                        </a:rPr>
                        <a:t>apt-get</a:t>
                      </a:r>
                      <a:r>
                        <a:rPr lang="zh-CN" altLang="en-US" sz="1600" dirty="0">
                          <a:latin typeface="Times New Roman" pitchFamily="18" charset="0"/>
                          <a:sym typeface="Times New Roman" pitchFamily="18" charset="0"/>
                        </a:rPr>
                        <a:t>版本号</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66607" name="Rectangle 46"/>
          <p:cNvSpPr>
            <a:spLocks noChangeArrowheads="1"/>
          </p:cNvSpPr>
          <p:nvPr/>
        </p:nvSpPr>
        <p:spPr bwMode="auto">
          <a:xfrm>
            <a:off x="406400" y="1050409"/>
            <a:ext cx="11582400"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apt-get  </a:t>
            </a:r>
            <a:r>
              <a:rPr lang="en-US" altLang="zh-CN" b="1">
                <a:solidFill>
                  <a:srgbClr val="000000"/>
                </a:solidFill>
                <a:sym typeface="Times New Roman" pitchFamily="18" charset="0"/>
              </a:rPr>
              <a:t>subcommands</a:t>
            </a:r>
            <a:r>
              <a:rPr lang="en-US" altLang="zh-CN">
                <a:solidFill>
                  <a:srgbClr val="000000"/>
                </a:solidFill>
                <a:sym typeface="Times New Roman" pitchFamily="18" charset="0"/>
              </a:rPr>
              <a:t>  </a:t>
            </a:r>
            <a:r>
              <a:rPr lang="en-US" altLang="zh-CN">
                <a:solidFill>
                  <a:srgbClr val="FF0000"/>
                </a:solidFill>
                <a:sym typeface="Times New Roman" pitchFamily="18" charset="0"/>
              </a:rPr>
              <a:t>[ -d | -f | -m | -q | --purge | --reinstall | - b | - s | - y | - u | - h | -v ]  pkg</a:t>
            </a:r>
            <a:endParaRPr lang="zh-CN" altLang="en-US"/>
          </a:p>
        </p:txBody>
      </p:sp>
    </p:spTree>
    <p:extLst>
      <p:ext uri="{BB962C8B-B14F-4D97-AF65-F5344CB8AC3E}">
        <p14:creationId xmlns:p14="http://schemas.microsoft.com/office/powerpoint/2010/main" val="2066756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algn="ctr" eaLnBrk="1" hangingPunct="1"/>
            <a:r>
              <a:rPr lang="en-US" altLang="zh-CN" dirty="0"/>
              <a:t> </a:t>
            </a:r>
            <a:r>
              <a:rPr lang="zh-CN" altLang="en-US" dirty="0"/>
              <a:t>刷新软件源</a:t>
            </a:r>
          </a:p>
        </p:txBody>
      </p:sp>
      <p:sp>
        <p:nvSpPr>
          <p:cNvPr id="67588" name="Rectangle 3"/>
          <p:cNvSpPr>
            <a:spLocks noGrp="1" noChangeArrowheads="1"/>
          </p:cNvSpPr>
          <p:nvPr>
            <p:ph idx="1"/>
          </p:nvPr>
        </p:nvSpPr>
        <p:spPr>
          <a:prstGeom prst="rect">
            <a:avLst/>
          </a:prstGeom>
        </p:spPr>
        <p:txBody>
          <a:bodyPr/>
          <a:lstStyle/>
          <a:p>
            <a:pPr eaLnBrk="1" hangingPunct="1"/>
            <a:r>
              <a:rPr lang="zh-CN" altLang="en-US" dirty="0"/>
              <a:t>修改了配置文件</a:t>
            </a:r>
            <a:r>
              <a:rPr lang="en-US" altLang="zh-CN" dirty="0">
                <a:sym typeface="Arial" pitchFamily="34" charset="0"/>
              </a:rPr>
              <a:t>——</a:t>
            </a:r>
            <a:r>
              <a:rPr lang="en-US" altLang="zh-CN" dirty="0"/>
              <a:t>/</a:t>
            </a:r>
            <a:r>
              <a:rPr lang="en-US" altLang="zh-CN" dirty="0" err="1"/>
              <a:t>etc</a:t>
            </a:r>
            <a:r>
              <a:rPr lang="en-US" altLang="zh-CN" dirty="0"/>
              <a:t>/apt/</a:t>
            </a:r>
            <a:r>
              <a:rPr lang="en-US" altLang="zh-CN" dirty="0" err="1"/>
              <a:t>sources.list</a:t>
            </a:r>
            <a:r>
              <a:rPr lang="zh-CN" altLang="en-US" dirty="0"/>
              <a:t>，目的只是告知软件源镜像站点的地址。但那些所指向的镜像站点所具有的软件资源并不清楚，需要将这些资源列个清单，以便本地主机知晓可以申请哪些资源。 </a:t>
            </a:r>
          </a:p>
          <a:p>
            <a:pPr eaLnBrk="1" hangingPunct="1"/>
            <a:r>
              <a:rPr lang="zh-CN" altLang="en-US" dirty="0"/>
              <a:t>使用</a:t>
            </a:r>
            <a:r>
              <a:rPr lang="zh-CN" altLang="en-US" dirty="0">
                <a:sym typeface="Arial" pitchFamily="34" charset="0"/>
              </a:rPr>
              <a:t>“</a:t>
            </a:r>
            <a:r>
              <a:rPr lang="en-US" altLang="zh-CN" dirty="0"/>
              <a:t>apt-get update</a:t>
            </a:r>
            <a:r>
              <a:rPr lang="en-US" altLang="zh-CN" dirty="0">
                <a:sym typeface="Arial" pitchFamily="34" charset="0"/>
              </a:rPr>
              <a:t>”</a:t>
            </a:r>
            <a:r>
              <a:rPr lang="zh-CN" altLang="en-US" dirty="0"/>
              <a:t>命令刷新软件源，建立更新软件包列表。 </a:t>
            </a:r>
          </a:p>
        </p:txBody>
      </p:sp>
    </p:spTree>
    <p:extLst>
      <p:ext uri="{BB962C8B-B14F-4D97-AF65-F5344CB8AC3E}">
        <p14:creationId xmlns:p14="http://schemas.microsoft.com/office/powerpoint/2010/main" val="114569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algn="ctr" eaLnBrk="1" hangingPunct="1"/>
            <a:r>
              <a:rPr lang="zh-CN" altLang="en-US" dirty="0"/>
              <a:t>刷新软件源</a:t>
            </a:r>
          </a:p>
        </p:txBody>
      </p:sp>
      <p:sp>
        <p:nvSpPr>
          <p:cNvPr id="68612" name="Rectangle 3"/>
          <p:cNvSpPr>
            <a:spLocks noGrp="1" noChangeArrowheads="1"/>
          </p:cNvSpPr>
          <p:nvPr>
            <p:ph idx="1"/>
          </p:nvPr>
        </p:nvSpPr>
        <p:spPr>
          <a:prstGeom prst="rect">
            <a:avLst/>
          </a:prstGeom>
        </p:spPr>
        <p:txBody>
          <a:bodyPr/>
          <a:lstStyle/>
          <a:p>
            <a:pPr eaLnBrk="1" hangingPunct="1">
              <a:lnSpc>
                <a:spcPct val="90000"/>
              </a:lnSpc>
            </a:pPr>
            <a:r>
              <a:rPr lang="en-US" altLang="zh-CN" sz="2000">
                <a:sym typeface="Arial" pitchFamily="34" charset="0"/>
              </a:rPr>
              <a:t>“</a:t>
            </a:r>
            <a:r>
              <a:rPr lang="en-US" altLang="zh-CN" sz="2000"/>
              <a:t>apt-get update</a:t>
            </a:r>
            <a:r>
              <a:rPr lang="en-US" altLang="zh-CN" sz="2000">
                <a:sym typeface="Arial" pitchFamily="34" charset="0"/>
              </a:rPr>
              <a:t>”</a:t>
            </a:r>
            <a:r>
              <a:rPr lang="zh-CN" altLang="en-US" sz="2000"/>
              <a:t>命令会扫描每一个软件源服务器，并为该服务器所具有软件包资源建立索引文件，存放在本地的</a:t>
            </a:r>
            <a:r>
              <a:rPr lang="en-US" altLang="zh-CN" sz="2000">
                <a:solidFill>
                  <a:srgbClr val="FF0000"/>
                </a:solidFill>
              </a:rPr>
              <a:t>/var/lib/apt/lists</a:t>
            </a:r>
            <a:r>
              <a:rPr lang="en-US" altLang="zh-CN" sz="2000"/>
              <a:t>/</a:t>
            </a:r>
            <a:r>
              <a:rPr lang="zh-CN" altLang="en-US" sz="2000"/>
              <a:t>目录中。使用</a:t>
            </a:r>
            <a:r>
              <a:rPr lang="en-US" altLang="zh-CN" sz="2000"/>
              <a:t>apt-get</a:t>
            </a:r>
            <a:r>
              <a:rPr lang="zh-CN" altLang="en-US" sz="2000"/>
              <a:t>执行安装、更新操作时，都将依据这些索引文件，向软件源服务器申请资源。因此，在计算机设备空闲时，经常使用</a:t>
            </a:r>
            <a:r>
              <a:rPr lang="zh-CN" altLang="en-US" sz="2000">
                <a:sym typeface="Arial" pitchFamily="34" charset="0"/>
              </a:rPr>
              <a:t>“</a:t>
            </a:r>
            <a:r>
              <a:rPr lang="en-US" altLang="zh-CN" sz="2000"/>
              <a:t>apt-get update</a:t>
            </a:r>
            <a:r>
              <a:rPr lang="en-US" altLang="zh-CN" sz="2000">
                <a:sym typeface="Arial" pitchFamily="34" charset="0"/>
              </a:rPr>
              <a:t>”</a:t>
            </a:r>
            <a:r>
              <a:rPr lang="zh-CN" altLang="en-US" sz="2000"/>
              <a:t>命令刷新软件源，是一个好的习惯。 </a:t>
            </a:r>
            <a:endParaRPr lang="zh-CN" altLang="en-US"/>
          </a:p>
        </p:txBody>
      </p:sp>
      <p:sp>
        <p:nvSpPr>
          <p:cNvPr id="68613" name="Rectangle 4"/>
          <p:cNvSpPr>
            <a:spLocks noChangeArrowheads="1"/>
          </p:cNvSpPr>
          <p:nvPr/>
        </p:nvSpPr>
        <p:spPr bwMode="auto">
          <a:xfrm>
            <a:off x="1117600" y="2961211"/>
            <a:ext cx="7055008" cy="299774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wdl@UbuntuFisher:~$ sudo apt-get update</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1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 Release.gpg [191B]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忽略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feisty/main Translation-zh_CN</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2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feisty/universe Translation-zh_CN [27.5kB]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3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 Release [57.2kB]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4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feisty/main Packages [1007kB]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5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feisty/universe Packages [3754kB]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6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feisty/main Sources [293kB]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7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feisty/restricted Sources [1710B]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获取：</a:t>
            </a:r>
            <a:r>
              <a:rPr lang="en-US" altLang="zh-CN" sz="1600">
                <a:solidFill>
                  <a:srgbClr val="000000"/>
                </a:solidFill>
                <a:sym typeface="Times New Roman" pitchFamily="18" charset="0"/>
              </a:rPr>
              <a:t>8 </a:t>
            </a:r>
            <a:r>
              <a:rPr lang="en-US" altLang="zh-CN" sz="1600">
                <a:solidFill>
                  <a:srgbClr val="000000"/>
                </a:solidFill>
                <a:sym typeface="Times New Roman" pitchFamily="18" charset="0"/>
                <a:hlinkClick r:id="rId2"/>
              </a:rPr>
              <a:t>http://debian.cn99.com</a:t>
            </a:r>
            <a:r>
              <a:rPr lang="en-US" altLang="zh-CN" sz="1600">
                <a:solidFill>
                  <a:srgbClr val="000000"/>
                </a:solidFill>
                <a:sym typeface="Times New Roman" pitchFamily="18" charset="0"/>
              </a:rPr>
              <a:t> feisty/universe Sources [1131kB]</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下载 </a:t>
            </a:r>
            <a:r>
              <a:rPr lang="en-US" altLang="zh-CN" sz="1600">
                <a:solidFill>
                  <a:srgbClr val="000000"/>
                </a:solidFill>
                <a:sym typeface="Times New Roman" pitchFamily="18" charset="0"/>
              </a:rPr>
              <a:t>6272kB</a:t>
            </a:r>
            <a:r>
              <a:rPr lang="zh-CN" altLang="en-US" sz="1600">
                <a:solidFill>
                  <a:srgbClr val="000000"/>
                </a:solidFill>
                <a:sym typeface="Times New Roman" pitchFamily="18" charset="0"/>
              </a:rPr>
              <a:t>，耗时 </a:t>
            </a:r>
            <a:r>
              <a:rPr lang="en-US" altLang="zh-CN" sz="1600">
                <a:solidFill>
                  <a:srgbClr val="000000"/>
                </a:solidFill>
                <a:sym typeface="Times New Roman" pitchFamily="18" charset="0"/>
              </a:rPr>
              <a:t>3m53s (26.8kB/s)</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a:solidFill>
                  <a:srgbClr val="000000"/>
                </a:solidFill>
                <a:sym typeface="Times New Roman" pitchFamily="18" charset="0"/>
              </a:rPr>
              <a:t>正在读取软件包列表</a:t>
            </a:r>
            <a:r>
              <a:rPr lang="en-US" altLang="zh-CN" sz="1600">
                <a:solidFill>
                  <a:srgbClr val="000000"/>
                </a:solidFill>
                <a:sym typeface="Times New Roman" pitchFamily="18" charset="0"/>
              </a:rPr>
              <a:t>... </a:t>
            </a:r>
            <a:r>
              <a:rPr lang="zh-CN" altLang="en-US" sz="1600">
                <a:solidFill>
                  <a:srgbClr val="000000"/>
                </a:solidFill>
                <a:sym typeface="Times New Roman" pitchFamily="18" charset="0"/>
              </a:rPr>
              <a:t>完成</a:t>
            </a:r>
            <a:endParaRPr lang="zh-CN" altLang="en-US"/>
          </a:p>
        </p:txBody>
      </p:sp>
    </p:spTree>
    <p:extLst>
      <p:ext uri="{BB962C8B-B14F-4D97-AF65-F5344CB8AC3E}">
        <p14:creationId xmlns:p14="http://schemas.microsoft.com/office/powerpoint/2010/main" val="2786850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algn="ctr" eaLnBrk="1" hangingPunct="1"/>
            <a:r>
              <a:rPr lang="zh-CN" altLang="en-US" dirty="0"/>
              <a:t>安装软件包 </a:t>
            </a:r>
          </a:p>
        </p:txBody>
      </p:sp>
      <p:sp>
        <p:nvSpPr>
          <p:cNvPr id="69636" name="Rectangle 3"/>
          <p:cNvSpPr>
            <a:spLocks noGrp="1" noChangeArrowheads="1"/>
          </p:cNvSpPr>
          <p:nvPr>
            <p:ph idx="1"/>
          </p:nvPr>
        </p:nvSpPr>
        <p:spPr>
          <a:prstGeom prst="rect">
            <a:avLst/>
          </a:prstGeom>
        </p:spPr>
        <p:txBody>
          <a:bodyPr/>
          <a:lstStyle/>
          <a:p>
            <a:pPr eaLnBrk="1" hangingPunct="1">
              <a:lnSpc>
                <a:spcPct val="80000"/>
              </a:lnSpc>
            </a:pPr>
            <a:r>
              <a:rPr lang="zh-CN" altLang="en-US" sz="2400"/>
              <a:t>在准备好软件源并连通网络后，用户只需告知安装软件的名称，</a:t>
            </a:r>
            <a:r>
              <a:rPr lang="zh-CN" altLang="en-US" sz="2400">
                <a:sym typeface="Arial" pitchFamily="34" charset="0"/>
              </a:rPr>
              <a:t>“</a:t>
            </a:r>
            <a:r>
              <a:rPr lang="en-US" altLang="zh-CN" sz="2400"/>
              <a:t>apt-get install</a:t>
            </a:r>
            <a:r>
              <a:rPr lang="en-US" altLang="zh-CN" sz="2400">
                <a:sym typeface="Arial" pitchFamily="34" charset="0"/>
              </a:rPr>
              <a:t>”</a:t>
            </a:r>
            <a:r>
              <a:rPr lang="zh-CN" altLang="en-US" sz="2400"/>
              <a:t>命令就可以轻松完成整个安装过程，而无须考虑软件包的版本、优先级、依赖关系等等。</a:t>
            </a:r>
          </a:p>
          <a:p>
            <a:pPr eaLnBrk="1" hangingPunct="1">
              <a:lnSpc>
                <a:spcPct val="80000"/>
              </a:lnSpc>
            </a:pPr>
            <a:r>
              <a:rPr lang="zh-CN" altLang="en-US" sz="2400"/>
              <a:t>使用</a:t>
            </a:r>
            <a:r>
              <a:rPr lang="zh-CN" altLang="en-US" sz="2400">
                <a:sym typeface="Arial" pitchFamily="34" charset="0"/>
              </a:rPr>
              <a:t>“</a:t>
            </a:r>
            <a:r>
              <a:rPr lang="en-US" altLang="zh-CN" sz="2400"/>
              <a:t>apt-get install</a:t>
            </a:r>
            <a:r>
              <a:rPr lang="en-US" altLang="zh-CN" sz="2400">
                <a:sym typeface="Arial" pitchFamily="34" charset="0"/>
              </a:rPr>
              <a:t>”</a:t>
            </a:r>
            <a:r>
              <a:rPr lang="zh-CN" altLang="en-US" sz="2400"/>
              <a:t>下载软件包大体分为四步：</a:t>
            </a:r>
          </a:p>
          <a:p>
            <a:pPr lvl="1" eaLnBrk="1" hangingPunct="1">
              <a:lnSpc>
                <a:spcPct val="80000"/>
              </a:lnSpc>
            </a:pPr>
            <a:r>
              <a:rPr lang="en-US" altLang="zh-CN" sz="2000">
                <a:solidFill>
                  <a:srgbClr val="FF0000"/>
                </a:solidFill>
              </a:rPr>
              <a:t>STEP1</a:t>
            </a:r>
            <a:r>
              <a:rPr lang="zh-CN" altLang="en-US" sz="2000"/>
              <a:t>，扫描本地存放的软件包更新列表（由</a:t>
            </a:r>
            <a:r>
              <a:rPr lang="en-US" altLang="zh-CN" sz="2000"/>
              <a:t>apt-get update</a:t>
            </a:r>
            <a:r>
              <a:rPr lang="zh-CN" altLang="en-US" sz="2000"/>
              <a:t>命令刷新更新列表），找到最新版本的软件包；</a:t>
            </a:r>
          </a:p>
          <a:p>
            <a:pPr lvl="1" eaLnBrk="1" hangingPunct="1">
              <a:lnSpc>
                <a:spcPct val="80000"/>
              </a:lnSpc>
            </a:pPr>
            <a:r>
              <a:rPr lang="en-US" altLang="zh-CN" sz="2000">
                <a:solidFill>
                  <a:srgbClr val="FF0000"/>
                </a:solidFill>
              </a:rPr>
              <a:t>STEP2</a:t>
            </a:r>
            <a:r>
              <a:rPr lang="zh-CN" altLang="en-US" sz="2000"/>
              <a:t>，进行软件包依赖关系检查，找到支持该软件正常运行的所有软件包；</a:t>
            </a:r>
          </a:p>
          <a:p>
            <a:pPr lvl="1" eaLnBrk="1" hangingPunct="1">
              <a:lnSpc>
                <a:spcPct val="80000"/>
              </a:lnSpc>
            </a:pPr>
            <a:r>
              <a:rPr lang="en-US" altLang="zh-CN" sz="2000">
                <a:solidFill>
                  <a:srgbClr val="FF0000"/>
                </a:solidFill>
              </a:rPr>
              <a:t>STEP3</a:t>
            </a:r>
            <a:r>
              <a:rPr lang="zh-CN" altLang="en-US" sz="2000"/>
              <a:t>，从软件源所指的镜像站点中，下载相关软件包；</a:t>
            </a:r>
          </a:p>
          <a:p>
            <a:pPr lvl="1" eaLnBrk="1" hangingPunct="1">
              <a:lnSpc>
                <a:spcPct val="80000"/>
              </a:lnSpc>
            </a:pPr>
            <a:r>
              <a:rPr lang="en-US" altLang="zh-CN" sz="2000">
                <a:solidFill>
                  <a:srgbClr val="FF0000"/>
                </a:solidFill>
              </a:rPr>
              <a:t>STEP4</a:t>
            </a:r>
            <a:r>
              <a:rPr lang="en-US" altLang="zh-CN" sz="2000"/>
              <a:t> </a:t>
            </a:r>
            <a:r>
              <a:rPr lang="zh-CN" altLang="en-US" sz="2000"/>
              <a:t>，解压软件包，并自动完成应用程序的安装和配置。 </a:t>
            </a:r>
            <a:endParaRPr lang="zh-CN" altLang="en-US"/>
          </a:p>
        </p:txBody>
      </p:sp>
    </p:spTree>
    <p:extLst>
      <p:ext uri="{BB962C8B-B14F-4D97-AF65-F5344CB8AC3E}">
        <p14:creationId xmlns:p14="http://schemas.microsoft.com/office/powerpoint/2010/main" val="690924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9" name="Rectangle 2"/>
          <p:cNvSpPr>
            <a:spLocks noGrp="1" noChangeArrowheads="1"/>
          </p:cNvSpPr>
          <p:nvPr>
            <p:ph idx="1"/>
          </p:nvPr>
        </p:nvSpPr>
        <p:spPr>
          <a:prstGeom prst="rect">
            <a:avLst/>
          </a:prstGeom>
        </p:spPr>
        <p:txBody>
          <a:bodyPr/>
          <a:lstStyle/>
          <a:p>
            <a:pPr eaLnBrk="1" hangingPunct="1">
              <a:buFont typeface="Wingdings 3" pitchFamily="18" charset="2"/>
              <a:buNone/>
            </a:pPr>
            <a:r>
              <a:rPr lang="zh-CN" altLang="en-US" sz="3200">
                <a:solidFill>
                  <a:schemeClr val="tx2"/>
                </a:solidFill>
                <a:sym typeface="Arial" pitchFamily="34" charset="0"/>
              </a:rPr>
              <a:t>安装</a:t>
            </a:r>
            <a:r>
              <a:rPr lang="en-US" altLang="zh-CN" sz="3200">
                <a:solidFill>
                  <a:schemeClr val="tx2"/>
                </a:solidFill>
                <a:sym typeface="Arial" pitchFamily="34" charset="0"/>
              </a:rPr>
              <a:t>xchat</a:t>
            </a:r>
            <a:r>
              <a:rPr lang="zh-CN" altLang="en-US" sz="3200">
                <a:solidFill>
                  <a:schemeClr val="tx2"/>
                </a:solidFill>
                <a:sym typeface="Arial" pitchFamily="34" charset="0"/>
              </a:rPr>
              <a:t>聊天室软件 </a:t>
            </a:r>
            <a:endParaRPr lang="zh-CN" altLang="en-US"/>
          </a:p>
        </p:txBody>
      </p:sp>
      <p:sp>
        <p:nvSpPr>
          <p:cNvPr id="70660" name="Rectangle 3"/>
          <p:cNvSpPr>
            <a:spLocks noChangeArrowheads="1"/>
          </p:cNvSpPr>
          <p:nvPr/>
        </p:nvSpPr>
        <p:spPr bwMode="auto">
          <a:xfrm>
            <a:off x="406400" y="1433115"/>
            <a:ext cx="11074400" cy="3693319"/>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apt-get install</a:t>
            </a:r>
            <a:r>
              <a:rPr lang="en-US" altLang="zh-CN">
                <a:solidFill>
                  <a:srgbClr val="000000"/>
                </a:solidFill>
                <a:sym typeface="Times New Roman" pitchFamily="18" charset="0"/>
              </a:rPr>
              <a:t>  xchat</a:t>
            </a:r>
            <a:endParaRPr lang="zh-CN" altLang="en-US">
              <a:solidFill>
                <a:srgbClr val="000000"/>
              </a:solidFill>
              <a:sym typeface="Times New Roman" pitchFamily="18" charset="0"/>
            </a:endParaRPr>
          </a:p>
          <a:p>
            <a:pPr eaLnBrk="0" hangingPunct="0"/>
            <a:r>
              <a:rPr lang="zh-CN" altLang="en-US">
                <a:solidFill>
                  <a:srgbClr val="000000"/>
                </a:solidFill>
                <a:sym typeface="Times New Roman" pitchFamily="18" charset="0"/>
              </a:rPr>
              <a:t>正在读取软件包列表</a:t>
            </a:r>
            <a:r>
              <a:rPr lang="en-US" altLang="zh-CN">
                <a:solidFill>
                  <a:srgbClr val="000000"/>
                </a:solidFill>
                <a:sym typeface="Times New Roman" pitchFamily="18" charset="0"/>
              </a:rPr>
              <a:t>... </a:t>
            </a:r>
            <a:r>
              <a:rPr lang="zh-CN" altLang="en-US">
                <a:solidFill>
                  <a:srgbClr val="000000"/>
                </a:solidFill>
                <a:sym typeface="Times New Roman" pitchFamily="18" charset="0"/>
              </a:rPr>
              <a:t>完成</a:t>
            </a:r>
          </a:p>
          <a:p>
            <a:pPr eaLnBrk="0" hangingPunct="0"/>
            <a:r>
              <a:rPr lang="zh-CN" altLang="en-US">
                <a:solidFill>
                  <a:srgbClr val="000000"/>
                </a:solidFill>
                <a:sym typeface="Times New Roman" pitchFamily="18" charset="0"/>
              </a:rPr>
              <a:t>正在分析软件包的依赖关系树</a:t>
            </a:r>
          </a:p>
          <a:p>
            <a:pPr eaLnBrk="0" hangingPunct="0"/>
            <a:r>
              <a:rPr lang="zh-CN" altLang="en-US">
                <a:solidFill>
                  <a:srgbClr val="000000"/>
                </a:solidFill>
                <a:sym typeface="Times New Roman" pitchFamily="18" charset="0"/>
              </a:rPr>
              <a:t>读取状态信息</a:t>
            </a:r>
            <a:r>
              <a:rPr lang="en-US" altLang="zh-CN">
                <a:solidFill>
                  <a:srgbClr val="000000"/>
                </a:solidFill>
                <a:sym typeface="Times New Roman" pitchFamily="18" charset="0"/>
              </a:rPr>
              <a:t>... </a:t>
            </a:r>
            <a:r>
              <a:rPr lang="zh-CN" altLang="en-US">
                <a:solidFill>
                  <a:srgbClr val="000000"/>
                </a:solidFill>
                <a:sym typeface="Times New Roman" pitchFamily="18" charset="0"/>
              </a:rPr>
              <a:t>完成</a:t>
            </a:r>
          </a:p>
          <a:p>
            <a:pPr eaLnBrk="0" hangingPunct="0"/>
            <a:r>
              <a:rPr lang="zh-CN" altLang="en-US">
                <a:solidFill>
                  <a:srgbClr val="000000"/>
                </a:solidFill>
                <a:sym typeface="Times New Roman" pitchFamily="18" charset="0"/>
              </a:rPr>
              <a:t>将会安装下列额外的软件包：</a:t>
            </a:r>
          </a:p>
          <a:p>
            <a:pPr eaLnBrk="0" hangingPunct="0"/>
            <a:r>
              <a:rPr lang="en-US" altLang="zh-CN">
                <a:solidFill>
                  <a:srgbClr val="000000"/>
                </a:solidFill>
                <a:sym typeface="Times New Roman" pitchFamily="18" charset="0"/>
              </a:rPr>
              <a:t>tcl8.4   xchat-common</a:t>
            </a:r>
            <a:endParaRPr lang="zh-CN" altLang="en-US">
              <a:solidFill>
                <a:srgbClr val="000000"/>
              </a:solidFill>
              <a:sym typeface="Times New Roman" pitchFamily="18" charset="0"/>
            </a:endParaRPr>
          </a:p>
          <a:p>
            <a:pPr eaLnBrk="0" hangingPunct="0"/>
            <a:r>
              <a:rPr lang="zh-CN" altLang="en-US">
                <a:solidFill>
                  <a:srgbClr val="000000"/>
                </a:solidFill>
                <a:sym typeface="Times New Roman" pitchFamily="18" charset="0"/>
              </a:rPr>
              <a:t>建议安装的软件包：</a:t>
            </a:r>
          </a:p>
          <a:p>
            <a:pPr eaLnBrk="0" hangingPunct="0"/>
            <a:r>
              <a:rPr lang="en-US" altLang="zh-CN">
                <a:solidFill>
                  <a:srgbClr val="000000"/>
                </a:solidFill>
                <a:sym typeface="Times New Roman" pitchFamily="18" charset="0"/>
              </a:rPr>
              <a:t>tclreadline   libnet-google-perl</a:t>
            </a:r>
            <a:endParaRPr lang="zh-CN" altLang="en-US">
              <a:solidFill>
                <a:srgbClr val="000000"/>
              </a:solidFill>
              <a:sym typeface="Times New Roman" pitchFamily="18" charset="0"/>
            </a:endParaRPr>
          </a:p>
          <a:p>
            <a:pPr eaLnBrk="0" hangingPunct="0"/>
            <a:r>
              <a:rPr lang="zh-CN" altLang="en-US">
                <a:solidFill>
                  <a:srgbClr val="000000"/>
                </a:solidFill>
                <a:sym typeface="Times New Roman" pitchFamily="18" charset="0"/>
              </a:rPr>
              <a:t>下列</a:t>
            </a:r>
            <a:r>
              <a:rPr lang="en-US" altLang="zh-CN">
                <a:solidFill>
                  <a:srgbClr val="000000"/>
                </a:solidFill>
                <a:sym typeface="Times New Roman" pitchFamily="18" charset="0"/>
              </a:rPr>
              <a:t>【</a:t>
            </a:r>
            <a:r>
              <a:rPr lang="zh-CN" altLang="en-US">
                <a:solidFill>
                  <a:srgbClr val="000000"/>
                </a:solidFill>
                <a:sym typeface="Times New Roman" pitchFamily="18" charset="0"/>
              </a:rPr>
              <a:t>新</a:t>
            </a:r>
            <a:r>
              <a:rPr lang="en-US" altLang="zh-CN">
                <a:solidFill>
                  <a:srgbClr val="000000"/>
                </a:solidFill>
                <a:sym typeface="Times New Roman" pitchFamily="18" charset="0"/>
              </a:rPr>
              <a:t>】</a:t>
            </a:r>
            <a:r>
              <a:rPr lang="zh-CN" altLang="en-US">
                <a:solidFill>
                  <a:srgbClr val="000000"/>
                </a:solidFill>
                <a:sym typeface="Times New Roman" pitchFamily="18" charset="0"/>
              </a:rPr>
              <a:t>软件包将被安装：</a:t>
            </a:r>
          </a:p>
          <a:p>
            <a:pPr eaLnBrk="0" hangingPunct="0"/>
            <a:r>
              <a:rPr lang="en-US" altLang="zh-CN">
                <a:solidFill>
                  <a:srgbClr val="000000"/>
                </a:solidFill>
                <a:sym typeface="Times New Roman" pitchFamily="18" charset="0"/>
              </a:rPr>
              <a:t>tcl8.4  xchat  xchat-common</a:t>
            </a:r>
            <a:endParaRPr lang="zh-CN" altLang="en-US">
              <a:solidFill>
                <a:srgbClr val="000000"/>
              </a:solidFill>
              <a:sym typeface="Times New Roman" pitchFamily="18" charset="0"/>
            </a:endParaRPr>
          </a:p>
          <a:p>
            <a:pPr eaLnBrk="0" hangingPunct="0"/>
            <a:r>
              <a:rPr lang="zh-CN" altLang="en-US">
                <a:solidFill>
                  <a:srgbClr val="000000"/>
                </a:solidFill>
                <a:sym typeface="Times New Roman" pitchFamily="18" charset="0"/>
              </a:rPr>
              <a:t>共升级了 </a:t>
            </a:r>
            <a:r>
              <a:rPr lang="en-US" altLang="zh-CN">
                <a:solidFill>
                  <a:srgbClr val="000000"/>
                </a:solidFill>
                <a:sym typeface="Times New Roman" pitchFamily="18" charset="0"/>
              </a:rPr>
              <a:t>0 </a:t>
            </a:r>
            <a:r>
              <a:rPr lang="zh-CN" altLang="en-US">
                <a:solidFill>
                  <a:srgbClr val="000000"/>
                </a:solidFill>
                <a:sym typeface="Times New Roman" pitchFamily="18" charset="0"/>
              </a:rPr>
              <a:t>个软件包，新安装了 </a:t>
            </a:r>
            <a:r>
              <a:rPr lang="en-US" altLang="zh-CN">
                <a:solidFill>
                  <a:srgbClr val="000000"/>
                </a:solidFill>
                <a:sym typeface="Times New Roman" pitchFamily="18" charset="0"/>
              </a:rPr>
              <a:t>3 </a:t>
            </a:r>
            <a:r>
              <a:rPr lang="zh-CN" altLang="en-US">
                <a:solidFill>
                  <a:srgbClr val="000000"/>
                </a:solidFill>
                <a:sym typeface="Times New Roman" pitchFamily="18" charset="0"/>
              </a:rPr>
              <a:t>个软件包，要卸载 </a:t>
            </a:r>
            <a:r>
              <a:rPr lang="en-US" altLang="zh-CN">
                <a:solidFill>
                  <a:srgbClr val="000000"/>
                </a:solidFill>
                <a:sym typeface="Times New Roman" pitchFamily="18" charset="0"/>
              </a:rPr>
              <a:t>0 </a:t>
            </a:r>
            <a:r>
              <a:rPr lang="zh-CN" altLang="en-US">
                <a:solidFill>
                  <a:srgbClr val="000000"/>
                </a:solidFill>
                <a:sym typeface="Times New Roman" pitchFamily="18" charset="0"/>
              </a:rPr>
              <a:t>个软件包，有 </a:t>
            </a:r>
            <a:r>
              <a:rPr lang="en-US" altLang="zh-CN">
                <a:solidFill>
                  <a:srgbClr val="000000"/>
                </a:solidFill>
                <a:sym typeface="Times New Roman" pitchFamily="18" charset="0"/>
              </a:rPr>
              <a:t>1 </a:t>
            </a:r>
            <a:r>
              <a:rPr lang="zh-CN" altLang="en-US">
                <a:solidFill>
                  <a:srgbClr val="000000"/>
                </a:solidFill>
                <a:sym typeface="Times New Roman" pitchFamily="18" charset="0"/>
              </a:rPr>
              <a:t>个软件未被升级。</a:t>
            </a:r>
          </a:p>
          <a:p>
            <a:pPr eaLnBrk="0" hangingPunct="0"/>
            <a:r>
              <a:rPr lang="zh-CN" altLang="en-US">
                <a:solidFill>
                  <a:srgbClr val="000000"/>
                </a:solidFill>
                <a:sym typeface="Times New Roman" pitchFamily="18" charset="0"/>
              </a:rPr>
              <a:t>需要下载 </a:t>
            </a:r>
            <a:r>
              <a:rPr lang="en-US" altLang="zh-CN">
                <a:solidFill>
                  <a:srgbClr val="000000"/>
                </a:solidFill>
                <a:sym typeface="Times New Roman" pitchFamily="18" charset="0"/>
              </a:rPr>
              <a:t>2354kB </a:t>
            </a:r>
            <a:r>
              <a:rPr lang="zh-CN" altLang="en-US">
                <a:solidFill>
                  <a:srgbClr val="000000"/>
                </a:solidFill>
                <a:sym typeface="Times New Roman" pitchFamily="18" charset="0"/>
              </a:rPr>
              <a:t>的软件包。</a:t>
            </a:r>
          </a:p>
          <a:p>
            <a:pPr eaLnBrk="0" hangingPunct="0"/>
            <a:r>
              <a:rPr lang="zh-CN" altLang="en-US">
                <a:solidFill>
                  <a:srgbClr val="000000"/>
                </a:solidFill>
                <a:sym typeface="Times New Roman" pitchFamily="18" charset="0"/>
              </a:rPr>
              <a:t>解压缩后会消耗掉 </a:t>
            </a:r>
            <a:r>
              <a:rPr lang="en-US" altLang="zh-CN">
                <a:solidFill>
                  <a:srgbClr val="000000"/>
                </a:solidFill>
                <a:sym typeface="Times New Roman" pitchFamily="18" charset="0"/>
              </a:rPr>
              <a:t>6693kB </a:t>
            </a:r>
            <a:r>
              <a:rPr lang="zh-CN" altLang="en-US">
                <a:solidFill>
                  <a:srgbClr val="000000"/>
                </a:solidFill>
                <a:sym typeface="Times New Roman" pitchFamily="18" charset="0"/>
              </a:rPr>
              <a:t>的额外空间。</a:t>
            </a:r>
            <a:endParaRPr lang="zh-CN" altLang="en-US"/>
          </a:p>
        </p:txBody>
      </p:sp>
    </p:spTree>
    <p:extLst>
      <p:ext uri="{BB962C8B-B14F-4D97-AF65-F5344CB8AC3E}">
        <p14:creationId xmlns:p14="http://schemas.microsoft.com/office/powerpoint/2010/main" val="4285855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5" name="Rectangle 4"/>
          <p:cNvSpPr>
            <a:spLocks noGrp="1" noChangeArrowheads="1"/>
          </p:cNvSpPr>
          <p:nvPr>
            <p:ph type="title"/>
          </p:nvPr>
        </p:nvSpPr>
        <p:spPr/>
        <p:txBody>
          <a:bodyPr anchor="ctr"/>
          <a:lstStyle/>
          <a:p>
            <a:pPr algn="ctr" eaLnBrk="1" hangingPunct="1"/>
            <a:r>
              <a:rPr lang="zh-CN" altLang="en-US" dirty="0"/>
              <a:t>重新安装软件包 </a:t>
            </a:r>
          </a:p>
        </p:txBody>
      </p:sp>
      <p:sp>
        <p:nvSpPr>
          <p:cNvPr id="71683" name="Rectangle 2"/>
          <p:cNvSpPr>
            <a:spLocks noGrp="1" noChangeArrowheads="1"/>
          </p:cNvSpPr>
          <p:nvPr>
            <p:ph idx="1"/>
          </p:nvPr>
        </p:nvSpPr>
        <p:spPr>
          <a:prstGeom prst="rect">
            <a:avLst/>
          </a:prstGeom>
        </p:spPr>
        <p:txBody>
          <a:bodyPr/>
          <a:lstStyle/>
          <a:p>
            <a:pPr eaLnBrk="1" hangingPunct="1"/>
            <a:r>
              <a:rPr lang="zh-CN" altLang="en-US" sz="2400"/>
              <a:t>当用户不小心损坏了已安装的软件包，而需要修复。或者，希望重新安装软件包中某些文件的最新版本，可以使用</a:t>
            </a:r>
            <a:r>
              <a:rPr lang="zh-CN" altLang="en-US" sz="2400">
                <a:sym typeface="Arial" pitchFamily="34" charset="0"/>
              </a:rPr>
              <a:t>“</a:t>
            </a:r>
            <a:r>
              <a:rPr lang="en-US" altLang="zh-CN" sz="2400"/>
              <a:t>apt-get --reinstall install</a:t>
            </a:r>
            <a:r>
              <a:rPr lang="en-US" altLang="zh-CN" sz="2400">
                <a:sym typeface="Arial" pitchFamily="34" charset="0"/>
              </a:rPr>
              <a:t>”</a:t>
            </a:r>
            <a:r>
              <a:rPr lang="zh-CN" altLang="en-US" sz="2400"/>
              <a:t>命令进行软件包的重新安装。</a:t>
            </a:r>
            <a:r>
              <a:rPr lang="zh-CN" altLang="en-US"/>
              <a:t>  </a:t>
            </a:r>
          </a:p>
        </p:txBody>
      </p:sp>
      <p:sp>
        <p:nvSpPr>
          <p:cNvPr id="71684" name="Rectangle 3"/>
          <p:cNvSpPr>
            <a:spLocks noChangeArrowheads="1"/>
          </p:cNvSpPr>
          <p:nvPr/>
        </p:nvSpPr>
        <p:spPr bwMode="auto">
          <a:xfrm>
            <a:off x="1415480" y="2852936"/>
            <a:ext cx="8355172" cy="373640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sudo</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apt-get  --reinstall  install</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xchat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正在读取软件包列表</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完成</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正在分析软件包的依赖关系树</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读取状态信息</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完成</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建议安装的软件包：</a:t>
            </a: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libnet</a:t>
            </a:r>
            <a:r>
              <a:rPr lang="en-US" altLang="zh-CN" sz="1600" dirty="0">
                <a:solidFill>
                  <a:srgbClr val="000000"/>
                </a:solidFill>
                <a:sym typeface="Times New Roman" pitchFamily="18" charset="0"/>
              </a:rPr>
              <a:t>-google-</a:t>
            </a:r>
            <a:r>
              <a:rPr lang="en-US" altLang="zh-CN" sz="1600" dirty="0" err="1">
                <a:solidFill>
                  <a:srgbClr val="000000"/>
                </a:solidFill>
                <a:sym typeface="Times New Roman" pitchFamily="18" charset="0"/>
              </a:rPr>
              <a:t>perl</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下列</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新</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软件包将被安装：</a:t>
            </a: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xchat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共升级了 </a:t>
            </a:r>
            <a:r>
              <a:rPr lang="en-US" altLang="zh-CN" sz="1600" dirty="0">
                <a:solidFill>
                  <a:srgbClr val="000000"/>
                </a:solidFill>
                <a:sym typeface="Times New Roman" pitchFamily="18" charset="0"/>
              </a:rPr>
              <a:t>0 </a:t>
            </a:r>
            <a:r>
              <a:rPr lang="zh-CN" altLang="en-US" sz="1600" dirty="0">
                <a:solidFill>
                  <a:srgbClr val="000000"/>
                </a:solidFill>
                <a:sym typeface="Times New Roman" pitchFamily="18" charset="0"/>
              </a:rPr>
              <a:t>个软件包，新安装了 </a:t>
            </a:r>
            <a:r>
              <a:rPr lang="en-US" altLang="zh-CN" sz="1600" dirty="0">
                <a:solidFill>
                  <a:srgbClr val="000000"/>
                </a:solidFill>
                <a:sym typeface="Times New Roman" pitchFamily="18" charset="0"/>
              </a:rPr>
              <a:t>1 </a:t>
            </a:r>
            <a:r>
              <a:rPr lang="zh-CN" altLang="en-US" sz="1600" dirty="0">
                <a:solidFill>
                  <a:srgbClr val="000000"/>
                </a:solidFill>
                <a:sym typeface="Times New Roman" pitchFamily="18" charset="0"/>
              </a:rPr>
              <a:t>个软件包，要卸载 </a:t>
            </a:r>
            <a:r>
              <a:rPr lang="en-US" altLang="zh-CN" sz="1600" dirty="0">
                <a:solidFill>
                  <a:srgbClr val="000000"/>
                </a:solidFill>
                <a:sym typeface="Times New Roman" pitchFamily="18" charset="0"/>
              </a:rPr>
              <a:t>0 </a:t>
            </a:r>
            <a:r>
              <a:rPr lang="zh-CN" altLang="en-US" sz="1600" dirty="0">
                <a:solidFill>
                  <a:srgbClr val="000000"/>
                </a:solidFill>
                <a:sym typeface="Times New Roman" pitchFamily="18" charset="0"/>
              </a:rPr>
              <a:t>个软件包，有 </a:t>
            </a:r>
            <a:r>
              <a:rPr lang="en-US" altLang="zh-CN" sz="1600" dirty="0">
                <a:solidFill>
                  <a:srgbClr val="000000"/>
                </a:solidFill>
                <a:sym typeface="Times New Roman" pitchFamily="18" charset="0"/>
              </a:rPr>
              <a:t>1 </a:t>
            </a:r>
            <a:r>
              <a:rPr lang="zh-CN" altLang="en-US" sz="1600" dirty="0">
                <a:solidFill>
                  <a:srgbClr val="000000"/>
                </a:solidFill>
                <a:sym typeface="Times New Roman" pitchFamily="18" charset="0"/>
              </a:rPr>
              <a:t>个软件未被升级。</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需要下载 </a:t>
            </a:r>
            <a:r>
              <a:rPr lang="en-US" altLang="zh-CN" sz="1600" dirty="0">
                <a:solidFill>
                  <a:srgbClr val="000000"/>
                </a:solidFill>
                <a:sym typeface="Times New Roman" pitchFamily="18" charset="0"/>
              </a:rPr>
              <a:t>0B/303kB </a:t>
            </a:r>
            <a:r>
              <a:rPr lang="zh-CN" altLang="en-US" sz="1600" dirty="0">
                <a:solidFill>
                  <a:srgbClr val="000000"/>
                </a:solidFill>
                <a:sym typeface="Times New Roman" pitchFamily="18" charset="0"/>
              </a:rPr>
              <a:t>的软件包。</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解压缩后会消耗掉 </a:t>
            </a:r>
            <a:r>
              <a:rPr lang="en-US" altLang="zh-CN" sz="1600" dirty="0">
                <a:solidFill>
                  <a:srgbClr val="000000"/>
                </a:solidFill>
                <a:sym typeface="Times New Roman" pitchFamily="18" charset="0"/>
              </a:rPr>
              <a:t>815kB </a:t>
            </a:r>
            <a:r>
              <a:rPr lang="zh-CN" altLang="en-US" sz="1600" dirty="0">
                <a:solidFill>
                  <a:srgbClr val="000000"/>
                </a:solidFill>
                <a:sym typeface="Times New Roman" pitchFamily="18" charset="0"/>
              </a:rPr>
              <a:t>的额外空间。</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选中了曾被取消选择的软件包 </a:t>
            </a:r>
            <a:r>
              <a:rPr lang="en-US" altLang="zh-CN" sz="1600" dirty="0" err="1">
                <a:solidFill>
                  <a:srgbClr val="000000"/>
                </a:solidFill>
                <a:sym typeface="Times New Roman" pitchFamily="18" charset="0"/>
              </a:rPr>
              <a:t>xchat</a:t>
            </a:r>
            <a:r>
              <a:rPr lang="zh-CN" altLang="en-US" sz="1600" dirty="0">
                <a:solidFill>
                  <a:srgbClr val="000000"/>
                </a:solidFill>
                <a:sym typeface="Times New Roman" pitchFamily="18" charset="0"/>
              </a:rPr>
              <a:t>。</a:t>
            </a: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正在读取数据库 </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系统当前总共安装有 </a:t>
            </a:r>
            <a:r>
              <a:rPr lang="en-US" altLang="zh-CN" sz="1600" dirty="0">
                <a:solidFill>
                  <a:srgbClr val="000000"/>
                </a:solidFill>
                <a:sym typeface="Times New Roman" pitchFamily="18" charset="0"/>
              </a:rPr>
              <a:t>118070 </a:t>
            </a:r>
            <a:r>
              <a:rPr lang="zh-CN" altLang="en-US" sz="1600" dirty="0">
                <a:solidFill>
                  <a:srgbClr val="000000"/>
                </a:solidFill>
                <a:sym typeface="Times New Roman" pitchFamily="18" charset="0"/>
              </a:rPr>
              <a:t>个文件和目录。</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正在解压缩 </a:t>
            </a:r>
            <a:r>
              <a:rPr lang="en-US" altLang="zh-CN" sz="1600" dirty="0" err="1">
                <a:solidFill>
                  <a:srgbClr val="000000"/>
                </a:solidFill>
                <a:sym typeface="Times New Roman" pitchFamily="18" charset="0"/>
              </a:rPr>
              <a:t>xchat</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从 </a:t>
            </a:r>
            <a:r>
              <a:rPr lang="en-US" altLang="zh-CN" sz="1600" dirty="0">
                <a:solidFill>
                  <a:srgbClr val="000000"/>
                </a:solidFill>
                <a:sym typeface="Times New Roman" pitchFamily="18" charset="0"/>
              </a:rPr>
              <a:t>.../xchat_2.8.0-0ubuntu4_i386.deb) ...</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正在设置 </a:t>
            </a:r>
            <a:r>
              <a:rPr lang="en-US" altLang="zh-CN" sz="1600" dirty="0" err="1">
                <a:solidFill>
                  <a:srgbClr val="000000"/>
                </a:solidFill>
                <a:sym typeface="Times New Roman" pitchFamily="18" charset="0"/>
              </a:rPr>
              <a:t>xchat</a:t>
            </a:r>
            <a:r>
              <a:rPr lang="en-US" altLang="zh-CN" sz="1600" dirty="0">
                <a:solidFill>
                  <a:srgbClr val="000000"/>
                </a:solidFill>
                <a:sym typeface="Times New Roman" pitchFamily="18" charset="0"/>
              </a:rPr>
              <a:t> (2.8.0-0ubuntu4) ...</a:t>
            </a:r>
            <a:endParaRPr lang="zh-CN" altLang="en-US" dirty="0"/>
          </a:p>
        </p:txBody>
      </p:sp>
    </p:spTree>
    <p:extLst>
      <p:ext uri="{BB962C8B-B14F-4D97-AF65-F5344CB8AC3E}">
        <p14:creationId xmlns:p14="http://schemas.microsoft.com/office/powerpoint/2010/main" val="95044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algn="ctr" eaLnBrk="1" hangingPunct="1"/>
            <a:r>
              <a:rPr lang="zh-CN" altLang="en-US" dirty="0"/>
              <a:t>卸载软件包 </a:t>
            </a:r>
          </a:p>
        </p:txBody>
      </p:sp>
      <p:sp>
        <p:nvSpPr>
          <p:cNvPr id="72708" name="Rectangle 3"/>
          <p:cNvSpPr>
            <a:spLocks noGrp="1" noChangeArrowheads="1"/>
          </p:cNvSpPr>
          <p:nvPr>
            <p:ph idx="1"/>
          </p:nvPr>
        </p:nvSpPr>
        <p:spPr>
          <a:prstGeom prst="rect">
            <a:avLst/>
          </a:prstGeom>
        </p:spPr>
        <p:txBody>
          <a:bodyPr/>
          <a:lstStyle/>
          <a:p>
            <a:pPr eaLnBrk="1" hangingPunct="1">
              <a:lnSpc>
                <a:spcPct val="90000"/>
              </a:lnSpc>
            </a:pPr>
            <a:r>
              <a:rPr lang="zh-CN" altLang="en-US"/>
              <a:t>卸载 </a:t>
            </a:r>
          </a:p>
          <a:p>
            <a:pPr lvl="1" eaLnBrk="1" hangingPunct="1">
              <a:lnSpc>
                <a:spcPct val="90000"/>
              </a:lnSpc>
            </a:pPr>
            <a:r>
              <a:rPr lang="zh-CN" altLang="en-US">
                <a:sym typeface="Arial" pitchFamily="34" charset="0"/>
              </a:rPr>
              <a:t>“</a:t>
            </a:r>
            <a:r>
              <a:rPr lang="en-US" altLang="zh-CN"/>
              <a:t>apt-get remove</a:t>
            </a:r>
            <a:r>
              <a:rPr lang="en-US" altLang="zh-CN">
                <a:sym typeface="Arial" pitchFamily="34" charset="0"/>
              </a:rPr>
              <a:t>”</a:t>
            </a:r>
            <a:r>
              <a:rPr lang="zh-CN" altLang="en-US"/>
              <a:t>会关注那些与被删除的软件包相关的其它软件包，删除一个软件包时，将会连带删除与该软件包有依赖关系的软件包。 	</a:t>
            </a:r>
          </a:p>
        </p:txBody>
      </p:sp>
      <p:sp>
        <p:nvSpPr>
          <p:cNvPr id="72709" name="Rectangle 4"/>
          <p:cNvSpPr>
            <a:spLocks noChangeArrowheads="1"/>
          </p:cNvSpPr>
          <p:nvPr/>
        </p:nvSpPr>
        <p:spPr bwMode="auto">
          <a:xfrm>
            <a:off x="1847528" y="2420888"/>
            <a:ext cx="8355172" cy="373640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sudo</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apt-get remove</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xchat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正在读取软件包列表</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完成</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正在分析软件包的依赖关系树</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读取状态信息</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完成</a:t>
            </a: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The following packages were automatically installed and are no longer required:</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b="1" dirty="0" err="1">
                <a:solidFill>
                  <a:srgbClr val="000000"/>
                </a:solidFill>
                <a:sym typeface="Times New Roman" pitchFamily="18" charset="0"/>
              </a:rPr>
              <a:t>xchat</a:t>
            </a:r>
            <a:r>
              <a:rPr lang="en-US" altLang="zh-CN" sz="1600" b="1" dirty="0">
                <a:solidFill>
                  <a:srgbClr val="000000"/>
                </a:solidFill>
                <a:sym typeface="Times New Roman" pitchFamily="18" charset="0"/>
              </a:rPr>
              <a:t>-common</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tcl8.4</a:t>
            </a:r>
            <a:endParaRPr lang="en-US" altLang="zh-CN"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使用 </a:t>
            </a:r>
            <a:r>
              <a:rPr lang="en-US" altLang="zh-CN" sz="1600" dirty="0">
                <a:solidFill>
                  <a:srgbClr val="000000"/>
                </a:solidFill>
                <a:sym typeface="Times New Roman" pitchFamily="18" charset="0"/>
              </a:rPr>
              <a:t>'apt-get </a:t>
            </a:r>
            <a:r>
              <a:rPr lang="en-US" altLang="zh-CN" sz="1600" dirty="0" err="1">
                <a:solidFill>
                  <a:srgbClr val="000000"/>
                </a:solidFill>
                <a:sym typeface="Times New Roman" pitchFamily="18" charset="0"/>
              </a:rPr>
              <a:t>autoremove</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来删除它们。</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下列软件包将被</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卸载</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a:t>
            </a: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xchat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共升级了 </a:t>
            </a:r>
            <a:r>
              <a:rPr lang="en-US" altLang="zh-CN" sz="1600" dirty="0">
                <a:solidFill>
                  <a:srgbClr val="000000"/>
                </a:solidFill>
                <a:sym typeface="Times New Roman" pitchFamily="18" charset="0"/>
              </a:rPr>
              <a:t>0 </a:t>
            </a:r>
            <a:r>
              <a:rPr lang="zh-CN" altLang="en-US" sz="1600" dirty="0">
                <a:solidFill>
                  <a:srgbClr val="000000"/>
                </a:solidFill>
                <a:sym typeface="Times New Roman" pitchFamily="18" charset="0"/>
              </a:rPr>
              <a:t>个软件包，新安装了 </a:t>
            </a:r>
            <a:r>
              <a:rPr lang="en-US" altLang="zh-CN" sz="1600" dirty="0">
                <a:solidFill>
                  <a:srgbClr val="000000"/>
                </a:solidFill>
                <a:sym typeface="Times New Roman" pitchFamily="18" charset="0"/>
              </a:rPr>
              <a:t>0 </a:t>
            </a:r>
            <a:r>
              <a:rPr lang="zh-CN" altLang="en-US" sz="1600" dirty="0">
                <a:solidFill>
                  <a:srgbClr val="000000"/>
                </a:solidFill>
                <a:sym typeface="Times New Roman" pitchFamily="18" charset="0"/>
              </a:rPr>
              <a:t>个软件包，要卸载 </a:t>
            </a:r>
            <a:r>
              <a:rPr lang="en-US" altLang="zh-CN" sz="1600" dirty="0">
                <a:solidFill>
                  <a:srgbClr val="000000"/>
                </a:solidFill>
                <a:sym typeface="Times New Roman" pitchFamily="18" charset="0"/>
              </a:rPr>
              <a:t>1 </a:t>
            </a:r>
            <a:r>
              <a:rPr lang="zh-CN" altLang="en-US" sz="1600" dirty="0">
                <a:solidFill>
                  <a:srgbClr val="000000"/>
                </a:solidFill>
                <a:sym typeface="Times New Roman" pitchFamily="18" charset="0"/>
              </a:rPr>
              <a:t>个软件包，有 </a:t>
            </a:r>
            <a:r>
              <a:rPr lang="en-US" altLang="zh-CN" sz="1600" dirty="0">
                <a:solidFill>
                  <a:srgbClr val="000000"/>
                </a:solidFill>
                <a:sym typeface="Times New Roman" pitchFamily="18" charset="0"/>
              </a:rPr>
              <a:t>1 </a:t>
            </a:r>
            <a:r>
              <a:rPr lang="zh-CN" altLang="en-US" sz="1600" dirty="0">
                <a:solidFill>
                  <a:srgbClr val="000000"/>
                </a:solidFill>
                <a:sym typeface="Times New Roman" pitchFamily="18" charset="0"/>
              </a:rPr>
              <a:t>个软件未被升级。</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需要下载 </a:t>
            </a:r>
            <a:r>
              <a:rPr lang="en-US" altLang="zh-CN" sz="1600" dirty="0">
                <a:solidFill>
                  <a:srgbClr val="000000"/>
                </a:solidFill>
                <a:sym typeface="Times New Roman" pitchFamily="18" charset="0"/>
              </a:rPr>
              <a:t>0B </a:t>
            </a:r>
            <a:r>
              <a:rPr lang="zh-CN" altLang="en-US" sz="1600" dirty="0">
                <a:solidFill>
                  <a:srgbClr val="000000"/>
                </a:solidFill>
                <a:sym typeface="Times New Roman" pitchFamily="18" charset="0"/>
              </a:rPr>
              <a:t>的软件包。</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解压缩后将会空出 </a:t>
            </a:r>
            <a:r>
              <a:rPr lang="en-US" altLang="zh-CN" sz="1600" dirty="0">
                <a:solidFill>
                  <a:srgbClr val="000000"/>
                </a:solidFill>
                <a:sym typeface="Times New Roman" pitchFamily="18" charset="0"/>
              </a:rPr>
              <a:t>815kB </a:t>
            </a:r>
            <a:r>
              <a:rPr lang="zh-CN" altLang="en-US" sz="1600" dirty="0">
                <a:solidFill>
                  <a:srgbClr val="000000"/>
                </a:solidFill>
                <a:sym typeface="Times New Roman" pitchFamily="18" charset="0"/>
              </a:rPr>
              <a:t>的空间。</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您希望继续执行吗？</a:t>
            </a:r>
            <a:r>
              <a:rPr lang="en-US" altLang="zh-CN" sz="1600" dirty="0">
                <a:solidFill>
                  <a:srgbClr val="000000"/>
                </a:solidFill>
                <a:sym typeface="Times New Roman" pitchFamily="18" charset="0"/>
              </a:rPr>
              <a:t>[Y/n]y</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正在读取数据库 </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系统当前总共安装有 </a:t>
            </a:r>
            <a:r>
              <a:rPr lang="en-US" altLang="zh-CN" sz="1600" dirty="0">
                <a:solidFill>
                  <a:srgbClr val="000000"/>
                </a:solidFill>
                <a:sym typeface="Times New Roman" pitchFamily="18" charset="0"/>
              </a:rPr>
              <a:t>118085 </a:t>
            </a:r>
            <a:r>
              <a:rPr lang="zh-CN" altLang="en-US" sz="1600" dirty="0">
                <a:solidFill>
                  <a:srgbClr val="000000"/>
                </a:solidFill>
                <a:sym typeface="Times New Roman" pitchFamily="18" charset="0"/>
              </a:rPr>
              <a:t>个文件和目录。</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正在删除 </a:t>
            </a:r>
            <a:r>
              <a:rPr lang="en-US" altLang="zh-CN" sz="1600" dirty="0" err="1">
                <a:solidFill>
                  <a:srgbClr val="000000"/>
                </a:solidFill>
                <a:sym typeface="Times New Roman" pitchFamily="18" charset="0"/>
              </a:rPr>
              <a:t>xchat</a:t>
            </a:r>
            <a:r>
              <a:rPr lang="en-US" altLang="zh-CN" sz="1600" dirty="0">
                <a:solidFill>
                  <a:srgbClr val="000000"/>
                </a:solidFill>
                <a:sym typeface="Times New Roman" pitchFamily="18" charset="0"/>
              </a:rPr>
              <a:t> ...</a:t>
            </a:r>
            <a:endParaRPr lang="zh-CN" altLang="en-US" dirty="0"/>
          </a:p>
        </p:txBody>
      </p:sp>
    </p:spTree>
    <p:extLst>
      <p:ext uri="{BB962C8B-B14F-4D97-AF65-F5344CB8AC3E}">
        <p14:creationId xmlns:p14="http://schemas.microsoft.com/office/powerpoint/2010/main" val="4079481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algn="ctr" eaLnBrk="1" hangingPunct="1"/>
            <a:r>
              <a:rPr lang="zh-CN" altLang="en-US" dirty="0"/>
              <a:t>查询软件包信息</a:t>
            </a:r>
          </a:p>
        </p:txBody>
      </p:sp>
      <p:sp>
        <p:nvSpPr>
          <p:cNvPr id="73732" name="Rectangle 3"/>
          <p:cNvSpPr>
            <a:spLocks noGrp="1" noChangeArrowheads="1"/>
          </p:cNvSpPr>
          <p:nvPr>
            <p:ph idx="1"/>
          </p:nvPr>
        </p:nvSpPr>
        <p:spPr>
          <a:prstGeom prst="rect">
            <a:avLst/>
          </a:prstGeom>
        </p:spPr>
        <p:txBody>
          <a:bodyPr/>
          <a:lstStyle/>
          <a:p>
            <a:pPr eaLnBrk="1" hangingPunct="1"/>
            <a:r>
              <a:rPr lang="zh-CN" altLang="en-US" sz="2400"/>
              <a:t>使用</a:t>
            </a:r>
            <a:r>
              <a:rPr lang="en-US" altLang="zh-CN" sz="2400"/>
              <a:t>apt-cache</a:t>
            </a:r>
            <a:r>
              <a:rPr lang="zh-CN" altLang="en-US" sz="2400"/>
              <a:t>命令完成查询软件源和软件包的相关信息。 </a:t>
            </a:r>
            <a:endParaRPr lang="zh-CN" altLang="en-US"/>
          </a:p>
        </p:txBody>
      </p:sp>
      <p:sp>
        <p:nvSpPr>
          <p:cNvPr id="73733" name="Rectangle 4"/>
          <p:cNvSpPr>
            <a:spLocks noChangeArrowheads="1"/>
          </p:cNvSpPr>
          <p:nvPr/>
        </p:nvSpPr>
        <p:spPr bwMode="auto">
          <a:xfrm>
            <a:off x="719668" y="1844675"/>
            <a:ext cx="10657417" cy="3365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1600">
                <a:solidFill>
                  <a:srgbClr val="000000"/>
                </a:solidFill>
                <a:sym typeface="Times New Roman" pitchFamily="18" charset="0"/>
              </a:rPr>
              <a:t>apt-cache  subcommands  [ -p | -s | - q | - i | - c | -h ]  pkg</a:t>
            </a:r>
            <a:endParaRPr lang="zh-CN" altLang="en-US"/>
          </a:p>
        </p:txBody>
      </p:sp>
      <p:graphicFrame>
        <p:nvGraphicFramePr>
          <p:cNvPr id="73735" name="表格 73734"/>
          <p:cNvGraphicFramePr/>
          <p:nvPr/>
        </p:nvGraphicFramePr>
        <p:xfrm>
          <a:off x="1200151" y="2276475"/>
          <a:ext cx="10287000" cy="3962400"/>
        </p:xfrm>
        <a:graphic>
          <a:graphicData uri="http://schemas.openxmlformats.org/drawingml/2006/table">
            <a:tbl>
              <a:tblPr/>
              <a:tblGrid>
                <a:gridCol w="2616200">
                  <a:extLst>
                    <a:ext uri="{9D8B030D-6E8A-4147-A177-3AD203B41FA5}">
                      <a16:colId xmlns:a16="http://schemas.microsoft.com/office/drawing/2014/main" val="20000"/>
                    </a:ext>
                  </a:extLst>
                </a:gridCol>
                <a:gridCol w="7670800">
                  <a:extLst>
                    <a:ext uri="{9D8B030D-6E8A-4147-A177-3AD203B41FA5}">
                      <a16:colId xmlns:a16="http://schemas.microsoft.com/office/drawing/2014/main" val="20001"/>
                    </a:ext>
                  </a:extLst>
                </a:gridCol>
              </a:tblGrid>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子命令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描述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showpkg</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获取二进制软件包的常规描述信息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showsrc</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获取源码包的详细描述信息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solidFill>
                            <a:srgbClr val="FF3300"/>
                          </a:solidFill>
                          <a:latin typeface="Times New Roman" pitchFamily="18" charset="0"/>
                          <a:sym typeface="Times New Roman" pitchFamily="18" charset="0"/>
                        </a:rPr>
                        <a:t>show</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获取二进制软件包的详细描述信息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stats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获取软件源的基本统计信息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dump</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获取软件源中所有软件包的简要信息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dumpavail</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获取当前中已安装的所有软件包的描述信息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unmet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获取所有未满足的依赖关系</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solidFill>
                            <a:srgbClr val="FF3300"/>
                          </a:solidFill>
                          <a:latin typeface="Times New Roman" pitchFamily="18" charset="0"/>
                          <a:sym typeface="Times New Roman" pitchFamily="18" charset="0"/>
                        </a:rPr>
                        <a:t>search</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根据正则表达式检索软件包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solidFill>
                            <a:srgbClr val="FF3300"/>
                          </a:solidFill>
                          <a:latin typeface="Times New Roman" pitchFamily="18" charset="0"/>
                          <a:sym typeface="Times New Roman" pitchFamily="18" charset="0"/>
                        </a:rPr>
                        <a:t>depends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获取该软件包的依赖信息</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solidFill>
                            <a:srgbClr val="FF3300"/>
                          </a:solidFill>
                          <a:latin typeface="Times New Roman" pitchFamily="18" charset="0"/>
                          <a:sym typeface="Times New Roman" pitchFamily="18" charset="0"/>
                        </a:rPr>
                        <a:t>rdepends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获取所有依赖于该软件包的软件包</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latin typeface="Times New Roman" pitchFamily="18" charset="0"/>
                          <a:sym typeface="Times New Roman" pitchFamily="18" charset="0"/>
                        </a:rPr>
                        <a:t>pkgnames</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a:latin typeface="Times New Roman" pitchFamily="18" charset="0"/>
                          <a:sym typeface="Times New Roman" pitchFamily="18" charset="0"/>
                        </a:rPr>
                        <a:t>列出所有已安装软件包的名字</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en-US" altLang="x-none" sz="1400" dirty="0">
                          <a:solidFill>
                            <a:srgbClr val="FF3300"/>
                          </a:solidFill>
                          <a:latin typeface="Times New Roman" pitchFamily="18" charset="0"/>
                          <a:sym typeface="Times New Roman" pitchFamily="18" charset="0"/>
                        </a:rPr>
                        <a:t>policy</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dirty="0">
                          <a:latin typeface="Times New Roman" pitchFamily="18" charset="0"/>
                          <a:sym typeface="Times New Roman" pitchFamily="18" charset="0"/>
                        </a:rPr>
                        <a:t>获取软件包当前的安装状态</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788302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algn="ctr" eaLnBrk="1" hangingPunct="1"/>
            <a:r>
              <a:rPr lang="zh-CN" altLang="en-US" dirty="0"/>
              <a:t>按关键字检索软件包 </a:t>
            </a:r>
          </a:p>
        </p:txBody>
      </p:sp>
      <p:sp>
        <p:nvSpPr>
          <p:cNvPr id="74756" name="Rectangle 3"/>
          <p:cNvSpPr>
            <a:spLocks noGrp="1" noChangeArrowheads="1"/>
          </p:cNvSpPr>
          <p:nvPr>
            <p:ph idx="1"/>
          </p:nvPr>
        </p:nvSpPr>
        <p:spPr>
          <a:prstGeom prst="rect">
            <a:avLst/>
          </a:prstGeom>
        </p:spPr>
        <p:txBody>
          <a:bodyPr/>
          <a:lstStyle/>
          <a:p>
            <a:pPr eaLnBrk="1" hangingPunct="1"/>
            <a:r>
              <a:rPr lang="zh-CN" altLang="en-US" dirty="0"/>
              <a:t>使用</a:t>
            </a:r>
            <a:r>
              <a:rPr lang="zh-CN" altLang="en-US" dirty="0">
                <a:sym typeface="Arial" pitchFamily="34" charset="0"/>
              </a:rPr>
              <a:t>“</a:t>
            </a:r>
            <a:r>
              <a:rPr lang="en-US" altLang="zh-CN" dirty="0"/>
              <a:t>apt-cache search</a:t>
            </a:r>
            <a:r>
              <a:rPr lang="en-US" altLang="zh-CN" dirty="0">
                <a:sym typeface="Arial" pitchFamily="34" charset="0"/>
              </a:rPr>
              <a:t>”</a:t>
            </a:r>
            <a:r>
              <a:rPr lang="zh-CN" altLang="en-US" dirty="0"/>
              <a:t>命令能够按照关键字检索软件包信息，帮助用户快速找到软件包。 </a:t>
            </a:r>
          </a:p>
        </p:txBody>
      </p:sp>
      <p:sp>
        <p:nvSpPr>
          <p:cNvPr id="74757" name="Rectangle 4"/>
          <p:cNvSpPr>
            <a:spLocks noChangeArrowheads="1"/>
          </p:cNvSpPr>
          <p:nvPr/>
        </p:nvSpPr>
        <p:spPr bwMode="auto">
          <a:xfrm>
            <a:off x="812800" y="3120596"/>
            <a:ext cx="7220246" cy="102797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wdl@UbuntuFisher:~$ </a:t>
            </a:r>
            <a:r>
              <a:rPr lang="en-US" altLang="zh-CN" sz="1600" b="1">
                <a:solidFill>
                  <a:srgbClr val="000000"/>
                </a:solidFill>
                <a:sym typeface="Times New Roman" pitchFamily="18" charset="0"/>
              </a:rPr>
              <a:t>apt-cache search</a:t>
            </a:r>
            <a:r>
              <a:rPr lang="en-US" altLang="zh-CN" sz="1600">
                <a:solidFill>
                  <a:srgbClr val="000000"/>
                </a:solidFill>
                <a:sym typeface="Times New Roman" pitchFamily="18" charset="0"/>
              </a:rPr>
              <a:t>  rxvt</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ncurses-base -  Descriptions of common terminal types</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rxvt         -  VT102 terminal emulator for the X Window System</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rxvt-ml      -   multi-lingual VT102 terminal emulator for the X Window System</a:t>
            </a:r>
            <a:endParaRPr lang="zh-CN" altLang="en-US"/>
          </a:p>
        </p:txBody>
      </p:sp>
    </p:spTree>
    <p:extLst>
      <p:ext uri="{BB962C8B-B14F-4D97-AF65-F5344CB8AC3E}">
        <p14:creationId xmlns:p14="http://schemas.microsoft.com/office/powerpoint/2010/main" val="424184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5303912" y="273303"/>
            <a:ext cx="2028617" cy="416560"/>
          </a:xfrm>
        </p:spPr>
        <p:txBody>
          <a:bodyPr/>
          <a:lstStyle/>
          <a:p>
            <a:pPr eaLnBrk="1" hangingPunct="1"/>
            <a:r>
              <a:rPr lang="zh-CN" altLang="en-US" dirty="0"/>
              <a:t>什么是</a:t>
            </a:r>
            <a:r>
              <a:rPr lang="en-US" altLang="zh-CN" dirty="0"/>
              <a:t>Linux</a:t>
            </a:r>
            <a:r>
              <a:rPr lang="zh-CN" altLang="en-US" dirty="0"/>
              <a:t>？</a:t>
            </a:r>
          </a:p>
        </p:txBody>
      </p:sp>
      <p:sp>
        <p:nvSpPr>
          <p:cNvPr id="19460" name="Rectangle 3"/>
          <p:cNvSpPr>
            <a:spLocks noGrp="1" noChangeArrowheads="1"/>
          </p:cNvSpPr>
          <p:nvPr>
            <p:ph idx="1"/>
          </p:nvPr>
        </p:nvSpPr>
        <p:spPr>
          <a:prstGeom prst="rect">
            <a:avLst/>
          </a:prstGeom>
        </p:spPr>
        <p:txBody>
          <a:bodyPr/>
          <a:lstStyle/>
          <a:p>
            <a:pPr eaLnBrk="1" hangingPunct="1">
              <a:lnSpc>
                <a:spcPct val="80000"/>
              </a:lnSpc>
            </a:pPr>
            <a:r>
              <a:rPr lang="en-US" altLang="zh-CN" sz="2400" dirty="0"/>
              <a:t>Linux</a:t>
            </a:r>
            <a:r>
              <a:rPr lang="zh-CN" altLang="en-US" sz="2400" dirty="0"/>
              <a:t>是一种操作系统。</a:t>
            </a:r>
          </a:p>
          <a:p>
            <a:pPr eaLnBrk="1" hangingPunct="1">
              <a:lnSpc>
                <a:spcPct val="80000"/>
              </a:lnSpc>
            </a:pPr>
            <a:r>
              <a:rPr lang="en-US" altLang="zh-CN" sz="2400" dirty="0"/>
              <a:t>1991</a:t>
            </a:r>
            <a:r>
              <a:rPr lang="zh-CN" altLang="en-US" sz="2400" dirty="0"/>
              <a:t>年，芬兰赫尔辛基大学的学生</a:t>
            </a:r>
            <a:r>
              <a:rPr lang="en-US" altLang="zh-CN" sz="2400" dirty="0"/>
              <a:t>Linus </a:t>
            </a:r>
            <a:r>
              <a:rPr lang="en-US" altLang="zh-CN" sz="2400" dirty="0" err="1"/>
              <a:t>Torvals</a:t>
            </a:r>
            <a:r>
              <a:rPr lang="zh-CN" altLang="en-US" sz="2400" dirty="0"/>
              <a:t>为了能在家里的</a:t>
            </a:r>
            <a:r>
              <a:rPr lang="en-US" altLang="zh-CN" sz="2400" dirty="0"/>
              <a:t>PC</a:t>
            </a:r>
            <a:r>
              <a:rPr lang="zh-CN" altLang="en-US" sz="2400" dirty="0"/>
              <a:t>机上使用与学校一样的操作系统，开始编写了类</a:t>
            </a:r>
            <a:r>
              <a:rPr lang="en-US" altLang="zh-CN" sz="2400" dirty="0"/>
              <a:t>UNIX</a:t>
            </a:r>
            <a:r>
              <a:rPr lang="zh-CN" altLang="en-US" sz="2400" dirty="0"/>
              <a:t>。</a:t>
            </a:r>
          </a:p>
          <a:p>
            <a:pPr eaLnBrk="1" hangingPunct="1">
              <a:lnSpc>
                <a:spcPct val="80000"/>
              </a:lnSpc>
            </a:pPr>
            <a:r>
              <a:rPr lang="en-US" altLang="zh-CN" sz="2400" dirty="0"/>
              <a:t>1991.8.25</a:t>
            </a:r>
            <a:r>
              <a:rPr lang="zh-CN" altLang="en-US" sz="2400" dirty="0"/>
              <a:t>，</a:t>
            </a:r>
            <a:r>
              <a:rPr lang="en-US" altLang="zh-CN" sz="2400" dirty="0"/>
              <a:t>Linus</a:t>
            </a:r>
            <a:r>
              <a:rPr lang="zh-CN" altLang="en-US" sz="2400" dirty="0"/>
              <a:t>就在</a:t>
            </a:r>
            <a:r>
              <a:rPr lang="en-US" altLang="zh-CN" sz="2400" dirty="0" err="1"/>
              <a:t>comp.os.minix</a:t>
            </a:r>
            <a:r>
              <a:rPr lang="zh-CN" altLang="en-US" sz="2400" dirty="0"/>
              <a:t>新闻组中首次发布了一个</a:t>
            </a:r>
            <a:r>
              <a:rPr lang="en-US" altLang="zh-CN" sz="2400" dirty="0"/>
              <a:t>Linux</a:t>
            </a:r>
            <a:r>
              <a:rPr lang="zh-CN" altLang="en-US" sz="2400" dirty="0"/>
              <a:t>内核的公共版本。</a:t>
            </a:r>
            <a:endParaRPr lang="en-US" altLang="zh-CN" sz="2400" dirty="0"/>
          </a:p>
          <a:p>
            <a:pPr eaLnBrk="1" hangingPunct="1">
              <a:lnSpc>
                <a:spcPct val="80000"/>
              </a:lnSpc>
            </a:pPr>
            <a:endParaRPr lang="en-US" altLang="zh-CN" sz="2400" dirty="0"/>
          </a:p>
          <a:p>
            <a:pPr>
              <a:lnSpc>
                <a:spcPct val="80000"/>
              </a:lnSpc>
            </a:pPr>
            <a:r>
              <a:rPr lang="zh-CN" altLang="en-US" sz="2400" dirty="0"/>
              <a:t>最初</a:t>
            </a:r>
            <a:r>
              <a:rPr lang="en-US" altLang="zh-CN" sz="2400" dirty="0"/>
              <a:t>Linus</a:t>
            </a:r>
            <a:r>
              <a:rPr lang="zh-CN" altLang="en-US" sz="2400" dirty="0"/>
              <a:t>编写的程序只适用于</a:t>
            </a:r>
            <a:r>
              <a:rPr lang="en-US" altLang="zh-CN" sz="2400" dirty="0"/>
              <a:t>Intel386</a:t>
            </a:r>
            <a:r>
              <a:rPr lang="zh-CN" altLang="en-US" sz="2400" dirty="0"/>
              <a:t>处理器，且不能移植。由于人们的鼓励，继续编写可移植的</a:t>
            </a:r>
            <a:r>
              <a:rPr lang="en-US" altLang="zh-CN" sz="2400" dirty="0"/>
              <a:t>Linux</a:t>
            </a:r>
            <a:r>
              <a:rPr lang="zh-CN" altLang="en-US" sz="2400" dirty="0"/>
              <a:t>系统。</a:t>
            </a:r>
          </a:p>
          <a:p>
            <a:pPr>
              <a:lnSpc>
                <a:spcPct val="80000"/>
              </a:lnSpc>
            </a:pPr>
            <a:r>
              <a:rPr lang="zh-CN" altLang="en-US" sz="2400" dirty="0"/>
              <a:t>之后，就有越来越多的计算机爱好者、程序员通过网络参与到</a:t>
            </a:r>
            <a:r>
              <a:rPr lang="en-US" altLang="zh-CN" sz="2400" dirty="0"/>
              <a:t>Linux</a:t>
            </a:r>
            <a:r>
              <a:rPr lang="zh-CN" altLang="en-US" sz="2400" dirty="0"/>
              <a:t>系统的不断完善之中。通过社区、邮件列表、论坛、</a:t>
            </a:r>
            <a:r>
              <a:rPr lang="en-US" altLang="zh-CN" sz="2400" dirty="0"/>
              <a:t>WIKI</a:t>
            </a:r>
            <a:r>
              <a:rPr lang="zh-CN" altLang="en-US" sz="2400" dirty="0"/>
              <a:t>等。</a:t>
            </a:r>
            <a:endParaRPr lang="en-US" altLang="zh-CN" sz="2400" dirty="0"/>
          </a:p>
          <a:p>
            <a:pPr marL="3175" indent="0">
              <a:lnSpc>
                <a:spcPct val="80000"/>
              </a:lnSpc>
              <a:buNone/>
            </a:pPr>
            <a:endParaRPr lang="zh-CN" altLang="en-US" sz="2400" dirty="0"/>
          </a:p>
          <a:p>
            <a:pPr eaLnBrk="1" hangingPunct="1">
              <a:lnSpc>
                <a:spcPct val="80000"/>
              </a:lnSpc>
            </a:pPr>
            <a:endParaRPr lang="zh-CN" altLang="en-US" sz="2400" dirty="0"/>
          </a:p>
          <a:p>
            <a:pPr eaLnBrk="1" hangingPunct="1">
              <a:lnSpc>
                <a:spcPct val="80000"/>
              </a:lnSpc>
              <a:buFont typeface="Wingdings 3" pitchFamily="18" charset="2"/>
              <a:buNone/>
            </a:pPr>
            <a:endParaRPr lang="zh-CN" altLang="en-US" sz="2000" dirty="0"/>
          </a:p>
        </p:txBody>
      </p:sp>
      <p:pic>
        <p:nvPicPr>
          <p:cNvPr id="19461" name="Picture 4" descr="11910487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3933056"/>
            <a:ext cx="2356386" cy="235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28F78A4-595C-4D38-8F66-740D446F9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04064" cy="1085182"/>
          </a:xfrm>
          <a:prstGeom prst="rect">
            <a:avLst/>
          </a:prstGeom>
        </p:spPr>
      </p:pic>
    </p:spTree>
    <p:extLst>
      <p:ext uri="{BB962C8B-B14F-4D97-AF65-F5344CB8AC3E}">
        <p14:creationId xmlns:p14="http://schemas.microsoft.com/office/powerpoint/2010/main" val="2850330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algn="ctr" eaLnBrk="1" hangingPunct="1"/>
            <a:r>
              <a:rPr lang="zh-CN" altLang="en-US" dirty="0"/>
              <a:t>查询软件包描述信息 </a:t>
            </a:r>
          </a:p>
        </p:txBody>
      </p:sp>
      <p:sp>
        <p:nvSpPr>
          <p:cNvPr id="75780" name="Rectangle 3"/>
          <p:cNvSpPr>
            <a:spLocks noGrp="1" noChangeArrowheads="1"/>
          </p:cNvSpPr>
          <p:nvPr>
            <p:ph idx="1"/>
          </p:nvPr>
        </p:nvSpPr>
        <p:spPr>
          <a:prstGeom prst="rect">
            <a:avLst/>
          </a:prstGeom>
        </p:spPr>
        <p:txBody>
          <a:bodyPr/>
          <a:lstStyle/>
          <a:p>
            <a:pPr eaLnBrk="1" hangingPunct="1"/>
            <a:r>
              <a:rPr lang="zh-CN" altLang="en-US" sz="1800" dirty="0"/>
              <a:t>使用</a:t>
            </a:r>
            <a:r>
              <a:rPr lang="zh-CN" altLang="en-US" sz="1800" dirty="0">
                <a:sym typeface="Arial" pitchFamily="34" charset="0"/>
              </a:rPr>
              <a:t>“</a:t>
            </a:r>
            <a:r>
              <a:rPr lang="en-US" altLang="zh-CN" sz="1800" dirty="0"/>
              <a:t>apt-cache show</a:t>
            </a:r>
            <a:r>
              <a:rPr lang="en-US" altLang="zh-CN" sz="1800" dirty="0">
                <a:sym typeface="Arial" pitchFamily="34" charset="0"/>
              </a:rPr>
              <a:t>”</a:t>
            </a:r>
            <a:r>
              <a:rPr lang="zh-CN" altLang="en-US" sz="1800" dirty="0"/>
              <a:t>命令获取指定软件包的详细信息，包括软件包安装状态、优先级、适用架构、版本、存在依赖关系的软件包，以及功能描述。该命令可以同时显现多个软件包的详细信息。</a:t>
            </a:r>
            <a:r>
              <a:rPr lang="zh-CN" altLang="en-US" sz="2400" dirty="0"/>
              <a:t> </a:t>
            </a:r>
            <a:endParaRPr lang="zh-CN" altLang="en-US" dirty="0"/>
          </a:p>
        </p:txBody>
      </p:sp>
      <p:sp>
        <p:nvSpPr>
          <p:cNvPr id="75781" name="Rectangle 4"/>
          <p:cNvSpPr>
            <a:spLocks noChangeArrowheads="1"/>
          </p:cNvSpPr>
          <p:nvPr/>
        </p:nvSpPr>
        <p:spPr bwMode="auto">
          <a:xfrm>
            <a:off x="1775520" y="2106400"/>
            <a:ext cx="7528921" cy="4358116"/>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lnSpc>
                <a:spcPct val="80000"/>
              </a:lnSpc>
              <a:spcBef>
                <a:spcPct val="20000"/>
              </a:spcBef>
              <a:buFont typeface="Arial" pitchFamily="34" charset="0"/>
              <a:buChar char="•"/>
            </a:pPr>
            <a:r>
              <a:rPr lang="en-US" altLang="zh-CN" sz="1400" dirty="0" err="1">
                <a:solidFill>
                  <a:srgbClr val="000000"/>
                </a:solidFill>
                <a:sym typeface="Times New Roman" pitchFamily="18" charset="0"/>
              </a:rPr>
              <a:t>wdl@UbuntuFisher</a:t>
            </a:r>
            <a:r>
              <a:rPr lang="en-US" altLang="zh-CN" sz="1400" dirty="0">
                <a:solidFill>
                  <a:srgbClr val="000000"/>
                </a:solidFill>
                <a:sym typeface="Times New Roman" pitchFamily="18" charset="0"/>
              </a:rPr>
              <a:t>:~$ </a:t>
            </a:r>
            <a:r>
              <a:rPr lang="en-US" altLang="zh-CN" sz="1400" b="1" dirty="0">
                <a:solidFill>
                  <a:srgbClr val="000000"/>
                </a:solidFill>
                <a:sym typeface="Times New Roman" pitchFamily="18" charset="0"/>
              </a:rPr>
              <a:t>apt-cache  show</a:t>
            </a:r>
            <a:r>
              <a:rPr lang="en-US" altLang="zh-CN" sz="1400" dirty="0">
                <a:solidFill>
                  <a:srgbClr val="000000"/>
                </a:solidFill>
                <a:sym typeface="Times New Roman" pitchFamily="18" charset="0"/>
              </a:rPr>
              <a:t>  </a:t>
            </a:r>
            <a:r>
              <a:rPr lang="en-US" altLang="zh-CN" sz="1400" dirty="0" err="1">
                <a:solidFill>
                  <a:srgbClr val="000000"/>
                </a:solidFill>
                <a:sym typeface="Times New Roman" pitchFamily="18" charset="0"/>
              </a:rPr>
              <a:t>rxvt</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Package</a:t>
            </a:r>
            <a:r>
              <a:rPr lang="en-US" altLang="zh-CN" sz="1400" dirty="0">
                <a:solidFill>
                  <a:srgbClr val="000000"/>
                </a:solidFill>
                <a:sym typeface="Times New Roman" pitchFamily="18" charset="0"/>
              </a:rPr>
              <a:t>: </a:t>
            </a:r>
            <a:r>
              <a:rPr lang="en-US" altLang="zh-CN" sz="1400" dirty="0" err="1">
                <a:solidFill>
                  <a:srgbClr val="000000"/>
                </a:solidFill>
                <a:sym typeface="Times New Roman" pitchFamily="18" charset="0"/>
              </a:rPr>
              <a:t>rxvt</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Status</a:t>
            </a:r>
            <a:r>
              <a:rPr lang="en-US" altLang="zh-CN" sz="1400" dirty="0">
                <a:solidFill>
                  <a:srgbClr val="000000"/>
                </a:solidFill>
                <a:sym typeface="Times New Roman" pitchFamily="18" charset="0"/>
              </a:rPr>
              <a:t>: install ok installed</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Priority</a:t>
            </a:r>
            <a:r>
              <a:rPr lang="en-US" altLang="zh-CN" sz="1400" dirty="0">
                <a:solidFill>
                  <a:srgbClr val="000000"/>
                </a:solidFill>
                <a:sym typeface="Times New Roman" pitchFamily="18" charset="0"/>
              </a:rPr>
              <a:t>: optional</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Section</a:t>
            </a:r>
            <a:r>
              <a:rPr lang="en-US" altLang="zh-CN" sz="1400" dirty="0">
                <a:solidFill>
                  <a:srgbClr val="000000"/>
                </a:solidFill>
                <a:sym typeface="Times New Roman" pitchFamily="18" charset="0"/>
              </a:rPr>
              <a:t>: x11</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Installed-Size</a:t>
            </a:r>
            <a:r>
              <a:rPr lang="en-US" altLang="zh-CN" sz="1400" dirty="0">
                <a:solidFill>
                  <a:srgbClr val="000000"/>
                </a:solidFill>
                <a:sym typeface="Times New Roman" pitchFamily="18" charset="0"/>
              </a:rPr>
              <a:t>: 552</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Maintainer</a:t>
            </a:r>
            <a:r>
              <a:rPr lang="en-US" altLang="zh-CN" sz="1400" dirty="0">
                <a:solidFill>
                  <a:srgbClr val="000000"/>
                </a:solidFill>
                <a:sym typeface="Times New Roman" pitchFamily="18" charset="0"/>
              </a:rPr>
              <a:t>: David Moreno Garza </a:t>
            </a:r>
            <a:r>
              <a:rPr lang="en-US" altLang="zh-CN" sz="1400" dirty="0">
                <a:solidFill>
                  <a:srgbClr val="000000"/>
                </a:solidFill>
                <a:sym typeface="Times New Roman" pitchFamily="18" charset="0"/>
                <a:hlinkClick r:id="rId2"/>
              </a:rPr>
              <a:t>damog@debian.org</a:t>
            </a:r>
            <a:endParaRPr lang="en-US" altLang="zh-CN"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Architecture</a:t>
            </a:r>
            <a:r>
              <a:rPr lang="en-US" altLang="zh-CN" sz="1400" dirty="0">
                <a:solidFill>
                  <a:srgbClr val="000000"/>
                </a:solidFill>
                <a:sym typeface="Times New Roman" pitchFamily="18" charset="0"/>
              </a:rPr>
              <a:t>: i386</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Version</a:t>
            </a:r>
            <a:r>
              <a:rPr lang="en-US" altLang="zh-CN" sz="1400" dirty="0">
                <a:solidFill>
                  <a:srgbClr val="000000"/>
                </a:solidFill>
                <a:sym typeface="Times New Roman" pitchFamily="18" charset="0"/>
              </a:rPr>
              <a:t>: 1:2.6.4-10</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Provides</a:t>
            </a:r>
            <a:r>
              <a:rPr lang="en-US" altLang="zh-CN" sz="1400" dirty="0">
                <a:solidFill>
                  <a:srgbClr val="000000"/>
                </a:solidFill>
                <a:sym typeface="Times New Roman" pitchFamily="18" charset="0"/>
              </a:rPr>
              <a:t>: x-terminal-emulator</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Depends</a:t>
            </a:r>
            <a:r>
              <a:rPr lang="en-US" altLang="zh-CN" sz="1400" dirty="0">
                <a:solidFill>
                  <a:srgbClr val="000000"/>
                </a:solidFill>
                <a:sym typeface="Times New Roman" pitchFamily="18" charset="0"/>
              </a:rPr>
              <a:t>: libc6 (&gt;= 2.3.4-1), libx11-6, base-</a:t>
            </a:r>
            <a:r>
              <a:rPr lang="en-US" altLang="zh-CN" sz="1400" dirty="0" err="1">
                <a:solidFill>
                  <a:srgbClr val="000000"/>
                </a:solidFill>
                <a:sym typeface="Times New Roman" pitchFamily="18" charset="0"/>
              </a:rPr>
              <a:t>passwd</a:t>
            </a:r>
            <a:r>
              <a:rPr lang="en-US" altLang="zh-CN" sz="1400" dirty="0">
                <a:solidFill>
                  <a:srgbClr val="000000"/>
                </a:solidFill>
                <a:sym typeface="Times New Roman" pitchFamily="18" charset="0"/>
              </a:rPr>
              <a:t> (&gt;= 2.0.3.4)</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Suggests</a:t>
            </a:r>
            <a:r>
              <a:rPr lang="en-US" altLang="zh-CN" sz="1400" dirty="0">
                <a:solidFill>
                  <a:srgbClr val="000000"/>
                </a:solidFill>
                <a:sym typeface="Times New Roman" pitchFamily="18" charset="0"/>
              </a:rPr>
              <a:t>: libxpm4</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Conflicts</a:t>
            </a:r>
            <a:r>
              <a:rPr lang="en-US" altLang="zh-CN" sz="1400" dirty="0">
                <a:solidFill>
                  <a:srgbClr val="000000"/>
                </a:solidFill>
                <a:sym typeface="Times New Roman" pitchFamily="18" charset="0"/>
              </a:rPr>
              <a:t>: </a:t>
            </a:r>
            <a:r>
              <a:rPr lang="en-US" altLang="zh-CN" sz="1400" dirty="0" err="1">
                <a:solidFill>
                  <a:srgbClr val="000000"/>
                </a:solidFill>
                <a:sym typeface="Times New Roman" pitchFamily="18" charset="0"/>
              </a:rPr>
              <a:t>suidmanager</a:t>
            </a:r>
            <a:r>
              <a:rPr lang="en-US" altLang="zh-CN" sz="1400" dirty="0">
                <a:solidFill>
                  <a:srgbClr val="000000"/>
                </a:solidFill>
                <a:sym typeface="Times New Roman" pitchFamily="18" charset="0"/>
              </a:rPr>
              <a:t> (&lt;&lt; 0.50)</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err="1">
                <a:solidFill>
                  <a:srgbClr val="000000"/>
                </a:solidFill>
                <a:sym typeface="Times New Roman" pitchFamily="18" charset="0"/>
              </a:rPr>
              <a:t>Conffiles</a:t>
            </a:r>
            <a:r>
              <a:rPr lang="en-US" altLang="zh-CN" sz="1400" dirty="0">
                <a:solidFill>
                  <a:srgbClr val="000000"/>
                </a:solidFill>
                <a:sym typeface="Times New Roman" pitchFamily="18" charset="0"/>
              </a:rPr>
              <a:t>: /</a:t>
            </a:r>
            <a:r>
              <a:rPr lang="en-US" altLang="zh-CN" sz="1400" dirty="0" err="1">
                <a:solidFill>
                  <a:srgbClr val="000000"/>
                </a:solidFill>
                <a:sym typeface="Times New Roman" pitchFamily="18" charset="0"/>
              </a:rPr>
              <a:t>etc</a:t>
            </a:r>
            <a:r>
              <a:rPr lang="en-US" altLang="zh-CN" sz="1400" dirty="0">
                <a:solidFill>
                  <a:srgbClr val="000000"/>
                </a:solidFill>
                <a:sym typeface="Times New Roman" pitchFamily="18" charset="0"/>
              </a:rPr>
              <a:t>/menu-methods/</a:t>
            </a:r>
            <a:r>
              <a:rPr lang="en-US" altLang="zh-CN" sz="1400" dirty="0" err="1">
                <a:solidFill>
                  <a:srgbClr val="000000"/>
                </a:solidFill>
                <a:sym typeface="Times New Roman" pitchFamily="18" charset="0"/>
              </a:rPr>
              <a:t>rxvt</a:t>
            </a:r>
            <a:r>
              <a:rPr lang="en-US" altLang="zh-CN" sz="1400" dirty="0">
                <a:solidFill>
                  <a:srgbClr val="000000"/>
                </a:solidFill>
                <a:sym typeface="Times New Roman" pitchFamily="18" charset="0"/>
              </a:rPr>
              <a:t> 03249f31e8009308c8126ad87661527f</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b="1" dirty="0">
                <a:solidFill>
                  <a:srgbClr val="000000"/>
                </a:solidFill>
                <a:sym typeface="Times New Roman" pitchFamily="18" charset="0"/>
              </a:rPr>
              <a:t>Description</a:t>
            </a:r>
            <a:r>
              <a:rPr lang="en-US" altLang="zh-CN" sz="1400" dirty="0">
                <a:solidFill>
                  <a:srgbClr val="000000"/>
                </a:solidFill>
                <a:sym typeface="Times New Roman" pitchFamily="18" charset="0"/>
              </a:rPr>
              <a:t>: VT102 terminal emulator for the X Window System</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dirty="0" err="1">
                <a:solidFill>
                  <a:srgbClr val="000000"/>
                </a:solidFill>
                <a:sym typeface="Times New Roman" pitchFamily="18" charset="0"/>
              </a:rPr>
              <a:t>Rxvt</a:t>
            </a:r>
            <a:r>
              <a:rPr lang="en-US" altLang="zh-CN" sz="1400" dirty="0">
                <a:solidFill>
                  <a:srgbClr val="000000"/>
                </a:solidFill>
                <a:sym typeface="Times New Roman" pitchFamily="18" charset="0"/>
              </a:rPr>
              <a:t> is an 8-bit clean, color </a:t>
            </a:r>
            <a:r>
              <a:rPr lang="en-US" altLang="zh-CN" sz="1400" dirty="0" err="1">
                <a:solidFill>
                  <a:srgbClr val="000000"/>
                </a:solidFill>
                <a:sym typeface="Times New Roman" pitchFamily="18" charset="0"/>
              </a:rPr>
              <a:t>xterm</a:t>
            </a:r>
            <a:r>
              <a:rPr lang="en-US" altLang="zh-CN" sz="1400" dirty="0">
                <a:solidFill>
                  <a:srgbClr val="000000"/>
                </a:solidFill>
                <a:sym typeface="Times New Roman" pitchFamily="18" charset="0"/>
              </a:rPr>
              <a:t> replacement that uses significantly less memory than</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dirty="0">
                <a:solidFill>
                  <a:srgbClr val="000000"/>
                </a:solidFill>
                <a:sym typeface="Times New Roman" pitchFamily="18" charset="0"/>
              </a:rPr>
              <a:t>a conventional </a:t>
            </a:r>
            <a:r>
              <a:rPr lang="en-US" altLang="zh-CN" sz="1400" dirty="0" err="1">
                <a:solidFill>
                  <a:srgbClr val="000000"/>
                </a:solidFill>
                <a:sym typeface="Times New Roman" pitchFamily="18" charset="0"/>
              </a:rPr>
              <a:t>xterm</a:t>
            </a:r>
            <a:r>
              <a:rPr lang="en-US" altLang="zh-CN" sz="1400" dirty="0">
                <a:solidFill>
                  <a:srgbClr val="000000"/>
                </a:solidFill>
                <a:sym typeface="Times New Roman" pitchFamily="18" charset="0"/>
              </a:rPr>
              <a:t>, mostly since it doesn't support toolkit configurability or </a:t>
            </a:r>
            <a:r>
              <a:rPr lang="en-US" altLang="zh-CN" sz="1400" dirty="0" err="1">
                <a:solidFill>
                  <a:srgbClr val="000000"/>
                </a:solidFill>
                <a:sym typeface="Times New Roman" pitchFamily="18" charset="0"/>
              </a:rPr>
              <a:t>Tek</a:t>
            </a:r>
            <a:r>
              <a:rPr lang="en-US" altLang="zh-CN" sz="1400" dirty="0">
                <a:solidFill>
                  <a:srgbClr val="000000"/>
                </a:solidFill>
                <a:sym typeface="Times New Roman" pitchFamily="18" charset="0"/>
              </a:rPr>
              <a:t> graphics,</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dirty="0">
                <a:solidFill>
                  <a:srgbClr val="000000"/>
                </a:solidFill>
                <a:sym typeface="Times New Roman" pitchFamily="18" charset="0"/>
              </a:rPr>
              <a:t>but also since features can be removed at compile-time to reflect your needs..</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dirty="0">
                <a:solidFill>
                  <a:srgbClr val="000000"/>
                </a:solidFill>
                <a:sym typeface="Times New Roman" pitchFamily="18" charset="0"/>
              </a:rPr>
              <a:t>The distribution also includes </a:t>
            </a:r>
            <a:r>
              <a:rPr lang="en-US" altLang="zh-CN" sz="1400" dirty="0" err="1">
                <a:solidFill>
                  <a:srgbClr val="000000"/>
                </a:solidFill>
                <a:sym typeface="Times New Roman" pitchFamily="18" charset="0"/>
              </a:rPr>
              <a:t>rclock</a:t>
            </a:r>
            <a:r>
              <a:rPr lang="en-US" altLang="zh-CN" sz="1400" dirty="0">
                <a:solidFill>
                  <a:srgbClr val="000000"/>
                </a:solidFill>
                <a:sym typeface="Times New Roman" pitchFamily="18" charset="0"/>
              </a:rPr>
              <a:t>, the smaller/better </a:t>
            </a:r>
            <a:r>
              <a:rPr lang="en-US" altLang="zh-CN" sz="1400" dirty="0" err="1">
                <a:solidFill>
                  <a:srgbClr val="000000"/>
                </a:solidFill>
                <a:sym typeface="Times New Roman" pitchFamily="18" charset="0"/>
              </a:rPr>
              <a:t>xclock</a:t>
            </a:r>
            <a:r>
              <a:rPr lang="en-US" altLang="zh-CN" sz="1400" dirty="0">
                <a:solidFill>
                  <a:srgbClr val="000000"/>
                </a:solidFill>
                <a:sym typeface="Times New Roman" pitchFamily="18" charset="0"/>
              </a:rPr>
              <a:t> replacement with </a:t>
            </a:r>
            <a:endParaRPr lang="zh-CN" altLang="en-US" sz="14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400" dirty="0">
                <a:solidFill>
                  <a:srgbClr val="000000"/>
                </a:solidFill>
                <a:sym typeface="Times New Roman" pitchFamily="18" charset="0"/>
              </a:rPr>
              <a:t>appointment scheduling and </a:t>
            </a:r>
            <a:r>
              <a:rPr lang="en-US" altLang="zh-CN" sz="1400" dirty="0" err="1">
                <a:solidFill>
                  <a:srgbClr val="000000"/>
                </a:solidFill>
                <a:sym typeface="Times New Roman" pitchFamily="18" charset="0"/>
              </a:rPr>
              <a:t>xbiff</a:t>
            </a:r>
            <a:r>
              <a:rPr lang="en-US" altLang="zh-CN" sz="1400" dirty="0">
                <a:solidFill>
                  <a:srgbClr val="000000"/>
                </a:solidFill>
                <a:sym typeface="Times New Roman" pitchFamily="18" charset="0"/>
              </a:rPr>
              <a:t> functionality.</a:t>
            </a:r>
            <a:endParaRPr lang="zh-CN" altLang="en-US" dirty="0"/>
          </a:p>
        </p:txBody>
      </p:sp>
    </p:spTree>
    <p:extLst>
      <p:ext uri="{BB962C8B-B14F-4D97-AF65-F5344CB8AC3E}">
        <p14:creationId xmlns:p14="http://schemas.microsoft.com/office/powerpoint/2010/main" val="3665702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algn="ctr" eaLnBrk="1" hangingPunct="1"/>
            <a:r>
              <a:rPr lang="zh-CN" altLang="en-US" dirty="0"/>
              <a:t>获取软件包安装状态 </a:t>
            </a:r>
          </a:p>
        </p:txBody>
      </p:sp>
      <p:sp>
        <p:nvSpPr>
          <p:cNvPr id="76804" name="Rectangle 3"/>
          <p:cNvSpPr>
            <a:spLocks noGrp="1" noChangeArrowheads="1"/>
          </p:cNvSpPr>
          <p:nvPr>
            <p:ph idx="1"/>
          </p:nvPr>
        </p:nvSpPr>
        <p:spPr>
          <a:prstGeom prst="rect">
            <a:avLst/>
          </a:prstGeom>
        </p:spPr>
        <p:txBody>
          <a:bodyPr/>
          <a:lstStyle/>
          <a:p>
            <a:pPr eaLnBrk="1" hangingPunct="1"/>
            <a:r>
              <a:rPr lang="zh-CN" altLang="en-US"/>
              <a:t>使用</a:t>
            </a:r>
            <a:r>
              <a:rPr lang="zh-CN" altLang="en-US">
                <a:sym typeface="Arial" pitchFamily="34" charset="0"/>
              </a:rPr>
              <a:t>“</a:t>
            </a:r>
            <a:r>
              <a:rPr lang="en-US" altLang="zh-CN"/>
              <a:t>apt-cache policy</a:t>
            </a:r>
            <a:r>
              <a:rPr lang="en-US" altLang="zh-CN">
                <a:sym typeface="Arial" pitchFamily="34" charset="0"/>
              </a:rPr>
              <a:t>”</a:t>
            </a:r>
            <a:r>
              <a:rPr lang="zh-CN" altLang="en-US"/>
              <a:t>可以获取软件包当前的安装状态 </a:t>
            </a:r>
          </a:p>
        </p:txBody>
      </p:sp>
      <p:sp>
        <p:nvSpPr>
          <p:cNvPr id="76805" name="Rectangle 4"/>
          <p:cNvSpPr>
            <a:spLocks noChangeArrowheads="1"/>
          </p:cNvSpPr>
          <p:nvPr/>
        </p:nvSpPr>
        <p:spPr bwMode="auto">
          <a:xfrm>
            <a:off x="3968751" y="1844824"/>
            <a:ext cx="4804520" cy="176663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66725">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apt-cache policy</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rxvt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rxvt</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已安装</a:t>
            </a:r>
            <a:r>
              <a:rPr lang="zh-CN" altLang="en-US" sz="1600" dirty="0">
                <a:solidFill>
                  <a:srgbClr val="000000"/>
                </a:solidFill>
                <a:sym typeface="Times New Roman" pitchFamily="18" charset="0"/>
              </a:rPr>
              <a:t>：</a:t>
            </a:r>
            <a:r>
              <a:rPr lang="en-US" altLang="zh-CN" sz="1600" dirty="0">
                <a:solidFill>
                  <a:srgbClr val="000000"/>
                </a:solidFill>
                <a:sym typeface="Times New Roman" pitchFamily="18" charset="0"/>
              </a:rPr>
              <a:t>1:2.6.4-10</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候选的软件包</a:t>
            </a:r>
            <a:r>
              <a:rPr lang="zh-CN" altLang="en-US" sz="1600" dirty="0">
                <a:solidFill>
                  <a:srgbClr val="000000"/>
                </a:solidFill>
                <a:sym typeface="Times New Roman" pitchFamily="18" charset="0"/>
              </a:rPr>
              <a:t>：</a:t>
            </a:r>
            <a:r>
              <a:rPr lang="en-US" altLang="zh-CN" sz="1600" dirty="0">
                <a:solidFill>
                  <a:srgbClr val="000000"/>
                </a:solidFill>
                <a:sym typeface="Times New Roman" pitchFamily="18" charset="0"/>
              </a:rPr>
              <a:t>1:2.6.4-10</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版本列表</a:t>
            </a:r>
            <a:r>
              <a:rPr lang="zh-CN" altLang="en-US" sz="1600" dirty="0">
                <a:solidFill>
                  <a:srgbClr val="000000"/>
                </a:solidFill>
                <a:sym typeface="Times New Roman" pitchFamily="18" charset="0"/>
              </a:rPr>
              <a:t>：</a:t>
            </a: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 </a:t>
            </a:r>
            <a:r>
              <a:rPr lang="en-US" altLang="zh-CN" sz="1600" dirty="0">
                <a:solidFill>
                  <a:srgbClr val="000000"/>
                </a:solidFill>
                <a:sym typeface="Times New Roman" pitchFamily="18" charset="0"/>
              </a:rPr>
              <a:t>1:2.6.4-10 0</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100 /</a:t>
            </a:r>
            <a:r>
              <a:rPr lang="en-US" altLang="zh-CN" sz="1600" dirty="0" err="1">
                <a:solidFill>
                  <a:srgbClr val="000000"/>
                </a:solidFill>
                <a:sym typeface="Times New Roman" pitchFamily="18" charset="0"/>
              </a:rPr>
              <a:t>var</a:t>
            </a:r>
            <a:r>
              <a:rPr lang="en-US" altLang="zh-CN" sz="1600" dirty="0">
                <a:solidFill>
                  <a:srgbClr val="000000"/>
                </a:solidFill>
                <a:sym typeface="Times New Roman" pitchFamily="18" charset="0"/>
              </a:rPr>
              <a:t>/lib/</a:t>
            </a:r>
            <a:r>
              <a:rPr lang="en-US" altLang="zh-CN" sz="1600" dirty="0" err="1">
                <a:solidFill>
                  <a:srgbClr val="000000"/>
                </a:solidFill>
                <a:sym typeface="Times New Roman" pitchFamily="18" charset="0"/>
              </a:rPr>
              <a:t>dpkg</a:t>
            </a:r>
            <a:r>
              <a:rPr lang="en-US" altLang="zh-CN" sz="1600" dirty="0">
                <a:solidFill>
                  <a:srgbClr val="000000"/>
                </a:solidFill>
                <a:sym typeface="Times New Roman" pitchFamily="18" charset="0"/>
              </a:rPr>
              <a:t>/status</a:t>
            </a:r>
            <a:endParaRPr lang="zh-CN" altLang="en-US" dirty="0"/>
          </a:p>
        </p:txBody>
      </p:sp>
      <p:sp>
        <p:nvSpPr>
          <p:cNvPr id="76806" name="Rectangle 5"/>
          <p:cNvSpPr>
            <a:spLocks noChangeArrowheads="1"/>
          </p:cNvSpPr>
          <p:nvPr/>
        </p:nvSpPr>
        <p:spPr bwMode="auto">
          <a:xfrm>
            <a:off x="1828800" y="3717032"/>
            <a:ext cx="8544984" cy="250530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66725">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sudo</a:t>
            </a:r>
            <a:r>
              <a:rPr lang="en-US" altLang="zh-CN" sz="1600" dirty="0">
                <a:solidFill>
                  <a:srgbClr val="000000"/>
                </a:solidFill>
                <a:sym typeface="Times New Roman" pitchFamily="18" charset="0"/>
              </a:rPr>
              <a:t> </a:t>
            </a:r>
            <a:r>
              <a:rPr lang="en-US" altLang="zh-CN" sz="1600" b="1" dirty="0" err="1">
                <a:solidFill>
                  <a:srgbClr val="000000"/>
                </a:solidFill>
                <a:sym typeface="Times New Roman" pitchFamily="18" charset="0"/>
              </a:rPr>
              <a:t>dpkg</a:t>
            </a:r>
            <a:r>
              <a:rPr lang="en-US" altLang="zh-CN" sz="1600" b="1" dirty="0">
                <a:solidFill>
                  <a:srgbClr val="000000"/>
                </a:solidFill>
                <a:sym typeface="Times New Roman" pitchFamily="18" charset="0"/>
              </a:rPr>
              <a:t> -r</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rxvt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正在读取数据库 </a:t>
            </a:r>
            <a:r>
              <a:rPr lang="en-US" altLang="zh-CN" sz="1600" dirty="0">
                <a:solidFill>
                  <a:srgbClr val="000000"/>
                </a:solidFill>
                <a:sym typeface="Times New Roman" pitchFamily="18" charset="0"/>
              </a:rPr>
              <a:t>... </a:t>
            </a:r>
            <a:r>
              <a:rPr lang="zh-CN" altLang="en-US" sz="1600" dirty="0">
                <a:solidFill>
                  <a:srgbClr val="000000"/>
                </a:solidFill>
                <a:sym typeface="Times New Roman" pitchFamily="18" charset="0"/>
              </a:rPr>
              <a:t>系统当前总共安装有 </a:t>
            </a:r>
            <a:r>
              <a:rPr lang="en-US" altLang="zh-CN" sz="1600" dirty="0">
                <a:solidFill>
                  <a:srgbClr val="000000"/>
                </a:solidFill>
                <a:sym typeface="Times New Roman" pitchFamily="18" charset="0"/>
              </a:rPr>
              <a:t>117549 </a:t>
            </a:r>
            <a:r>
              <a:rPr lang="zh-CN" altLang="en-US" sz="1600" dirty="0">
                <a:solidFill>
                  <a:srgbClr val="000000"/>
                </a:solidFill>
                <a:sym typeface="Times New Roman" pitchFamily="18" charset="0"/>
              </a:rPr>
              <a:t>个文件和目录。</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dirty="0">
                <a:solidFill>
                  <a:srgbClr val="000000"/>
                </a:solidFill>
                <a:sym typeface="Times New Roman" pitchFamily="18" charset="0"/>
              </a:rPr>
              <a:t>正在删除 </a:t>
            </a:r>
            <a:r>
              <a:rPr lang="en-US" altLang="zh-CN" sz="1600" dirty="0" err="1">
                <a:solidFill>
                  <a:srgbClr val="000000"/>
                </a:solidFill>
                <a:sym typeface="Times New Roman" pitchFamily="18" charset="0"/>
              </a:rPr>
              <a:t>rxvt</a:t>
            </a:r>
            <a:r>
              <a:rPr lang="en-US" altLang="zh-CN" sz="1600" dirty="0">
                <a:solidFill>
                  <a:srgbClr val="000000"/>
                </a:solidFill>
                <a:sym typeface="Times New Roman" pitchFamily="18" charset="0"/>
              </a:rPr>
              <a:t> ...</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t>
            </a:r>
            <a:r>
              <a:rPr lang="en-US" altLang="zh-CN" sz="1600" b="1" dirty="0">
                <a:solidFill>
                  <a:srgbClr val="000000"/>
                </a:solidFill>
                <a:sym typeface="Times New Roman" pitchFamily="18" charset="0"/>
              </a:rPr>
              <a:t>apt-cache policy</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rxvt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rxvt</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已安装</a:t>
            </a:r>
            <a:r>
              <a:rPr lang="zh-CN" altLang="en-US" sz="1600" dirty="0">
                <a:solidFill>
                  <a:srgbClr val="000000"/>
                </a:solidFill>
                <a:sym typeface="Times New Roman" pitchFamily="18" charset="0"/>
              </a:rPr>
              <a:t>：</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无</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候选的软件包</a:t>
            </a:r>
            <a:r>
              <a:rPr lang="zh-CN" altLang="en-US" sz="1600" dirty="0">
                <a:solidFill>
                  <a:srgbClr val="000000"/>
                </a:solidFill>
                <a:sym typeface="Times New Roman" pitchFamily="18" charset="0"/>
              </a:rPr>
              <a:t>：</a:t>
            </a:r>
            <a:r>
              <a:rPr lang="en-US" altLang="zh-CN" sz="1600" dirty="0">
                <a:solidFill>
                  <a:srgbClr val="000000"/>
                </a:solidFill>
                <a:sym typeface="Times New Roman" pitchFamily="18" charset="0"/>
              </a:rPr>
              <a:t>(</a:t>
            </a:r>
            <a:r>
              <a:rPr lang="zh-CN" altLang="en-US" sz="1600" dirty="0">
                <a:solidFill>
                  <a:srgbClr val="000000"/>
                </a:solidFill>
                <a:sym typeface="Times New Roman" pitchFamily="18" charset="0"/>
              </a:rPr>
              <a:t>无</a:t>
            </a:r>
            <a:r>
              <a:rPr lang="en-US" altLang="zh-CN" sz="1600" dirty="0">
                <a:solidFill>
                  <a:srgbClr val="000000"/>
                </a:solidFill>
                <a:sym typeface="Times New Roman" pitchFamily="18" charset="0"/>
              </a:rPr>
              <a: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dirty="0">
                <a:solidFill>
                  <a:srgbClr val="000000"/>
                </a:solidFill>
                <a:sym typeface="Times New Roman" pitchFamily="18" charset="0"/>
              </a:rPr>
              <a:t>版本列表</a:t>
            </a:r>
            <a:r>
              <a:rPr lang="zh-CN" altLang="en-US" sz="1600" dirty="0">
                <a:solidFill>
                  <a:srgbClr val="000000"/>
                </a:solidFill>
                <a:sym typeface="Times New Roman" pitchFamily="18" charset="0"/>
              </a:rPr>
              <a:t>：</a:t>
            </a: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1:2.6.4-10 0</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100 /</a:t>
            </a:r>
            <a:r>
              <a:rPr lang="en-US" altLang="zh-CN" sz="1600" dirty="0" err="1">
                <a:solidFill>
                  <a:srgbClr val="000000"/>
                </a:solidFill>
                <a:sym typeface="Times New Roman" pitchFamily="18" charset="0"/>
              </a:rPr>
              <a:t>var</a:t>
            </a:r>
            <a:r>
              <a:rPr lang="en-US" altLang="zh-CN" sz="1600" dirty="0">
                <a:solidFill>
                  <a:srgbClr val="000000"/>
                </a:solidFill>
                <a:sym typeface="Times New Roman" pitchFamily="18" charset="0"/>
              </a:rPr>
              <a:t>/lib/</a:t>
            </a:r>
            <a:r>
              <a:rPr lang="en-US" altLang="zh-CN" sz="1600" dirty="0" err="1">
                <a:solidFill>
                  <a:srgbClr val="000000"/>
                </a:solidFill>
                <a:sym typeface="Times New Roman" pitchFamily="18" charset="0"/>
              </a:rPr>
              <a:t>dpkg</a:t>
            </a:r>
            <a:r>
              <a:rPr lang="en-US" altLang="zh-CN" sz="1600" dirty="0">
                <a:solidFill>
                  <a:srgbClr val="000000"/>
                </a:solidFill>
                <a:sym typeface="Times New Roman" pitchFamily="18" charset="0"/>
              </a:rPr>
              <a:t>/status</a:t>
            </a:r>
            <a:endParaRPr lang="zh-CN" altLang="en-US" dirty="0"/>
          </a:p>
        </p:txBody>
      </p:sp>
    </p:spTree>
    <p:extLst>
      <p:ext uri="{BB962C8B-B14F-4D97-AF65-F5344CB8AC3E}">
        <p14:creationId xmlns:p14="http://schemas.microsoft.com/office/powerpoint/2010/main" val="1634037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algn="ctr" eaLnBrk="1" hangingPunct="1"/>
            <a:r>
              <a:rPr lang="zh-CN" altLang="en-US" dirty="0"/>
              <a:t>查询依赖关联的软件包 </a:t>
            </a:r>
          </a:p>
        </p:txBody>
      </p:sp>
      <p:sp>
        <p:nvSpPr>
          <p:cNvPr id="77828" name="Rectangle 3"/>
          <p:cNvSpPr>
            <a:spLocks noGrp="1" noChangeArrowheads="1"/>
          </p:cNvSpPr>
          <p:nvPr>
            <p:ph idx="1"/>
          </p:nvPr>
        </p:nvSpPr>
        <p:spPr>
          <a:prstGeom prst="rect">
            <a:avLst/>
          </a:prstGeom>
        </p:spPr>
        <p:txBody>
          <a:bodyPr/>
          <a:lstStyle/>
          <a:p>
            <a:pPr eaLnBrk="1" hangingPunct="1"/>
            <a:r>
              <a:rPr lang="zh-CN" altLang="en-US" sz="2400" dirty="0"/>
              <a:t>如果用户仅想了解某个软件包依赖于哪些软件包，可以使用</a:t>
            </a:r>
            <a:r>
              <a:rPr lang="zh-CN" altLang="en-US" sz="2400" dirty="0">
                <a:sym typeface="Arial" pitchFamily="34" charset="0"/>
              </a:rPr>
              <a:t>“</a:t>
            </a:r>
            <a:r>
              <a:rPr lang="en-US" altLang="zh-CN" sz="2400" dirty="0"/>
              <a:t>apt-cache depends</a:t>
            </a:r>
            <a:r>
              <a:rPr lang="en-US" altLang="zh-CN" sz="2400" dirty="0">
                <a:sym typeface="Arial" pitchFamily="34" charset="0"/>
              </a:rPr>
              <a:t>”</a:t>
            </a:r>
            <a:r>
              <a:rPr lang="zh-CN" altLang="en-US" sz="2400" dirty="0"/>
              <a:t>命令 </a:t>
            </a:r>
          </a:p>
          <a:p>
            <a:pPr eaLnBrk="1" hangingPunct="1"/>
            <a:endParaRPr lang="zh-CN" altLang="en-US" sz="2400" dirty="0"/>
          </a:p>
          <a:p>
            <a:pPr eaLnBrk="1" hangingPunct="1"/>
            <a:endParaRPr lang="en-US" altLang="zh-CN" sz="2400" dirty="0"/>
          </a:p>
          <a:p>
            <a:pPr eaLnBrk="1" hangingPunct="1"/>
            <a:endParaRPr lang="zh-CN" altLang="en-US" sz="2400" dirty="0"/>
          </a:p>
          <a:p>
            <a:pPr eaLnBrk="1" hangingPunct="1"/>
            <a:endParaRPr lang="zh-CN" altLang="en-US" sz="2400" dirty="0"/>
          </a:p>
          <a:p>
            <a:pPr eaLnBrk="1" hangingPunct="1"/>
            <a:r>
              <a:rPr lang="zh-CN" altLang="en-US" sz="2400" dirty="0"/>
              <a:t>如果用户仅想了解某个软件包被哪些软件包所依赖，可以使用</a:t>
            </a:r>
            <a:r>
              <a:rPr lang="zh-CN" altLang="en-US" sz="2400" dirty="0">
                <a:sym typeface="Arial" pitchFamily="34" charset="0"/>
              </a:rPr>
              <a:t>“</a:t>
            </a:r>
            <a:r>
              <a:rPr lang="en-US" altLang="zh-CN" sz="2400" dirty="0"/>
              <a:t>apt-cache </a:t>
            </a:r>
            <a:r>
              <a:rPr lang="en-US" altLang="zh-CN" sz="2400" dirty="0" err="1"/>
              <a:t>redepends</a:t>
            </a:r>
            <a:r>
              <a:rPr lang="en-US" altLang="zh-CN" sz="2400" dirty="0">
                <a:sym typeface="Arial" pitchFamily="34" charset="0"/>
              </a:rPr>
              <a:t>”</a:t>
            </a:r>
            <a:r>
              <a:rPr lang="zh-CN" altLang="en-US" sz="2400" dirty="0"/>
              <a:t>命令。 </a:t>
            </a:r>
          </a:p>
        </p:txBody>
      </p:sp>
      <p:sp>
        <p:nvSpPr>
          <p:cNvPr id="77829" name="Rectangle 4"/>
          <p:cNvSpPr>
            <a:spLocks noChangeArrowheads="1"/>
          </p:cNvSpPr>
          <p:nvPr/>
        </p:nvSpPr>
        <p:spPr bwMode="auto">
          <a:xfrm>
            <a:off x="2567608" y="2276872"/>
            <a:ext cx="7681383" cy="17541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143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wdl@UbuntuFisher:~$ </a:t>
            </a:r>
            <a:r>
              <a:rPr lang="en-US" altLang="zh-CN" sz="1600" b="1">
                <a:solidFill>
                  <a:srgbClr val="000000"/>
                </a:solidFill>
                <a:sym typeface="Times New Roman" pitchFamily="18" charset="0"/>
              </a:rPr>
              <a:t>apt-cache depends</a:t>
            </a:r>
            <a:r>
              <a:rPr lang="en-US" altLang="zh-CN" sz="1600">
                <a:solidFill>
                  <a:srgbClr val="000000"/>
                </a:solidFill>
                <a:sym typeface="Times New Roman" pitchFamily="18" charset="0"/>
              </a:rPr>
              <a:t>  rxvt</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a:solidFill>
                  <a:srgbClr val="000000"/>
                </a:solidFill>
                <a:sym typeface="Times New Roman" pitchFamily="18" charset="0"/>
              </a:rPr>
              <a:t>rxvt</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a:solidFill>
                  <a:srgbClr val="000000"/>
                </a:solidFill>
                <a:sym typeface="Times New Roman" pitchFamily="18" charset="0"/>
              </a:rPr>
              <a:t>依赖</a:t>
            </a:r>
            <a:r>
              <a:rPr lang="en-US" altLang="zh-CN" sz="1600">
                <a:solidFill>
                  <a:srgbClr val="000000"/>
                </a:solidFill>
                <a:sym typeface="Times New Roman" pitchFamily="18" charset="0"/>
              </a:rPr>
              <a:t>: libc6</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a:solidFill>
                  <a:srgbClr val="000000"/>
                </a:solidFill>
                <a:sym typeface="Times New Roman" pitchFamily="18" charset="0"/>
              </a:rPr>
              <a:t>依赖</a:t>
            </a:r>
            <a:r>
              <a:rPr lang="en-US" altLang="zh-CN" sz="1600">
                <a:solidFill>
                  <a:srgbClr val="000000"/>
                </a:solidFill>
                <a:sym typeface="Times New Roman" pitchFamily="18" charset="0"/>
              </a:rPr>
              <a:t>: libx11-6</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a:solidFill>
                  <a:srgbClr val="000000"/>
                </a:solidFill>
                <a:sym typeface="Times New Roman" pitchFamily="18" charset="0"/>
              </a:rPr>
              <a:t>依赖</a:t>
            </a:r>
            <a:r>
              <a:rPr lang="en-US" altLang="zh-CN" sz="1600">
                <a:solidFill>
                  <a:srgbClr val="000000"/>
                </a:solidFill>
                <a:sym typeface="Times New Roman" pitchFamily="18" charset="0"/>
              </a:rPr>
              <a:t>: base-passwd</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a:solidFill>
                  <a:srgbClr val="000000"/>
                </a:solidFill>
                <a:sym typeface="Times New Roman" pitchFamily="18" charset="0"/>
              </a:rPr>
              <a:t>建议</a:t>
            </a:r>
            <a:r>
              <a:rPr lang="en-US" altLang="zh-CN" sz="1600">
                <a:solidFill>
                  <a:srgbClr val="000000"/>
                </a:solidFill>
                <a:sym typeface="Times New Roman" pitchFamily="18" charset="0"/>
              </a:rPr>
              <a:t>: libxpm4</a:t>
            </a:r>
            <a:endParaRPr lang="zh-CN" altLang="en-US" sz="160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zh-CN" altLang="en-US" sz="1600" b="1">
                <a:solidFill>
                  <a:srgbClr val="000000"/>
                </a:solidFill>
                <a:sym typeface="Times New Roman" pitchFamily="18" charset="0"/>
              </a:rPr>
              <a:t>冲突</a:t>
            </a:r>
            <a:r>
              <a:rPr lang="en-US" altLang="zh-CN" sz="1600">
                <a:solidFill>
                  <a:srgbClr val="000000"/>
                </a:solidFill>
                <a:sym typeface="Times New Roman" pitchFamily="18" charset="0"/>
              </a:rPr>
              <a:t>: &lt;suidmanager&gt;</a:t>
            </a:r>
            <a:endParaRPr lang="zh-CN" altLang="en-US"/>
          </a:p>
        </p:txBody>
      </p:sp>
      <p:sp>
        <p:nvSpPr>
          <p:cNvPr id="77830" name="Rectangle 5"/>
          <p:cNvSpPr>
            <a:spLocks noChangeArrowheads="1"/>
          </p:cNvSpPr>
          <p:nvPr/>
        </p:nvSpPr>
        <p:spPr bwMode="auto">
          <a:xfrm>
            <a:off x="2639616" y="5445224"/>
            <a:ext cx="7298267" cy="10207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143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wdl@UbuntuFisher</a:t>
            </a:r>
            <a:r>
              <a:rPr lang="en-US" altLang="zh-CN" sz="1600" dirty="0">
                <a:solidFill>
                  <a:srgbClr val="000000"/>
                </a:solidFill>
                <a:sym typeface="Times New Roman" pitchFamily="18" charset="0"/>
              </a:rPr>
              <a:t>:~$ apt-cache </a:t>
            </a:r>
            <a:r>
              <a:rPr lang="en-US" altLang="zh-CN" sz="1600" dirty="0" err="1">
                <a:solidFill>
                  <a:srgbClr val="000000"/>
                </a:solidFill>
                <a:sym typeface="Times New Roman" pitchFamily="18" charset="0"/>
              </a:rPr>
              <a:t>rdepends</a:t>
            </a:r>
            <a:r>
              <a:rPr lang="en-US" altLang="zh-CN" sz="1600" dirty="0">
                <a:solidFill>
                  <a:srgbClr val="000000"/>
                </a:solidFill>
                <a:sym typeface="Times New Roman" pitchFamily="18" charset="0"/>
              </a:rPr>
              <a:t> </a:t>
            </a:r>
            <a:r>
              <a:rPr lang="en-US" altLang="zh-CN" sz="1600" dirty="0" err="1">
                <a:solidFill>
                  <a:srgbClr val="000000"/>
                </a:solidFill>
                <a:sym typeface="Times New Roman" pitchFamily="18" charset="0"/>
              </a:rPr>
              <a:t>rxvt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err="1">
                <a:solidFill>
                  <a:srgbClr val="000000"/>
                </a:solidFill>
                <a:sym typeface="Times New Roman" pitchFamily="18" charset="0"/>
              </a:rPr>
              <a:t>rxvt</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dirty="0">
                <a:solidFill>
                  <a:srgbClr val="000000"/>
                </a:solidFill>
                <a:sym typeface="Times New Roman" pitchFamily="18" charset="0"/>
              </a:rPr>
              <a:t>Reverse Depends:</a:t>
            </a:r>
            <a:endParaRPr lang="zh-CN" altLang="en-US" sz="1600" dirty="0">
              <a:solidFill>
                <a:srgbClr val="000000"/>
              </a:solidFill>
              <a:sym typeface="Times New Roman" pitchFamily="18" charset="0"/>
            </a:endParaRPr>
          </a:p>
          <a:p>
            <a:pPr eaLnBrk="0" hangingPunct="0">
              <a:lnSpc>
                <a:spcPct val="80000"/>
              </a:lnSpc>
              <a:spcBef>
                <a:spcPct val="20000"/>
              </a:spcBef>
              <a:buFont typeface="Arial" pitchFamily="34" charset="0"/>
              <a:buChar char="•"/>
            </a:pPr>
            <a:r>
              <a:rPr lang="en-US" altLang="zh-CN" sz="1600" b="1" dirty="0" err="1">
                <a:solidFill>
                  <a:srgbClr val="000000"/>
                </a:solidFill>
                <a:sym typeface="Times New Roman" pitchFamily="18" charset="0"/>
              </a:rPr>
              <a:t>rxvt</a:t>
            </a:r>
            <a:r>
              <a:rPr lang="en-US" altLang="zh-CN" sz="1600" b="1" dirty="0">
                <a:solidFill>
                  <a:srgbClr val="000000"/>
                </a:solidFill>
                <a:sym typeface="Times New Roman" pitchFamily="18" charset="0"/>
              </a:rPr>
              <a:t>-ml</a:t>
            </a:r>
            <a:endParaRPr lang="zh-CN" altLang="en-US" dirty="0"/>
          </a:p>
        </p:txBody>
      </p:sp>
    </p:spTree>
    <p:extLst>
      <p:ext uri="{BB962C8B-B14F-4D97-AF65-F5344CB8AC3E}">
        <p14:creationId xmlns:p14="http://schemas.microsoft.com/office/powerpoint/2010/main" val="1200767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占位符 13"/>
          <p:cNvSpPr>
            <a:spLocks noGrp="1"/>
          </p:cNvSpPr>
          <p:nvPr>
            <p:ph type="body" sz="half" idx="13"/>
          </p:nvPr>
        </p:nvSpPr>
        <p:spPr/>
        <p:txBody>
          <a:bodyPr/>
          <a:lstStyle/>
          <a:p>
            <a:r>
              <a:rPr lang="en-US" altLang="zh-CN" dirty="0"/>
              <a:t>Shell</a:t>
            </a:r>
            <a:r>
              <a:rPr lang="zh-CN" altLang="en-US" dirty="0"/>
              <a:t>基本命令</a:t>
            </a:r>
          </a:p>
        </p:txBody>
      </p:sp>
      <p:sp>
        <p:nvSpPr>
          <p:cNvPr id="18" name="文本占位符 17"/>
          <p:cNvSpPr>
            <a:spLocks noGrp="1"/>
          </p:cNvSpPr>
          <p:nvPr>
            <p:ph type="body" sz="quarter" idx="20"/>
          </p:nvPr>
        </p:nvSpPr>
        <p:spPr>
          <a:xfrm>
            <a:off x="4163819" y="4293096"/>
            <a:ext cx="5247005" cy="330200"/>
          </a:xfrm>
        </p:spPr>
        <p:txBody>
          <a:bodyPr/>
          <a:lstStyle/>
          <a:p>
            <a:r>
              <a:rPr lang="zh-CN" altLang="en-US" b="1" dirty="0">
                <a:solidFill>
                  <a:srgbClr val="000000"/>
                </a:solidFill>
                <a:latin typeface="仿宋_GB2312" pitchFamily="49" charset="-122"/>
                <a:ea typeface="仿宋_GB2312" pitchFamily="49" charset="-122"/>
                <a:sym typeface="仿宋_GB2312" pitchFamily="49" charset="-122"/>
              </a:rPr>
              <a:t>用户管理</a:t>
            </a:r>
            <a:endParaRPr lang="zh-CN" altLang="en-US" dirty="0"/>
          </a:p>
        </p:txBody>
      </p:sp>
      <p:sp>
        <p:nvSpPr>
          <p:cNvPr id="15" name="文本占位符 14"/>
          <p:cNvSpPr>
            <a:spLocks noGrp="1"/>
          </p:cNvSpPr>
          <p:nvPr>
            <p:ph type="body" sz="quarter" idx="14"/>
          </p:nvPr>
        </p:nvSpPr>
        <p:spPr>
          <a:xfrm>
            <a:off x="4173150" y="3573016"/>
            <a:ext cx="5247005" cy="330200"/>
          </a:xfrm>
        </p:spPr>
        <p:txBody>
          <a:bodyPr/>
          <a:lstStyle/>
          <a:p>
            <a:r>
              <a:rPr lang="en-US" altLang="zh-CN" b="1" dirty="0">
                <a:solidFill>
                  <a:srgbClr val="000000"/>
                </a:solidFill>
                <a:latin typeface="仿宋_GB2312" pitchFamily="49" charset="-122"/>
                <a:ea typeface="仿宋_GB2312" pitchFamily="49" charset="-122"/>
                <a:sym typeface="仿宋_GB2312" pitchFamily="49" charset="-122"/>
              </a:rPr>
              <a:t>Shell</a:t>
            </a:r>
            <a:r>
              <a:rPr lang="zh-CN" altLang="en-US" b="1" dirty="0">
                <a:solidFill>
                  <a:srgbClr val="000000"/>
                </a:solidFill>
                <a:latin typeface="仿宋_GB2312" pitchFamily="49" charset="-122"/>
                <a:ea typeface="仿宋_GB2312" pitchFamily="49" charset="-122"/>
                <a:sym typeface="仿宋_GB2312" pitchFamily="49" charset="-122"/>
              </a:rPr>
              <a:t>基本系统命令</a:t>
            </a:r>
            <a:endParaRPr lang="zh-CN" altLang="en-US" dirty="0"/>
          </a:p>
        </p:txBody>
      </p:sp>
      <p:sp>
        <p:nvSpPr>
          <p:cNvPr id="16" name="文本占位符 15"/>
          <p:cNvSpPr>
            <a:spLocks noGrp="1"/>
          </p:cNvSpPr>
          <p:nvPr>
            <p:ph type="body" sz="quarter" idx="15"/>
          </p:nvPr>
        </p:nvSpPr>
        <p:spPr>
          <a:xfrm>
            <a:off x="4177206" y="2924944"/>
            <a:ext cx="5247005" cy="330200"/>
          </a:xfrm>
        </p:spPr>
        <p:txBody>
          <a:bodyPr/>
          <a:lstStyle/>
          <a:p>
            <a:r>
              <a:rPr lang="en-US" altLang="zh-CN" b="1" dirty="0">
                <a:solidFill>
                  <a:srgbClr val="000000"/>
                </a:solidFill>
                <a:latin typeface="仿宋_GB2312" pitchFamily="49" charset="-122"/>
                <a:ea typeface="仿宋_GB2312" pitchFamily="49" charset="-122"/>
                <a:sym typeface="仿宋_GB2312" pitchFamily="49" charset="-122"/>
              </a:rPr>
              <a:t>Shell</a:t>
            </a:r>
            <a:r>
              <a:rPr lang="zh-CN" altLang="en-US" b="1" dirty="0">
                <a:solidFill>
                  <a:srgbClr val="000000"/>
                </a:solidFill>
                <a:latin typeface="仿宋_GB2312" pitchFamily="49" charset="-122"/>
                <a:ea typeface="仿宋_GB2312" pitchFamily="49" charset="-122"/>
                <a:sym typeface="仿宋_GB2312" pitchFamily="49" charset="-122"/>
              </a:rPr>
              <a:t>特殊字符</a:t>
            </a:r>
            <a:endParaRPr lang="zh-CN" altLang="en-US" dirty="0"/>
          </a:p>
        </p:txBody>
      </p:sp>
      <p:sp>
        <p:nvSpPr>
          <p:cNvPr id="17" name="文本占位符 16"/>
          <p:cNvSpPr>
            <a:spLocks noGrp="1"/>
          </p:cNvSpPr>
          <p:nvPr>
            <p:ph type="body" sz="quarter" idx="16"/>
          </p:nvPr>
        </p:nvSpPr>
        <p:spPr>
          <a:xfrm>
            <a:off x="4177206" y="2276872"/>
            <a:ext cx="5247005" cy="330200"/>
          </a:xfrm>
        </p:spPr>
        <p:txBody>
          <a:bodyPr/>
          <a:lstStyle/>
          <a:p>
            <a:r>
              <a:rPr lang="en-US" altLang="zh-CN" b="1" dirty="0">
                <a:solidFill>
                  <a:srgbClr val="000000"/>
                </a:solidFill>
                <a:latin typeface="仿宋_GB2312" pitchFamily="49" charset="-122"/>
                <a:ea typeface="仿宋_GB2312" pitchFamily="49" charset="-122"/>
                <a:sym typeface="仿宋_GB2312" pitchFamily="49" charset="-122"/>
              </a:rPr>
              <a:t>Shell</a:t>
            </a:r>
            <a:r>
              <a:rPr lang="zh-CN" altLang="en-US" b="1" dirty="0">
                <a:solidFill>
                  <a:srgbClr val="000000"/>
                </a:solidFill>
                <a:latin typeface="仿宋_GB2312" pitchFamily="49" charset="-122"/>
                <a:ea typeface="仿宋_GB2312" pitchFamily="49" charset="-122"/>
                <a:sym typeface="仿宋_GB2312" pitchFamily="49" charset="-122"/>
              </a:rPr>
              <a:t>命令格式与编辑</a:t>
            </a:r>
            <a:endParaRPr lang="zh-CN" altLang="en-US" dirty="0"/>
          </a:p>
        </p:txBody>
      </p:sp>
      <p:sp>
        <p:nvSpPr>
          <p:cNvPr id="19" name="文本占位符 18"/>
          <p:cNvSpPr>
            <a:spLocks noGrp="1"/>
          </p:cNvSpPr>
          <p:nvPr>
            <p:ph type="body" sz="quarter" idx="21"/>
          </p:nvPr>
        </p:nvSpPr>
        <p:spPr/>
        <p:txBody>
          <a:bodyPr/>
          <a:lstStyle/>
          <a:p>
            <a:r>
              <a:rPr lang="en-US" altLang="zh-CN" b="1" dirty="0">
                <a:solidFill>
                  <a:srgbClr val="000000"/>
                </a:solidFill>
                <a:latin typeface="仿宋_GB2312" pitchFamily="49" charset="-122"/>
                <a:ea typeface="仿宋_GB2312" pitchFamily="49" charset="-122"/>
                <a:sym typeface="仿宋_GB2312" pitchFamily="49" charset="-122"/>
              </a:rPr>
              <a:t>Shell</a:t>
            </a:r>
            <a:r>
              <a:rPr lang="zh-CN" altLang="en-US" b="1" dirty="0">
                <a:solidFill>
                  <a:srgbClr val="000000"/>
                </a:solidFill>
                <a:latin typeface="仿宋_GB2312" pitchFamily="49" charset="-122"/>
                <a:ea typeface="仿宋_GB2312" pitchFamily="49" charset="-122"/>
                <a:sym typeface="仿宋_GB2312" pitchFamily="49" charset="-122"/>
              </a:rPr>
              <a:t>简介</a:t>
            </a:r>
            <a:endParaRPr lang="zh-CN" altLang="en-US" dirty="0"/>
          </a:p>
        </p:txBody>
      </p:sp>
      <p:sp>
        <p:nvSpPr>
          <p:cNvPr id="20" name="文本占位符 17"/>
          <p:cNvSpPr txBox="1">
            <a:spLocks/>
          </p:cNvSpPr>
          <p:nvPr/>
        </p:nvSpPr>
        <p:spPr>
          <a:xfrm>
            <a:off x="4151784" y="4941168"/>
            <a:ext cx="5247005" cy="330200"/>
          </a:xfrm>
          <a:prstGeom prst="roundRect">
            <a:avLst/>
          </a:prstGeom>
          <a:ln>
            <a:solidFill>
              <a:srgbClr val="FF5050"/>
            </a:solidFill>
          </a:ln>
        </p:spPr>
        <p:txBody>
          <a:bodyPr/>
          <a:lstStyle>
            <a:lvl1pPr marL="3175" indent="0" algn="l" rtl="0" eaLnBrk="1" fontAlgn="base" latinLnBrk="0" hangingPunct="1">
              <a:lnSpc>
                <a:spcPct val="100000"/>
              </a:lnSpc>
              <a:spcBef>
                <a:spcPts val="0"/>
              </a:spcBef>
              <a:spcAft>
                <a:spcPts val="0"/>
              </a:spcAft>
              <a:buClr>
                <a:schemeClr val="tx1"/>
              </a:buClr>
              <a:buSzPct val="76000"/>
              <a:buFont typeface="Wingdings" panose="05000000000000000000" pitchFamily="2" charset="2"/>
              <a:buNone/>
              <a:defRPr lang="zh-CN" altLang="en-US"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730885" indent="-360680" algn="l" rtl="0" eaLnBrk="1" fontAlgn="base" hangingPunct="1">
              <a:spcBef>
                <a:spcPct val="134000"/>
              </a:spcBef>
              <a:spcAft>
                <a:spcPct val="0"/>
              </a:spcAft>
              <a:buClr>
                <a:schemeClr val="accent2"/>
              </a:buClr>
              <a:buSzPct val="76000"/>
              <a:buFont typeface="Wingdings 3" panose="05040102010807070707" pitchFamily="18" charset="2"/>
              <a:buChar char=""/>
              <a:defRPr sz="1865">
                <a:solidFill>
                  <a:schemeClr val="tx1"/>
                </a:solidFill>
                <a:latin typeface="+mn-lt"/>
                <a:ea typeface="+mn-ea"/>
              </a:defRPr>
            </a:lvl2pPr>
            <a:lvl3pPr marL="1096010" indent="-300990" algn="l" rtl="0" eaLnBrk="1" fontAlgn="base" hangingPunct="1">
              <a:spcBef>
                <a:spcPct val="134000"/>
              </a:spcBef>
              <a:spcAft>
                <a:spcPct val="0"/>
              </a:spcAft>
              <a:buClr>
                <a:srgbClr val="BCBCBC"/>
              </a:buClr>
              <a:buSzPct val="76000"/>
              <a:buFont typeface="Wingdings 3" panose="05040102010807070707" pitchFamily="18" charset="2"/>
              <a:buChar char=""/>
              <a:defRPr sz="1600">
                <a:solidFill>
                  <a:schemeClr val="tx1"/>
                </a:solidFill>
                <a:latin typeface="+mn-lt"/>
                <a:ea typeface="+mn-ea"/>
              </a:defRPr>
            </a:lvl3pPr>
            <a:lvl4pPr marL="1463040" indent="-300990" algn="l" rtl="0" eaLnBrk="1" fontAlgn="base" hangingPunct="1">
              <a:spcBef>
                <a:spcPct val="107000"/>
              </a:spcBef>
              <a:spcAft>
                <a:spcPct val="0"/>
              </a:spcAft>
              <a:buClr>
                <a:srgbClr val="8BA2B4"/>
              </a:buClr>
              <a:buSzPct val="70000"/>
              <a:buFont typeface="Wingdings" panose="05000000000000000000" pitchFamily="2" charset="2"/>
              <a:buChar char=""/>
              <a:defRPr sz="1465">
                <a:solidFill>
                  <a:schemeClr val="tx1"/>
                </a:solidFill>
                <a:latin typeface="+mn-lt"/>
                <a:ea typeface="+mn-ea"/>
              </a:defRPr>
            </a:lvl4pPr>
            <a:lvl5pPr marL="1828800" indent="-300990" algn="l" rtl="0" eaLnBrk="1" fontAlgn="base" hangingPunct="1">
              <a:spcBef>
                <a:spcPts val="400"/>
              </a:spcBef>
              <a:spcAft>
                <a:spcPct val="0"/>
              </a:spcAft>
              <a:buClr>
                <a:schemeClr val="accent2"/>
              </a:buClr>
              <a:buSzPct val="70000"/>
              <a:buFont typeface="Wingdings" panose="05000000000000000000" pitchFamily="2" charset="2"/>
              <a:buChar char=""/>
              <a:defRPr sz="1200">
                <a:solidFill>
                  <a:schemeClr val="tx1"/>
                </a:solidFill>
                <a:latin typeface="+mn-lt"/>
                <a:ea typeface="+mn-ea"/>
              </a:defRPr>
            </a:lvl5pPr>
            <a:lvl6pPr marL="24390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6pPr>
            <a:lvl7pPr marL="3048635"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7pPr>
            <a:lvl8pPr marL="36588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8pPr>
            <a:lvl9pPr marL="4268470" indent="-300990" algn="l" rtl="0" eaLnBrk="1" fontAlgn="base" hangingPunct="1">
              <a:spcBef>
                <a:spcPts val="400"/>
              </a:spcBef>
              <a:spcAft>
                <a:spcPct val="0"/>
              </a:spcAft>
              <a:buClr>
                <a:schemeClr val="accent2"/>
              </a:buClr>
              <a:buSzPct val="70000"/>
              <a:buFont typeface="Wingdings" panose="05000000000000000000" pitchFamily="2" charset="2"/>
              <a:buChar char=""/>
              <a:defRPr sz="2135">
                <a:solidFill>
                  <a:schemeClr val="tx1"/>
                </a:solidFill>
                <a:latin typeface="+mn-lt"/>
                <a:ea typeface="+mn-ea"/>
              </a:defRPr>
            </a:lvl9pPr>
          </a:lstStyle>
          <a:p>
            <a:pPr eaLnBrk="0" hangingPunct="0"/>
            <a:r>
              <a:rPr lang="zh-CN" altLang="en-US" b="1" dirty="0">
                <a:solidFill>
                  <a:srgbClr val="000000"/>
                </a:solidFill>
                <a:latin typeface="仿宋_GB2312" pitchFamily="49" charset="-122"/>
                <a:ea typeface="仿宋_GB2312" pitchFamily="49" charset="-122"/>
                <a:sym typeface="仿宋_GB2312" pitchFamily="49" charset="-122"/>
              </a:rPr>
              <a:t>进程管理</a:t>
            </a:r>
            <a:endParaRPr lang="zh-CN" altLang="en-US" dirty="0"/>
          </a:p>
        </p:txBody>
      </p:sp>
    </p:spTree>
    <p:extLst>
      <p:ext uri="{BB962C8B-B14F-4D97-AF65-F5344CB8AC3E}">
        <p14:creationId xmlns:p14="http://schemas.microsoft.com/office/powerpoint/2010/main" val="1810888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占位符 9"/>
          <p:cNvSpPr>
            <a:spLocks noGrp="1"/>
          </p:cNvSpPr>
          <p:nvPr>
            <p:ph type="body" sz="half" idx="2"/>
          </p:nvPr>
        </p:nvSpPr>
        <p:spPr/>
        <p:txBody>
          <a:bodyPr/>
          <a:lstStyle/>
          <a:p>
            <a:r>
              <a:rPr lang="en-US" altLang="zh-CN" dirty="0"/>
              <a:t>1</a:t>
            </a:r>
            <a:endParaRPr lang="zh-CN" altLang="en-US" dirty="0"/>
          </a:p>
        </p:txBody>
      </p:sp>
      <p:sp>
        <p:nvSpPr>
          <p:cNvPr id="9" name="标题 8"/>
          <p:cNvSpPr>
            <a:spLocks noGrp="1"/>
          </p:cNvSpPr>
          <p:nvPr>
            <p:ph type="title"/>
          </p:nvPr>
        </p:nvSpPr>
        <p:spPr/>
        <p:txBody>
          <a:bodyPr/>
          <a:lstStyle/>
          <a:p>
            <a:r>
              <a:rPr lang="en-US" altLang="zh-CN" dirty="0"/>
              <a:t>Shell</a:t>
            </a:r>
            <a:r>
              <a:rPr lang="zh-CN" altLang="en-US" dirty="0"/>
              <a:t>简介</a:t>
            </a:r>
          </a:p>
        </p:txBody>
      </p:sp>
    </p:spTree>
    <p:extLst>
      <p:ext uri="{BB962C8B-B14F-4D97-AF65-F5344CB8AC3E}">
        <p14:creationId xmlns:p14="http://schemas.microsoft.com/office/powerpoint/2010/main" val="3101131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algn="ctr" eaLnBrk="1" hangingPunct="1"/>
            <a:r>
              <a:rPr lang="zh-CN" altLang="en-US" dirty="0"/>
              <a:t>认识</a:t>
            </a:r>
            <a:r>
              <a:rPr lang="en-US" altLang="zh-CN" dirty="0"/>
              <a:t>Shell </a:t>
            </a:r>
            <a:endParaRPr lang="zh-CN" altLang="en-US" dirty="0"/>
          </a:p>
        </p:txBody>
      </p:sp>
      <p:sp>
        <p:nvSpPr>
          <p:cNvPr id="81924" name="Rectangle 3"/>
          <p:cNvSpPr>
            <a:spLocks noGrp="1" noChangeArrowheads="1"/>
          </p:cNvSpPr>
          <p:nvPr>
            <p:ph idx="1"/>
          </p:nvPr>
        </p:nvSpPr>
        <p:spPr>
          <a:prstGeom prst="rect">
            <a:avLst/>
          </a:prstGeom>
        </p:spPr>
        <p:txBody>
          <a:bodyPr/>
          <a:lstStyle/>
          <a:p>
            <a:pPr eaLnBrk="1" hangingPunct="1"/>
            <a:r>
              <a:rPr lang="zh-CN" altLang="en-US" dirty="0"/>
              <a:t>随着各式</a:t>
            </a:r>
            <a:r>
              <a:rPr lang="en-US" altLang="zh-CN" dirty="0"/>
              <a:t>Linux</a:t>
            </a:r>
            <a:r>
              <a:rPr lang="zh-CN" altLang="en-US" dirty="0"/>
              <a:t>系统的图形化程度的不断提高，用户在桌面环境下，通过点击、拖拽等操作就可以完成大部分的工作。</a:t>
            </a:r>
          </a:p>
          <a:p>
            <a:pPr eaLnBrk="1" hangingPunct="1"/>
            <a:r>
              <a:rPr lang="zh-CN" altLang="en-US" dirty="0"/>
              <a:t>然而，许多</a:t>
            </a:r>
            <a:r>
              <a:rPr lang="en-US" altLang="zh-CN" dirty="0"/>
              <a:t>Ubuntu Linux</a:t>
            </a:r>
            <a:r>
              <a:rPr lang="zh-CN" altLang="en-US" dirty="0"/>
              <a:t>功能使用</a:t>
            </a:r>
            <a:r>
              <a:rPr lang="en-US" altLang="zh-CN" dirty="0"/>
              <a:t>Shell</a:t>
            </a:r>
            <a:r>
              <a:rPr lang="zh-CN" altLang="en-US" dirty="0"/>
              <a:t>命令来实现，要比使用图形界面交互，完成的</a:t>
            </a:r>
            <a:r>
              <a:rPr lang="zh-CN" altLang="en-US" b="1" dirty="0">
                <a:solidFill>
                  <a:srgbClr val="FF3300"/>
                </a:solidFill>
              </a:rPr>
              <a:t>更快、更直接</a:t>
            </a:r>
            <a:r>
              <a:rPr lang="zh-CN" altLang="en-US" dirty="0"/>
              <a:t>。 </a:t>
            </a:r>
          </a:p>
        </p:txBody>
      </p:sp>
    </p:spTree>
    <p:extLst>
      <p:ext uri="{BB962C8B-B14F-4D97-AF65-F5344CB8AC3E}">
        <p14:creationId xmlns:p14="http://schemas.microsoft.com/office/powerpoint/2010/main" val="2984752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algn="ctr" eaLnBrk="1" hangingPunct="1"/>
            <a:r>
              <a:rPr lang="zh-CN" altLang="en-US" dirty="0"/>
              <a:t>认识</a:t>
            </a:r>
            <a:r>
              <a:rPr lang="en-US" altLang="zh-CN" dirty="0"/>
              <a:t>Shell</a:t>
            </a:r>
            <a:endParaRPr lang="zh-CN" altLang="en-US" dirty="0"/>
          </a:p>
        </p:txBody>
      </p:sp>
      <p:sp>
        <p:nvSpPr>
          <p:cNvPr id="82948" name="Rectangle 3"/>
          <p:cNvSpPr>
            <a:spLocks noGrp="1" noChangeArrowheads="1"/>
          </p:cNvSpPr>
          <p:nvPr>
            <p:ph idx="1"/>
          </p:nvPr>
        </p:nvSpPr>
        <p:spPr>
          <a:prstGeom prst="rect">
            <a:avLst/>
          </a:prstGeom>
        </p:spPr>
        <p:txBody>
          <a:bodyPr/>
          <a:lstStyle/>
          <a:p>
            <a:pPr eaLnBrk="1" hangingPunct="1"/>
            <a:r>
              <a:rPr lang="zh-CN" altLang="en-US" dirty="0"/>
              <a:t>英文单词</a:t>
            </a:r>
            <a:r>
              <a:rPr lang="en-US" altLang="zh-CN" dirty="0"/>
              <a:t>Shell</a:t>
            </a:r>
            <a:r>
              <a:rPr lang="zh-CN" altLang="en-US" dirty="0"/>
              <a:t>可直译为</a:t>
            </a:r>
            <a:r>
              <a:rPr lang="zh-CN" altLang="en-US" dirty="0">
                <a:sym typeface="Arial" pitchFamily="34" charset="0"/>
              </a:rPr>
              <a:t>“</a:t>
            </a:r>
            <a:r>
              <a:rPr lang="zh-CN" altLang="en-US" dirty="0"/>
              <a:t>贝壳</a:t>
            </a:r>
            <a:r>
              <a:rPr lang="zh-CN" altLang="en-US" dirty="0">
                <a:sym typeface="Arial" pitchFamily="34" charset="0"/>
              </a:rPr>
              <a:t>”</a:t>
            </a:r>
            <a:r>
              <a:rPr lang="zh-CN" altLang="en-US" dirty="0"/>
              <a:t>。</a:t>
            </a:r>
            <a:r>
              <a:rPr lang="zh-CN" altLang="en-US" dirty="0">
                <a:sym typeface="Arial" pitchFamily="34" charset="0"/>
              </a:rPr>
              <a:t>“</a:t>
            </a:r>
            <a:r>
              <a:rPr lang="zh-CN" altLang="en-US" dirty="0"/>
              <a:t>贝壳</a:t>
            </a:r>
            <a:r>
              <a:rPr lang="zh-CN" altLang="en-US" dirty="0">
                <a:sym typeface="Arial" pitchFamily="34" charset="0"/>
              </a:rPr>
              <a:t>”</a:t>
            </a:r>
            <a:r>
              <a:rPr lang="zh-CN" altLang="en-US" dirty="0"/>
              <a:t>是动物作为外在保护的一种工具。</a:t>
            </a:r>
          </a:p>
          <a:p>
            <a:pPr eaLnBrk="1" hangingPunct="1"/>
            <a:r>
              <a:rPr lang="zh-CN" altLang="en-US" dirty="0"/>
              <a:t>可以这样认为，</a:t>
            </a:r>
            <a:r>
              <a:rPr lang="en-US" altLang="zh-CN" dirty="0"/>
              <a:t>Linux</a:t>
            </a:r>
            <a:r>
              <a:rPr lang="zh-CN" altLang="en-US" dirty="0"/>
              <a:t>中的</a:t>
            </a:r>
            <a:r>
              <a:rPr lang="en-US" altLang="zh-CN" dirty="0"/>
              <a:t>Shell</a:t>
            </a:r>
            <a:r>
              <a:rPr lang="zh-CN" altLang="en-US" dirty="0"/>
              <a:t>就是</a:t>
            </a:r>
            <a:r>
              <a:rPr lang="en-US" altLang="zh-CN" dirty="0"/>
              <a:t>Linux</a:t>
            </a:r>
            <a:r>
              <a:rPr lang="zh-CN" altLang="en-US" dirty="0"/>
              <a:t>内核的一个外层保护工具，并负责完成用户与内核之间的交互 </a:t>
            </a:r>
          </a:p>
        </p:txBody>
      </p:sp>
      <p:sp>
        <p:nvSpPr>
          <p:cNvPr id="82949"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pic>
        <p:nvPicPr>
          <p:cNvPr id="8295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601" y="3276601"/>
            <a:ext cx="383963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837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algn="ctr" eaLnBrk="1" hangingPunct="1"/>
            <a:r>
              <a:rPr lang="zh-CN" altLang="en-US" dirty="0"/>
              <a:t>认识</a:t>
            </a:r>
            <a:r>
              <a:rPr lang="en-US" altLang="zh-CN" dirty="0"/>
              <a:t>Shell</a:t>
            </a:r>
            <a:endParaRPr lang="zh-CN" altLang="en-US" dirty="0"/>
          </a:p>
        </p:txBody>
      </p:sp>
      <p:sp>
        <p:nvSpPr>
          <p:cNvPr id="83972" name="Rectangle 3"/>
          <p:cNvSpPr>
            <a:spLocks noGrp="1" noChangeArrowheads="1"/>
          </p:cNvSpPr>
          <p:nvPr>
            <p:ph idx="1"/>
          </p:nvPr>
        </p:nvSpPr>
        <p:spPr>
          <a:prstGeom prst="rect">
            <a:avLst/>
          </a:prstGeom>
        </p:spPr>
        <p:txBody>
          <a:bodyPr/>
          <a:lstStyle/>
          <a:p>
            <a:pPr eaLnBrk="1" hangingPunct="1">
              <a:lnSpc>
                <a:spcPct val="90000"/>
              </a:lnSpc>
            </a:pPr>
            <a:r>
              <a:rPr lang="zh-CN" altLang="en-US" b="1" dirty="0">
                <a:solidFill>
                  <a:srgbClr val="FF3300"/>
                </a:solidFill>
              </a:rPr>
              <a:t>命令</a:t>
            </a:r>
            <a:r>
              <a:rPr lang="zh-CN" altLang="en-US" sz="2400" dirty="0"/>
              <a:t>是用户向系统内核发出控制请求，与之交互的文本流。</a:t>
            </a:r>
          </a:p>
          <a:p>
            <a:pPr eaLnBrk="1" hangingPunct="1">
              <a:lnSpc>
                <a:spcPct val="90000"/>
              </a:lnSpc>
            </a:pPr>
            <a:r>
              <a:rPr lang="en-US" altLang="zh-CN" sz="2400" i="1" u="sng" dirty="0">
                <a:solidFill>
                  <a:srgbClr val="FF3300"/>
                </a:solidFill>
              </a:rPr>
              <a:t>Shell</a:t>
            </a:r>
            <a:r>
              <a:rPr lang="zh-CN" altLang="en-US" sz="2400" i="1" u="sng" dirty="0">
                <a:solidFill>
                  <a:srgbClr val="FF3300"/>
                </a:solidFill>
              </a:rPr>
              <a:t>是一个命令行解释器</a:t>
            </a:r>
            <a:r>
              <a:rPr lang="zh-CN" altLang="en-US" sz="2400" dirty="0"/>
              <a:t>，将用户命令解析为操作系统所能理解的指令，实现用户与操作系统的交互。</a:t>
            </a:r>
          </a:p>
          <a:p>
            <a:pPr eaLnBrk="1" hangingPunct="1">
              <a:lnSpc>
                <a:spcPct val="90000"/>
              </a:lnSpc>
            </a:pPr>
            <a:r>
              <a:rPr lang="zh-CN" altLang="en-US" sz="2400" dirty="0"/>
              <a:t>同时，</a:t>
            </a:r>
            <a:r>
              <a:rPr lang="en-US" altLang="zh-CN" sz="2400" dirty="0"/>
              <a:t>Shell</a:t>
            </a:r>
            <a:r>
              <a:rPr lang="zh-CN" altLang="en-US" sz="2400" dirty="0"/>
              <a:t>为操作系统提供了内核之上的功能，直接用来管理和运行系统。</a:t>
            </a:r>
          </a:p>
          <a:p>
            <a:pPr eaLnBrk="1" hangingPunct="1">
              <a:lnSpc>
                <a:spcPct val="90000"/>
              </a:lnSpc>
            </a:pPr>
            <a:r>
              <a:rPr lang="zh-CN" altLang="en-US" sz="2400" dirty="0"/>
              <a:t>当需要重复执行若干命令，可以将这些命令集合起来，加入一定的控制语句，编辑成为</a:t>
            </a:r>
            <a:r>
              <a:rPr lang="en-US" altLang="zh-CN" sz="2400" b="1" u="sng" dirty="0">
                <a:solidFill>
                  <a:srgbClr val="FF3300"/>
                </a:solidFill>
              </a:rPr>
              <a:t>Shell</a:t>
            </a:r>
            <a:r>
              <a:rPr lang="zh-CN" altLang="en-US" sz="2400" b="1" u="sng" dirty="0">
                <a:solidFill>
                  <a:srgbClr val="FF3300"/>
                </a:solidFill>
              </a:rPr>
              <a:t>脚本</a:t>
            </a:r>
            <a:r>
              <a:rPr lang="zh-CN" altLang="en-US" sz="2400" dirty="0"/>
              <a:t>文件，交给</a:t>
            </a:r>
            <a:r>
              <a:rPr lang="en-US" altLang="zh-CN" sz="2400" dirty="0"/>
              <a:t>Shell</a:t>
            </a:r>
            <a:r>
              <a:rPr lang="zh-CN" altLang="en-US" sz="2400" dirty="0"/>
              <a:t>批量执行。 </a:t>
            </a:r>
            <a:endParaRPr lang="zh-CN" altLang="en-US" dirty="0"/>
          </a:p>
        </p:txBody>
      </p:sp>
    </p:spTree>
    <p:extLst>
      <p:ext uri="{BB962C8B-B14F-4D97-AF65-F5344CB8AC3E}">
        <p14:creationId xmlns:p14="http://schemas.microsoft.com/office/powerpoint/2010/main" val="3934836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algn="ctr" eaLnBrk="1" hangingPunct="1"/>
            <a:r>
              <a:rPr lang="zh-CN" altLang="en-US" dirty="0"/>
              <a:t>认识</a:t>
            </a:r>
            <a:r>
              <a:rPr lang="en-US" altLang="zh-CN" dirty="0"/>
              <a:t>Shell</a:t>
            </a:r>
            <a:endParaRPr lang="zh-CN" altLang="en-US" dirty="0"/>
          </a:p>
        </p:txBody>
      </p:sp>
      <p:sp>
        <p:nvSpPr>
          <p:cNvPr id="84996" name="Rectangle 3"/>
          <p:cNvSpPr>
            <a:spLocks noGrp="1" noChangeArrowheads="1"/>
          </p:cNvSpPr>
          <p:nvPr>
            <p:ph idx="1"/>
          </p:nvPr>
        </p:nvSpPr>
        <p:spPr>
          <a:prstGeom prst="rect">
            <a:avLst/>
          </a:prstGeom>
        </p:spPr>
        <p:txBody>
          <a:bodyPr/>
          <a:lstStyle/>
          <a:p>
            <a:pPr eaLnBrk="1" hangingPunct="1">
              <a:lnSpc>
                <a:spcPct val="90000"/>
              </a:lnSpc>
              <a:buClr>
                <a:schemeClr val="tx1"/>
              </a:buClr>
              <a:buFont typeface="Wingdings 3" pitchFamily="18" charset="2"/>
              <a:buBlip>
                <a:blip r:embed="rId2"/>
              </a:buBlip>
            </a:pPr>
            <a:r>
              <a:rPr lang="zh-CN" altLang="en-US" sz="2400" dirty="0"/>
              <a:t>用户在命令行提示符下键入命令文本，开始与</a:t>
            </a:r>
            <a:r>
              <a:rPr lang="en-US" altLang="zh-CN" sz="2400" dirty="0"/>
              <a:t>Shell</a:t>
            </a:r>
            <a:r>
              <a:rPr lang="zh-CN" altLang="en-US" sz="2400" dirty="0"/>
              <a:t>进行交互。</a:t>
            </a:r>
          </a:p>
          <a:p>
            <a:pPr eaLnBrk="1" hangingPunct="1">
              <a:lnSpc>
                <a:spcPct val="90000"/>
              </a:lnSpc>
              <a:buClr>
                <a:schemeClr val="tx1"/>
              </a:buClr>
              <a:buFont typeface="Wingdings 3" pitchFamily="18" charset="2"/>
              <a:buBlip>
                <a:blip r:embed="rId2"/>
              </a:buBlip>
            </a:pPr>
            <a:r>
              <a:rPr lang="zh-CN" altLang="en-US" sz="2400" dirty="0"/>
              <a:t>接着，</a:t>
            </a:r>
            <a:r>
              <a:rPr lang="en-US" altLang="zh-CN" sz="2400" dirty="0"/>
              <a:t>Shell</a:t>
            </a:r>
            <a:r>
              <a:rPr lang="zh-CN" altLang="en-US" sz="2400" dirty="0"/>
              <a:t>将用户的命令或按键转化成内核所能够理解的指令</a:t>
            </a:r>
          </a:p>
          <a:p>
            <a:pPr eaLnBrk="1" hangingPunct="1">
              <a:lnSpc>
                <a:spcPct val="90000"/>
              </a:lnSpc>
              <a:buClr>
                <a:schemeClr val="tx1"/>
              </a:buClr>
              <a:buFont typeface="Wingdings 3" pitchFamily="18" charset="2"/>
              <a:buBlip>
                <a:blip r:embed="rId2"/>
              </a:buBlip>
            </a:pPr>
            <a:r>
              <a:rPr lang="zh-CN" altLang="en-US" sz="2400" dirty="0"/>
              <a:t>控制操作系统做出响应，直到控制相关硬件设备。</a:t>
            </a:r>
          </a:p>
          <a:p>
            <a:pPr eaLnBrk="1" hangingPunct="1">
              <a:lnSpc>
                <a:spcPct val="90000"/>
              </a:lnSpc>
              <a:buClr>
                <a:schemeClr val="tx1"/>
              </a:buClr>
              <a:buFont typeface="Wingdings 3" pitchFamily="18" charset="2"/>
              <a:buBlip>
                <a:blip r:embed="rId2"/>
              </a:buBlip>
            </a:pPr>
            <a:r>
              <a:rPr lang="zh-CN" altLang="en-US" sz="2400" dirty="0"/>
              <a:t>然后，</a:t>
            </a:r>
            <a:r>
              <a:rPr lang="en-US" altLang="zh-CN" sz="2400" dirty="0"/>
              <a:t>Shell</a:t>
            </a:r>
            <a:r>
              <a:rPr lang="zh-CN" altLang="en-US" sz="2400" dirty="0"/>
              <a:t>将输出结果通过</a:t>
            </a:r>
            <a:r>
              <a:rPr lang="en-US" altLang="zh-CN" sz="2400" dirty="0"/>
              <a:t>Shell</a:t>
            </a:r>
            <a:r>
              <a:rPr lang="zh-CN" altLang="en-US" sz="2400" dirty="0"/>
              <a:t>提交给用户。</a:t>
            </a:r>
            <a:r>
              <a:rPr lang="zh-CN" altLang="en-US" sz="2000" dirty="0"/>
              <a:t> </a:t>
            </a:r>
            <a:endParaRPr lang="zh-CN" altLang="en-US" dirty="0"/>
          </a:p>
        </p:txBody>
      </p:sp>
      <p:sp>
        <p:nvSpPr>
          <p:cNvPr id="84997"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solidFill>
                <a:srgbClr val="000000"/>
              </a:solidFill>
              <a:sym typeface="Times New Roman" pitchFamily="18" charset="0"/>
            </a:endParaRPr>
          </a:p>
        </p:txBody>
      </p:sp>
      <p:pic>
        <p:nvPicPr>
          <p:cNvPr id="849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3068960"/>
            <a:ext cx="6529917"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6" descr="j02932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04968" y="1"/>
            <a:ext cx="2087033"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233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pPr algn="ctr" eaLnBrk="1" hangingPunct="1"/>
            <a:r>
              <a:rPr lang="zh-CN" altLang="en-US" dirty="0"/>
              <a:t>选择</a:t>
            </a:r>
            <a:r>
              <a:rPr lang="en-US" altLang="zh-CN" dirty="0"/>
              <a:t>Shell </a:t>
            </a:r>
            <a:endParaRPr lang="zh-CN" altLang="en-US" dirty="0"/>
          </a:p>
        </p:txBody>
      </p:sp>
      <p:sp>
        <p:nvSpPr>
          <p:cNvPr id="86020" name="Rectangle 3"/>
          <p:cNvSpPr>
            <a:spLocks noGrp="1" noChangeArrowheads="1"/>
          </p:cNvSpPr>
          <p:nvPr>
            <p:ph idx="1"/>
          </p:nvPr>
        </p:nvSpPr>
        <p:spPr>
          <a:prstGeom prst="rect">
            <a:avLst/>
          </a:prstGeom>
        </p:spPr>
        <p:txBody>
          <a:bodyPr/>
          <a:lstStyle/>
          <a:p>
            <a:pPr eaLnBrk="1" hangingPunct="1">
              <a:lnSpc>
                <a:spcPct val="80000"/>
              </a:lnSpc>
              <a:buFont typeface="Wingdings 3" pitchFamily="18" charset="2"/>
              <a:buNone/>
            </a:pPr>
            <a:r>
              <a:rPr lang="zh-CN" altLang="en-US" sz="1600" dirty="0"/>
              <a:t>最初的</a:t>
            </a:r>
            <a:r>
              <a:rPr lang="en-US" altLang="zh-CN" sz="1600" dirty="0"/>
              <a:t>UNIX Shell</a:t>
            </a:r>
            <a:r>
              <a:rPr lang="zh-CN" altLang="en-US" sz="1600" dirty="0"/>
              <a:t>经过多年的发展，由不同的机构、针对不同的目的，开发出许多不同类型的</a:t>
            </a:r>
            <a:r>
              <a:rPr lang="en-US" altLang="zh-CN" sz="1600" dirty="0"/>
              <a:t>Shell</a:t>
            </a:r>
            <a:r>
              <a:rPr lang="zh-CN" altLang="en-US" sz="1600" dirty="0"/>
              <a:t>程序。目前流行的</a:t>
            </a:r>
            <a:r>
              <a:rPr lang="en-US" altLang="zh-CN" sz="1600" dirty="0"/>
              <a:t>Shell</a:t>
            </a:r>
            <a:r>
              <a:rPr lang="zh-CN" altLang="en-US" sz="1600" dirty="0"/>
              <a:t>主要有几种 </a:t>
            </a:r>
            <a:r>
              <a:rPr lang="en-US" altLang="zh-CN" sz="1600" dirty="0"/>
              <a:t>:</a:t>
            </a:r>
            <a:endParaRPr lang="zh-CN" altLang="en-US" sz="1600" dirty="0"/>
          </a:p>
          <a:p>
            <a:pPr eaLnBrk="1" hangingPunct="1">
              <a:lnSpc>
                <a:spcPct val="80000"/>
              </a:lnSpc>
            </a:pPr>
            <a:r>
              <a:rPr lang="en-US" altLang="zh-CN" sz="2000" b="1" dirty="0">
                <a:solidFill>
                  <a:srgbClr val="FF3300"/>
                </a:solidFill>
              </a:rPr>
              <a:t>Bourne Shell</a:t>
            </a:r>
            <a:r>
              <a:rPr lang="zh-CN" altLang="en-US" sz="2000" b="1" dirty="0">
                <a:solidFill>
                  <a:srgbClr val="FF3300"/>
                </a:solidFill>
              </a:rPr>
              <a:t>（简称</a:t>
            </a:r>
            <a:r>
              <a:rPr lang="en-US" altLang="zh-CN" sz="2000" b="1" dirty="0" err="1">
                <a:solidFill>
                  <a:srgbClr val="FF3300"/>
                </a:solidFill>
              </a:rPr>
              <a:t>sh</a:t>
            </a:r>
            <a:r>
              <a:rPr lang="zh-CN" altLang="en-US" sz="2000" b="1" dirty="0">
                <a:solidFill>
                  <a:srgbClr val="FF3300"/>
                </a:solidFill>
              </a:rPr>
              <a:t>）：</a:t>
            </a:r>
            <a:r>
              <a:rPr lang="en-US" altLang="zh-CN" sz="1600" dirty="0"/>
              <a:t>Bourne Shell</a:t>
            </a:r>
            <a:r>
              <a:rPr lang="zh-CN" altLang="en-US" sz="1600" dirty="0"/>
              <a:t>由</a:t>
            </a:r>
            <a:r>
              <a:rPr lang="en-US" altLang="zh-CN" sz="1600" dirty="0"/>
              <a:t>AT&amp;T</a:t>
            </a:r>
            <a:r>
              <a:rPr lang="zh-CN" altLang="en-US" sz="1600" dirty="0"/>
              <a:t>贝尔实验室的</a:t>
            </a:r>
            <a:r>
              <a:rPr lang="en-US" altLang="zh-CN" sz="1600" dirty="0" err="1"/>
              <a:t>S.R.Bourne</a:t>
            </a:r>
            <a:r>
              <a:rPr lang="zh-CN" altLang="en-US" sz="1600" dirty="0"/>
              <a:t>开发，也因开发者的姓名而得名。它是</a:t>
            </a:r>
            <a:r>
              <a:rPr lang="en-US" altLang="zh-CN" sz="1600" dirty="0"/>
              <a:t>Unix</a:t>
            </a:r>
            <a:r>
              <a:rPr lang="zh-CN" altLang="en-US" sz="1600" dirty="0"/>
              <a:t>的第一个</a:t>
            </a:r>
            <a:r>
              <a:rPr lang="en-US" altLang="zh-CN" sz="1600" dirty="0"/>
              <a:t>Shell</a:t>
            </a:r>
            <a:r>
              <a:rPr lang="zh-CN" altLang="en-US" sz="1600" dirty="0"/>
              <a:t>程序，早已成为工业标准。目前几乎所有的</a:t>
            </a:r>
            <a:r>
              <a:rPr lang="en-US" altLang="zh-CN" sz="1600" dirty="0"/>
              <a:t>Linux</a:t>
            </a:r>
            <a:r>
              <a:rPr lang="zh-CN" altLang="en-US" sz="1600" dirty="0"/>
              <a:t>系统都支持它。不过</a:t>
            </a:r>
            <a:r>
              <a:rPr lang="en-US" altLang="zh-CN" sz="1600" dirty="0"/>
              <a:t>Bourne Shell</a:t>
            </a:r>
            <a:r>
              <a:rPr lang="zh-CN" altLang="en-US" sz="1600" dirty="0"/>
              <a:t>的作业控制功能薄弱，且不支持别名与历史记录等功能。目前大多操作系统是将其作为应急</a:t>
            </a:r>
            <a:r>
              <a:rPr lang="en-US" altLang="zh-CN" sz="1600" dirty="0"/>
              <a:t>Shell</a:t>
            </a:r>
            <a:r>
              <a:rPr lang="zh-CN" altLang="en-US" sz="1600" dirty="0"/>
              <a:t>使用。</a:t>
            </a:r>
          </a:p>
          <a:p>
            <a:pPr eaLnBrk="1" hangingPunct="1">
              <a:lnSpc>
                <a:spcPct val="80000"/>
              </a:lnSpc>
            </a:pPr>
            <a:r>
              <a:rPr lang="en-US" altLang="zh-CN" sz="2000" b="1" dirty="0">
                <a:solidFill>
                  <a:srgbClr val="FF3300"/>
                </a:solidFill>
              </a:rPr>
              <a:t>C Shell</a:t>
            </a:r>
            <a:r>
              <a:rPr lang="zh-CN" altLang="en-US" sz="2000" b="1" dirty="0">
                <a:solidFill>
                  <a:srgbClr val="FF3300"/>
                </a:solidFill>
              </a:rPr>
              <a:t>（简称</a:t>
            </a:r>
            <a:r>
              <a:rPr lang="en-US" altLang="zh-CN" sz="2000" b="1" dirty="0" err="1">
                <a:solidFill>
                  <a:srgbClr val="FF3300"/>
                </a:solidFill>
              </a:rPr>
              <a:t>csh</a:t>
            </a:r>
            <a:r>
              <a:rPr lang="zh-CN" altLang="en-US" sz="2000" b="1" dirty="0">
                <a:solidFill>
                  <a:srgbClr val="FF3300"/>
                </a:solidFill>
              </a:rPr>
              <a:t>）：</a:t>
            </a:r>
            <a:r>
              <a:rPr lang="en-US" altLang="zh-CN" sz="1600" dirty="0"/>
              <a:t>C Shell</a:t>
            </a:r>
            <a:r>
              <a:rPr lang="zh-CN" altLang="en-US" sz="1600" dirty="0"/>
              <a:t>由加利福尼亚大学伯克利分校开发。最初开发的目的是改进</a:t>
            </a:r>
            <a:r>
              <a:rPr lang="en-US" altLang="zh-CN" sz="1600" dirty="0"/>
              <a:t>Bourne Shell</a:t>
            </a:r>
            <a:r>
              <a:rPr lang="zh-CN" altLang="en-US" sz="1600" dirty="0"/>
              <a:t>的一些缺点，并使</a:t>
            </a:r>
            <a:r>
              <a:rPr lang="en-US" altLang="zh-CN" sz="1600" dirty="0"/>
              <a:t>Shell</a:t>
            </a:r>
            <a:r>
              <a:rPr lang="zh-CN" altLang="en-US" sz="1600" dirty="0"/>
              <a:t>脚本的编程风格类似于</a:t>
            </a:r>
            <a:r>
              <a:rPr lang="en-US" altLang="zh-CN" sz="1600" dirty="0"/>
              <a:t>C</a:t>
            </a:r>
            <a:r>
              <a:rPr lang="zh-CN" altLang="en-US" sz="1600" dirty="0"/>
              <a:t>语言，因而受到广大</a:t>
            </a:r>
            <a:r>
              <a:rPr lang="en-US" altLang="zh-CN" sz="1600" dirty="0"/>
              <a:t>C</a:t>
            </a:r>
            <a:r>
              <a:rPr lang="zh-CN" altLang="en-US" sz="1600" dirty="0"/>
              <a:t>程序员的拥护。不过</a:t>
            </a:r>
            <a:r>
              <a:rPr lang="en-US" altLang="zh-CN" sz="1600" dirty="0"/>
              <a:t>C Shell</a:t>
            </a:r>
            <a:r>
              <a:rPr lang="zh-CN" altLang="en-US" sz="1600" dirty="0"/>
              <a:t>的健壮性不如</a:t>
            </a:r>
            <a:r>
              <a:rPr lang="en-US" altLang="zh-CN" sz="1600" dirty="0"/>
              <a:t>Bourne Shell</a:t>
            </a:r>
            <a:r>
              <a:rPr lang="zh-CN" altLang="en-US" sz="1600" dirty="0"/>
              <a:t>。</a:t>
            </a:r>
          </a:p>
          <a:p>
            <a:pPr eaLnBrk="1" hangingPunct="1">
              <a:lnSpc>
                <a:spcPct val="80000"/>
              </a:lnSpc>
            </a:pPr>
            <a:r>
              <a:rPr lang="en-US" altLang="zh-CN" sz="2000" b="1" dirty="0" err="1">
                <a:solidFill>
                  <a:srgbClr val="FF3300"/>
                </a:solidFill>
              </a:rPr>
              <a:t>Korn</a:t>
            </a:r>
            <a:r>
              <a:rPr lang="en-US" altLang="zh-CN" sz="2000" b="1" dirty="0">
                <a:solidFill>
                  <a:srgbClr val="FF3300"/>
                </a:solidFill>
              </a:rPr>
              <a:t> Shell</a:t>
            </a:r>
            <a:r>
              <a:rPr lang="zh-CN" altLang="en-US" sz="2000" b="1" dirty="0">
                <a:solidFill>
                  <a:srgbClr val="FF3300"/>
                </a:solidFill>
              </a:rPr>
              <a:t>（简称</a:t>
            </a:r>
            <a:r>
              <a:rPr lang="en-US" altLang="zh-CN" sz="2000" b="1" dirty="0" err="1">
                <a:solidFill>
                  <a:srgbClr val="FF3300"/>
                </a:solidFill>
              </a:rPr>
              <a:t>ksh</a:t>
            </a:r>
            <a:r>
              <a:rPr lang="zh-CN" altLang="en-US" sz="2000" b="1" dirty="0">
                <a:solidFill>
                  <a:srgbClr val="FF3300"/>
                </a:solidFill>
              </a:rPr>
              <a:t>）</a:t>
            </a:r>
            <a:r>
              <a:rPr lang="zh-CN" altLang="en-US" sz="1600" b="1" dirty="0">
                <a:solidFill>
                  <a:srgbClr val="FF3300"/>
                </a:solidFill>
              </a:rPr>
              <a:t>：</a:t>
            </a:r>
            <a:r>
              <a:rPr lang="en-US" altLang="zh-CN" sz="1600" dirty="0" err="1"/>
              <a:t>Korn</a:t>
            </a:r>
            <a:r>
              <a:rPr lang="en-US" altLang="zh-CN" sz="1600" dirty="0"/>
              <a:t> Shell</a:t>
            </a:r>
            <a:r>
              <a:rPr lang="zh-CN" altLang="en-US" sz="1600" dirty="0"/>
              <a:t>由</a:t>
            </a:r>
            <a:r>
              <a:rPr lang="en-US" altLang="zh-CN" sz="1600" dirty="0"/>
              <a:t>David </a:t>
            </a:r>
            <a:r>
              <a:rPr lang="en-US" altLang="zh-CN" sz="1600" dirty="0" err="1"/>
              <a:t>Korn</a:t>
            </a:r>
            <a:r>
              <a:rPr lang="zh-CN" altLang="en-US" sz="1600" dirty="0"/>
              <a:t>开发，解决了</a:t>
            </a:r>
            <a:r>
              <a:rPr lang="en-US" altLang="zh-CN" sz="1600" dirty="0"/>
              <a:t>Bourne Shell</a:t>
            </a:r>
            <a:r>
              <a:rPr lang="zh-CN" altLang="en-US" sz="1600" dirty="0"/>
              <a:t>的用户交互问题，并克服了</a:t>
            </a:r>
            <a:r>
              <a:rPr lang="en-US" altLang="zh-CN" sz="1600" dirty="0"/>
              <a:t>C Shell</a:t>
            </a:r>
            <a:r>
              <a:rPr lang="zh-CN" altLang="en-US" sz="1600" dirty="0"/>
              <a:t>的脚本编程怪癖的缺点。</a:t>
            </a:r>
            <a:r>
              <a:rPr lang="en-US" altLang="zh-CN" sz="1600" dirty="0" err="1"/>
              <a:t>Korn</a:t>
            </a:r>
            <a:r>
              <a:rPr lang="en-US" altLang="zh-CN" sz="1600" dirty="0"/>
              <a:t> Shell</a:t>
            </a:r>
            <a:r>
              <a:rPr lang="zh-CN" altLang="en-US" sz="1600" dirty="0"/>
              <a:t>的缺点是需要许可证，这导致它应用范围不如</a:t>
            </a:r>
            <a:r>
              <a:rPr lang="en-US" altLang="zh-CN" sz="1600" dirty="0"/>
              <a:t>Bourne Shell</a:t>
            </a:r>
            <a:r>
              <a:rPr lang="zh-CN" altLang="en-US" sz="1600" dirty="0"/>
              <a:t>广泛。</a:t>
            </a:r>
          </a:p>
          <a:p>
            <a:pPr eaLnBrk="1" hangingPunct="1">
              <a:lnSpc>
                <a:spcPct val="80000"/>
              </a:lnSpc>
              <a:buClr>
                <a:srgbClr val="FF3300"/>
              </a:buClr>
              <a:buFont typeface="Wingdings 3" pitchFamily="18" charset="2"/>
              <a:buBlip>
                <a:blip r:embed="rId2"/>
              </a:buBlip>
            </a:pPr>
            <a:r>
              <a:rPr lang="en-US" altLang="zh-CN" sz="2000" b="1" dirty="0">
                <a:solidFill>
                  <a:srgbClr val="FF3300"/>
                </a:solidFill>
              </a:rPr>
              <a:t>Bourne Again Shell</a:t>
            </a:r>
            <a:r>
              <a:rPr lang="zh-CN" altLang="en-US" sz="2000" b="1" dirty="0">
                <a:solidFill>
                  <a:srgbClr val="FF3300"/>
                </a:solidFill>
              </a:rPr>
              <a:t>（简称</a:t>
            </a:r>
            <a:r>
              <a:rPr lang="en-US" altLang="zh-CN" sz="2000" b="1" dirty="0">
                <a:solidFill>
                  <a:srgbClr val="FF3300"/>
                </a:solidFill>
              </a:rPr>
              <a:t>bash</a:t>
            </a:r>
            <a:r>
              <a:rPr lang="zh-CN" altLang="en-US" sz="2000" b="1" dirty="0">
                <a:solidFill>
                  <a:srgbClr val="FF3300"/>
                </a:solidFill>
              </a:rPr>
              <a:t>）：</a:t>
            </a:r>
            <a:r>
              <a:rPr lang="en-US" altLang="zh-CN" sz="1600" dirty="0"/>
              <a:t>Bourne Again Shell</a:t>
            </a:r>
            <a:r>
              <a:rPr lang="zh-CN" altLang="en-US" sz="1600" dirty="0"/>
              <a:t>由</a:t>
            </a:r>
            <a:r>
              <a:rPr lang="en-US" altLang="zh-CN" sz="1600" dirty="0"/>
              <a:t>AT&amp;T</a:t>
            </a:r>
            <a:r>
              <a:rPr lang="zh-CN" altLang="en-US" sz="1600" dirty="0"/>
              <a:t>贝尔实验室开发，是</a:t>
            </a:r>
            <a:r>
              <a:rPr lang="en-US" altLang="zh-CN" sz="1600" dirty="0"/>
              <a:t>Bourne Shell</a:t>
            </a:r>
            <a:r>
              <a:rPr lang="zh-CN" altLang="en-US" sz="1600" dirty="0"/>
              <a:t>的增强版。随着几年的不断完善，已经成为最流行的</a:t>
            </a:r>
            <a:r>
              <a:rPr lang="en-US" altLang="zh-CN" sz="1600" dirty="0"/>
              <a:t>Shell</a:t>
            </a:r>
            <a:r>
              <a:rPr lang="zh-CN" altLang="en-US" sz="1600" dirty="0"/>
              <a:t>。它包括了早期的</a:t>
            </a:r>
            <a:r>
              <a:rPr lang="en-US" altLang="zh-CN" sz="1600" dirty="0"/>
              <a:t>Bourne Shell</a:t>
            </a:r>
            <a:r>
              <a:rPr lang="zh-CN" altLang="en-US" sz="1600" dirty="0"/>
              <a:t>和</a:t>
            </a:r>
            <a:r>
              <a:rPr lang="en-US" altLang="zh-CN" sz="1600" dirty="0" err="1"/>
              <a:t>Korn</a:t>
            </a:r>
            <a:r>
              <a:rPr lang="en-US" altLang="zh-CN" sz="1600" dirty="0"/>
              <a:t> Shell</a:t>
            </a:r>
            <a:r>
              <a:rPr lang="zh-CN" altLang="en-US" sz="1600" dirty="0"/>
              <a:t>的原始功能，以及某些</a:t>
            </a:r>
            <a:r>
              <a:rPr lang="en-US" altLang="zh-CN" sz="1600" dirty="0"/>
              <a:t>C Shell</a:t>
            </a:r>
            <a:r>
              <a:rPr lang="zh-CN" altLang="en-US" sz="1600" dirty="0"/>
              <a:t>脚本语言的特性。此外，它还具有以下特点：能够提供环境变量以配置用户</a:t>
            </a:r>
            <a:r>
              <a:rPr lang="en-US" altLang="zh-CN" sz="1600" dirty="0"/>
              <a:t>Shell</a:t>
            </a:r>
            <a:r>
              <a:rPr lang="zh-CN" altLang="en-US" sz="1600" dirty="0"/>
              <a:t>环境，支持历史记录，内置算术功能，支持通配符表达式，将常用命令内置简化。</a:t>
            </a:r>
            <a:endParaRPr lang="zh-CN" altLang="en-US" dirty="0"/>
          </a:p>
        </p:txBody>
      </p:sp>
    </p:spTree>
    <p:extLst>
      <p:ext uri="{BB962C8B-B14F-4D97-AF65-F5344CB8AC3E}">
        <p14:creationId xmlns:p14="http://schemas.microsoft.com/office/powerpoint/2010/main" val="233770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71464" y="5735319"/>
            <a:ext cx="2244641" cy="416560"/>
          </a:xfrm>
        </p:spPr>
        <p:txBody>
          <a:bodyPr/>
          <a:lstStyle/>
          <a:p>
            <a:pPr eaLnBrk="1" hangingPunct="1"/>
            <a:r>
              <a:rPr lang="zh-CN" altLang="en-US" dirty="0"/>
              <a:t>什么是</a:t>
            </a:r>
            <a:r>
              <a:rPr lang="en-US" altLang="zh-CN" dirty="0"/>
              <a:t>Linux</a:t>
            </a:r>
            <a:r>
              <a:rPr lang="zh-CN" altLang="en-US" dirty="0"/>
              <a:t>？</a:t>
            </a:r>
          </a:p>
        </p:txBody>
      </p:sp>
      <p:sp>
        <p:nvSpPr>
          <p:cNvPr id="20484" name="Rectangle 3"/>
          <p:cNvSpPr>
            <a:spLocks noGrp="1" noChangeArrowheads="1"/>
          </p:cNvSpPr>
          <p:nvPr>
            <p:ph idx="1"/>
          </p:nvPr>
        </p:nvSpPr>
        <p:spPr>
          <a:prstGeom prst="rect">
            <a:avLst/>
          </a:prstGeom>
        </p:spPr>
        <p:txBody>
          <a:bodyPr/>
          <a:lstStyle/>
          <a:p>
            <a:pPr eaLnBrk="1" hangingPunct="1"/>
            <a:r>
              <a:rPr lang="en-US" altLang="zh-CN" sz="3600" dirty="0">
                <a:solidFill>
                  <a:srgbClr val="3333FF"/>
                </a:solidFill>
              </a:rPr>
              <a:t> GNU&amp;GPL</a:t>
            </a:r>
            <a:endParaRPr lang="zh-CN" altLang="en-US" sz="3600" dirty="0">
              <a:solidFill>
                <a:srgbClr val="3333FF"/>
              </a:solidFill>
            </a:endParaRPr>
          </a:p>
          <a:p>
            <a:pPr lvl="1" eaLnBrk="1" hangingPunct="1"/>
            <a:r>
              <a:rPr lang="en-US" altLang="zh-CN" dirty="0"/>
              <a:t>GNU =</a:t>
            </a:r>
            <a:r>
              <a:rPr lang="en-US" altLang="zh-CN" dirty="0">
                <a:solidFill>
                  <a:srgbClr val="FF0000"/>
                </a:solidFill>
              </a:rPr>
              <a:t> G</a:t>
            </a:r>
            <a:r>
              <a:rPr lang="en-US" altLang="zh-CN" dirty="0"/>
              <a:t>NU is </a:t>
            </a:r>
            <a:r>
              <a:rPr lang="en-US" altLang="zh-CN" dirty="0">
                <a:solidFill>
                  <a:srgbClr val="FF0000"/>
                </a:solidFill>
              </a:rPr>
              <a:t>N</a:t>
            </a:r>
            <a:r>
              <a:rPr lang="en-US" altLang="zh-CN" dirty="0"/>
              <a:t>ot </a:t>
            </a:r>
            <a:r>
              <a:rPr lang="en-US" altLang="zh-CN" dirty="0">
                <a:solidFill>
                  <a:srgbClr val="FF0000"/>
                </a:solidFill>
              </a:rPr>
              <a:t>U</a:t>
            </a:r>
            <a:r>
              <a:rPr lang="en-US" altLang="zh-CN" dirty="0"/>
              <a:t>nix</a:t>
            </a:r>
            <a:endParaRPr lang="zh-CN" altLang="en-US" dirty="0"/>
          </a:p>
          <a:p>
            <a:pPr lvl="1" eaLnBrk="1" hangingPunct="1"/>
            <a:r>
              <a:rPr lang="zh-CN" altLang="en-US" dirty="0"/>
              <a:t>由</a:t>
            </a:r>
            <a:r>
              <a:rPr lang="en-US" altLang="zh-CN" dirty="0"/>
              <a:t>Richard Stallman</a:t>
            </a:r>
            <a:r>
              <a:rPr lang="zh-CN" altLang="en-US" dirty="0"/>
              <a:t>在</a:t>
            </a:r>
            <a:r>
              <a:rPr lang="en-US" altLang="zh-CN" dirty="0"/>
              <a:t>1984</a:t>
            </a:r>
            <a:r>
              <a:rPr lang="zh-CN" altLang="en-US" dirty="0"/>
              <a:t>创建</a:t>
            </a:r>
          </a:p>
          <a:p>
            <a:pPr lvl="1" eaLnBrk="1" hangingPunct="1"/>
            <a:r>
              <a:rPr lang="zh-CN" altLang="en-US" dirty="0"/>
              <a:t>最初的软件：</a:t>
            </a:r>
            <a:r>
              <a:rPr lang="en-US" altLang="zh-CN" dirty="0" err="1"/>
              <a:t>gcc</a:t>
            </a:r>
            <a:r>
              <a:rPr lang="zh-CN" altLang="en-US" dirty="0"/>
              <a:t>、</a:t>
            </a:r>
            <a:r>
              <a:rPr lang="en-US" altLang="zh-CN" dirty="0"/>
              <a:t>make</a:t>
            </a:r>
            <a:r>
              <a:rPr lang="zh-CN" altLang="en-US" dirty="0"/>
              <a:t>、</a:t>
            </a:r>
            <a:r>
              <a:rPr lang="en-US" altLang="zh-CN" dirty="0" err="1"/>
              <a:t>glibc</a:t>
            </a:r>
            <a:r>
              <a:rPr lang="en-US" altLang="zh-CN" dirty="0"/>
              <a:t>...</a:t>
            </a:r>
            <a:endParaRPr lang="zh-CN" altLang="en-US" dirty="0"/>
          </a:p>
          <a:p>
            <a:pPr lvl="1" eaLnBrk="1" hangingPunct="1"/>
            <a:r>
              <a:rPr lang="en-US" altLang="zh-CN" dirty="0"/>
              <a:t>GPL = </a:t>
            </a:r>
            <a:r>
              <a:rPr lang="en-US" altLang="zh-CN" dirty="0">
                <a:solidFill>
                  <a:srgbClr val="FF0000"/>
                </a:solidFill>
              </a:rPr>
              <a:t>G</a:t>
            </a:r>
            <a:r>
              <a:rPr lang="en-US" altLang="zh-CN" dirty="0"/>
              <a:t>eneral </a:t>
            </a:r>
            <a:r>
              <a:rPr lang="en-US" altLang="zh-CN" dirty="0">
                <a:solidFill>
                  <a:srgbClr val="FF0000"/>
                </a:solidFill>
              </a:rPr>
              <a:t>P</a:t>
            </a:r>
            <a:r>
              <a:rPr lang="en-US" altLang="zh-CN" dirty="0"/>
              <a:t>ublic </a:t>
            </a:r>
            <a:r>
              <a:rPr lang="en-US" altLang="zh-CN" dirty="0">
                <a:solidFill>
                  <a:srgbClr val="FF0000"/>
                </a:solidFill>
              </a:rPr>
              <a:t>L</a:t>
            </a:r>
            <a:r>
              <a:rPr lang="en-US" altLang="zh-CN" dirty="0"/>
              <a:t>icense</a:t>
            </a:r>
            <a:endParaRPr lang="zh-CN" altLang="en-US" dirty="0"/>
          </a:p>
          <a:p>
            <a:pPr lvl="1" eaLnBrk="1" hangingPunct="1"/>
            <a:r>
              <a:rPr lang="en-US" altLang="zh-CN" dirty="0"/>
              <a:t>http://www.gnu.org/copyleft/copyleft.html</a:t>
            </a:r>
            <a:endParaRPr lang="zh-CN" altLang="en-US" dirty="0"/>
          </a:p>
          <a:p>
            <a:pPr lvl="1" eaLnBrk="1" hangingPunct="1"/>
            <a:r>
              <a:rPr lang="en-US" altLang="zh-CN" dirty="0"/>
              <a:t>http://www.gnu.org/licenses/gplfaq.html</a:t>
            </a:r>
            <a:endParaRPr lang="zh-CN" altLang="en-US" dirty="0"/>
          </a:p>
          <a:p>
            <a:pPr eaLnBrk="1" hangingPunct="1"/>
            <a:endParaRPr lang="zh-CN" altLang="en-US" dirty="0"/>
          </a:p>
          <a:p>
            <a:pPr eaLnBrk="1" hangingPunct="1"/>
            <a:endParaRPr lang="zh-CN" altLang="en-US" dirty="0"/>
          </a:p>
        </p:txBody>
      </p:sp>
      <p:pic>
        <p:nvPicPr>
          <p:cNvPr id="20485" name="Picture 4" descr="gnu-head-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219201"/>
            <a:ext cx="3539067"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25169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algn="ctr" eaLnBrk="1" hangingPunct="1"/>
            <a:r>
              <a:rPr lang="zh-CN" altLang="en-US" dirty="0"/>
              <a:t>体验</a:t>
            </a:r>
            <a:r>
              <a:rPr lang="en-US" altLang="zh-CN" dirty="0"/>
              <a:t>Shell</a:t>
            </a:r>
            <a:r>
              <a:rPr lang="zh-CN" altLang="en-US" dirty="0"/>
              <a:t>命令的乐趣 </a:t>
            </a:r>
          </a:p>
        </p:txBody>
      </p:sp>
      <p:sp>
        <p:nvSpPr>
          <p:cNvPr id="87044" name="Rectangle 3"/>
          <p:cNvSpPr>
            <a:spLocks noGrp="1" noChangeArrowheads="1"/>
          </p:cNvSpPr>
          <p:nvPr>
            <p:ph idx="1"/>
          </p:nvPr>
        </p:nvSpPr>
        <p:spPr>
          <a:prstGeom prst="rect">
            <a:avLst/>
          </a:prstGeom>
        </p:spPr>
        <p:txBody>
          <a:bodyPr/>
          <a:lstStyle/>
          <a:p>
            <a:pPr eaLnBrk="1" hangingPunct="1"/>
            <a:r>
              <a:rPr lang="zh-CN" altLang="en-US" sz="2400" dirty="0"/>
              <a:t>立即关机与重启</a:t>
            </a:r>
          </a:p>
          <a:p>
            <a:pPr lvl="1" eaLnBrk="1" hangingPunct="1"/>
            <a:r>
              <a:rPr lang="zh-CN" altLang="en-US" sz="2200" dirty="0"/>
              <a:t> 使用系统中的图形界面</a:t>
            </a:r>
          </a:p>
          <a:p>
            <a:pPr lvl="1" eaLnBrk="1" hangingPunct="1"/>
            <a:r>
              <a:rPr lang="zh-CN" altLang="en-US" sz="2200" dirty="0"/>
              <a:t>使用</a:t>
            </a:r>
            <a:r>
              <a:rPr lang="en-US" altLang="zh-CN" sz="2200" dirty="0"/>
              <a:t>shell</a:t>
            </a:r>
            <a:r>
              <a:rPr lang="zh-CN" altLang="en-US" sz="2200" dirty="0"/>
              <a:t>命令</a:t>
            </a:r>
          </a:p>
          <a:p>
            <a:pPr lvl="1" eaLnBrk="1" hangingPunct="1">
              <a:buFont typeface="Wingdings 3" pitchFamily="18" charset="2"/>
              <a:buNone/>
            </a:pPr>
            <a:r>
              <a:rPr lang="zh-CN" altLang="en-US" sz="2000" dirty="0"/>
              <a:t>在命令行键入以下命令，系统立即关机 ：</a:t>
            </a:r>
          </a:p>
          <a:p>
            <a:pPr lvl="1" eaLnBrk="1" hangingPunct="1">
              <a:buFont typeface="Wingdings 3" pitchFamily="18" charset="2"/>
              <a:buNone/>
            </a:pPr>
            <a:endParaRPr lang="zh-CN" altLang="en-US" sz="2000" dirty="0"/>
          </a:p>
          <a:p>
            <a:pPr lvl="1" eaLnBrk="1" hangingPunct="1">
              <a:buFont typeface="Wingdings 3" pitchFamily="18" charset="2"/>
              <a:buNone/>
            </a:pPr>
            <a:endParaRPr lang="zh-CN" altLang="en-US" sz="2000" dirty="0"/>
          </a:p>
          <a:p>
            <a:pPr lvl="1" eaLnBrk="1" hangingPunct="1">
              <a:buFont typeface="Wingdings 3" pitchFamily="18" charset="2"/>
              <a:buNone/>
            </a:pPr>
            <a:r>
              <a:rPr lang="zh-CN" altLang="en-US" sz="2000" dirty="0"/>
              <a:t>在命令行键入以下命令，系统立即重新启动 ：</a:t>
            </a:r>
            <a:endParaRPr lang="zh-CN" altLang="en-US" sz="2200" dirty="0"/>
          </a:p>
          <a:p>
            <a:pPr lvl="1" eaLnBrk="1" hangingPunct="1">
              <a:buFont typeface="Wingdings 3" pitchFamily="18" charset="2"/>
              <a:buNone/>
            </a:pPr>
            <a:endParaRPr lang="zh-CN" altLang="en-US" sz="2200" dirty="0"/>
          </a:p>
        </p:txBody>
      </p:sp>
      <p:pic>
        <p:nvPicPr>
          <p:cNvPr id="87045" name="Picture 4" descr="系统启动-登出选项"/>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672064" y="1772816"/>
            <a:ext cx="4410075" cy="2270125"/>
          </a:xfrm>
          <a:prstGeom prst="rect">
            <a:avLst/>
          </a:prstGeom>
        </p:spPr>
      </p:pic>
      <p:sp>
        <p:nvSpPr>
          <p:cNvPr id="87046" name="Rectangle 5"/>
          <p:cNvSpPr>
            <a:spLocks noChangeArrowheads="1"/>
          </p:cNvSpPr>
          <p:nvPr/>
        </p:nvSpPr>
        <p:spPr bwMode="auto">
          <a:xfrm>
            <a:off x="814918" y="3427692"/>
            <a:ext cx="5157181"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shutdown </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h</a:t>
            </a:r>
            <a:r>
              <a:rPr lang="en-US" altLang="zh-CN" dirty="0">
                <a:solidFill>
                  <a:srgbClr val="000000"/>
                </a:solidFill>
                <a:sym typeface="Times New Roman" pitchFamily="18" charset="0"/>
              </a:rPr>
              <a:t>  now</a:t>
            </a:r>
            <a:endParaRPr lang="zh-CN" altLang="en-US" dirty="0"/>
          </a:p>
        </p:txBody>
      </p:sp>
      <p:sp>
        <p:nvSpPr>
          <p:cNvPr id="87047" name="Rectangle 6"/>
          <p:cNvSpPr>
            <a:spLocks noChangeArrowheads="1"/>
          </p:cNvSpPr>
          <p:nvPr/>
        </p:nvSpPr>
        <p:spPr bwMode="auto">
          <a:xfrm>
            <a:off x="814918" y="4867553"/>
            <a:ext cx="5105885"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shutdown </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r</a:t>
            </a:r>
            <a:r>
              <a:rPr lang="en-US" altLang="zh-CN" dirty="0">
                <a:solidFill>
                  <a:srgbClr val="000000"/>
                </a:solidFill>
                <a:sym typeface="Times New Roman" pitchFamily="18" charset="0"/>
              </a:rPr>
              <a:t>  now</a:t>
            </a:r>
            <a:endParaRPr lang="zh-CN" altLang="en-US" dirty="0"/>
          </a:p>
        </p:txBody>
      </p:sp>
      <p:sp>
        <p:nvSpPr>
          <p:cNvPr id="87048" name="Rectangle 7"/>
          <p:cNvSpPr>
            <a:spLocks noChangeArrowheads="1"/>
          </p:cNvSpPr>
          <p:nvPr/>
        </p:nvSpPr>
        <p:spPr bwMode="auto">
          <a:xfrm>
            <a:off x="814918" y="5515253"/>
            <a:ext cx="4503156"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reboot </a:t>
            </a:r>
            <a:r>
              <a:rPr lang="en-US" altLang="zh-CN">
                <a:solidFill>
                  <a:srgbClr val="000000"/>
                </a:solidFill>
                <a:sym typeface="Times New Roman" pitchFamily="18" charset="0"/>
              </a:rPr>
              <a:t>  now</a:t>
            </a:r>
            <a:endParaRPr lang="zh-CN" altLang="en-US"/>
          </a:p>
        </p:txBody>
      </p:sp>
    </p:spTree>
    <p:extLst>
      <p:ext uri="{BB962C8B-B14F-4D97-AF65-F5344CB8AC3E}">
        <p14:creationId xmlns:p14="http://schemas.microsoft.com/office/powerpoint/2010/main" val="285291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zh-CN" altLang="en-US"/>
              <a:t>体验</a:t>
            </a:r>
            <a:r>
              <a:rPr lang="en-US" altLang="zh-CN"/>
              <a:t>Shell</a:t>
            </a:r>
            <a:r>
              <a:rPr lang="zh-CN" altLang="en-US"/>
              <a:t>命令的乐趣</a:t>
            </a:r>
          </a:p>
        </p:txBody>
      </p:sp>
      <p:sp>
        <p:nvSpPr>
          <p:cNvPr id="88068" name="Rectangle 3"/>
          <p:cNvSpPr>
            <a:spLocks noGrp="1" noChangeArrowheads="1"/>
          </p:cNvSpPr>
          <p:nvPr>
            <p:ph idx="1"/>
          </p:nvPr>
        </p:nvSpPr>
        <p:spPr>
          <a:prstGeom prst="rect">
            <a:avLst/>
          </a:prstGeom>
        </p:spPr>
        <p:txBody>
          <a:bodyPr/>
          <a:lstStyle/>
          <a:p>
            <a:pPr eaLnBrk="1" hangingPunct="1"/>
            <a:r>
              <a:rPr lang="zh-CN" altLang="en-US"/>
              <a:t>定时关机与重启</a:t>
            </a:r>
          </a:p>
          <a:p>
            <a:pPr lvl="1" eaLnBrk="1" hangingPunct="1"/>
            <a:r>
              <a:rPr lang="zh-CN" altLang="en-US" sz="2000"/>
              <a:t>一位老师在对学生进行上机测试，时间限定在</a:t>
            </a:r>
            <a:r>
              <a:rPr lang="en-US" altLang="zh-CN" sz="2000"/>
              <a:t>45</a:t>
            </a:r>
            <a:r>
              <a:rPr lang="zh-CN" altLang="en-US" sz="2000"/>
              <a:t>分钟内，否则计算机将自动关机。这位老师可能使用了下面的命令： </a:t>
            </a:r>
          </a:p>
          <a:p>
            <a:pPr lvl="1" eaLnBrk="1" hangingPunct="1"/>
            <a:endParaRPr lang="zh-CN" altLang="en-US" sz="2000"/>
          </a:p>
          <a:p>
            <a:pPr lvl="1" eaLnBrk="1" hangingPunct="1"/>
            <a:endParaRPr lang="zh-CN" altLang="en-US" sz="2000"/>
          </a:p>
          <a:p>
            <a:pPr lvl="1" eaLnBrk="1" hangingPunct="1"/>
            <a:r>
              <a:rPr lang="zh-CN" altLang="en-US" sz="2000"/>
              <a:t>系统正在安装软件，安装时间大概需要持续</a:t>
            </a:r>
            <a:r>
              <a:rPr lang="en-US" altLang="zh-CN" sz="2000"/>
              <a:t>40</a:t>
            </a:r>
            <a:r>
              <a:rPr lang="zh-CN" altLang="en-US" sz="2000"/>
              <a:t>分钟左右，软件安装之后需要重新启动电脑。用户可以不必一直等候在机器旁。使用下面的命令，计算机会在</a:t>
            </a:r>
            <a:r>
              <a:rPr lang="en-US" altLang="zh-CN" sz="2000"/>
              <a:t>60</a:t>
            </a:r>
            <a:r>
              <a:rPr lang="zh-CN" altLang="en-US" sz="2000"/>
              <a:t>分钟后自动重启。</a:t>
            </a:r>
            <a:endParaRPr lang="zh-CN" altLang="en-US"/>
          </a:p>
        </p:txBody>
      </p:sp>
      <p:sp>
        <p:nvSpPr>
          <p:cNvPr id="88070" name="Rectangle 4"/>
          <p:cNvSpPr>
            <a:spLocks noChangeArrowheads="1"/>
          </p:cNvSpPr>
          <p:nvPr/>
        </p:nvSpPr>
        <p:spPr bwMode="auto">
          <a:xfrm>
            <a:off x="1016001" y="2589492"/>
            <a:ext cx="7728462"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shutdown </a:t>
            </a:r>
            <a:r>
              <a:rPr lang="en-US" altLang="zh-CN">
                <a:solidFill>
                  <a:srgbClr val="000000"/>
                </a:solidFill>
                <a:sym typeface="Times New Roman" pitchFamily="18" charset="0"/>
              </a:rPr>
              <a:t> -</a:t>
            </a:r>
            <a:r>
              <a:rPr lang="en-US" altLang="zh-CN" b="1">
                <a:solidFill>
                  <a:srgbClr val="000000"/>
                </a:solidFill>
                <a:sym typeface="Times New Roman" pitchFamily="18" charset="0"/>
              </a:rPr>
              <a:t>h</a:t>
            </a:r>
            <a:r>
              <a:rPr lang="en-US" altLang="zh-CN">
                <a:solidFill>
                  <a:srgbClr val="000000"/>
                </a:solidFill>
                <a:sym typeface="Times New Roman" pitchFamily="18" charset="0"/>
              </a:rPr>
              <a:t>  +45   “That is all, game over.”</a:t>
            </a:r>
            <a:endParaRPr lang="zh-CN" altLang="en-US"/>
          </a:p>
        </p:txBody>
      </p:sp>
      <p:sp>
        <p:nvSpPr>
          <p:cNvPr id="88071" name="Rectangle 5"/>
          <p:cNvSpPr>
            <a:spLocks noChangeArrowheads="1"/>
          </p:cNvSpPr>
          <p:nvPr/>
        </p:nvSpPr>
        <p:spPr bwMode="auto">
          <a:xfrm>
            <a:off x="1117601" y="4189692"/>
            <a:ext cx="5061001" cy="36933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 sudo  </a:t>
            </a:r>
            <a:r>
              <a:rPr lang="en-US" altLang="zh-CN" b="1">
                <a:solidFill>
                  <a:srgbClr val="000000"/>
                </a:solidFill>
                <a:sym typeface="Times New Roman" pitchFamily="18" charset="0"/>
              </a:rPr>
              <a:t>shutdown </a:t>
            </a:r>
            <a:r>
              <a:rPr lang="en-US" altLang="zh-CN">
                <a:solidFill>
                  <a:srgbClr val="000000"/>
                </a:solidFill>
                <a:sym typeface="Times New Roman" pitchFamily="18" charset="0"/>
              </a:rPr>
              <a:t> -r  +60</a:t>
            </a:r>
            <a:endParaRPr lang="zh-CN" altLang="en-US"/>
          </a:p>
        </p:txBody>
      </p:sp>
    </p:spTree>
    <p:extLst>
      <p:ext uri="{BB962C8B-B14F-4D97-AF65-F5344CB8AC3E}">
        <p14:creationId xmlns:p14="http://schemas.microsoft.com/office/powerpoint/2010/main" val="1244821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070"/>
                                        </p:tgtEl>
                                        <p:attrNameLst>
                                          <p:attrName>style.visibility</p:attrName>
                                        </p:attrNameLst>
                                      </p:cBhvr>
                                      <p:to>
                                        <p:strVal val="visible"/>
                                      </p:to>
                                    </p:set>
                                    <p:anim calcmode="lin" valueType="num">
                                      <p:cBhvr>
                                        <p:cTn id="7" dur="500" fill="hold"/>
                                        <p:tgtEl>
                                          <p:spTgt spid="88070"/>
                                        </p:tgtEl>
                                        <p:attrNameLst>
                                          <p:attrName>ppt_x</p:attrName>
                                        </p:attrNameLst>
                                      </p:cBhvr>
                                      <p:tavLst>
                                        <p:tav tm="0">
                                          <p:val>
                                            <p:strVal val="#ppt_x"/>
                                          </p:val>
                                        </p:tav>
                                        <p:tav tm="100000">
                                          <p:val>
                                            <p:strVal val="#ppt_x"/>
                                          </p:val>
                                        </p:tav>
                                      </p:tavLst>
                                    </p:anim>
                                    <p:anim calcmode="lin" valueType="num">
                                      <p:cBhvr>
                                        <p:cTn id="8" dur="500" fill="hold"/>
                                        <p:tgtEl>
                                          <p:spTgt spid="880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071"/>
                                        </p:tgtEl>
                                        <p:attrNameLst>
                                          <p:attrName>style.visibility</p:attrName>
                                        </p:attrNameLst>
                                      </p:cBhvr>
                                      <p:to>
                                        <p:strVal val="visible"/>
                                      </p:to>
                                    </p:set>
                                    <p:anim calcmode="lin" valueType="num">
                                      <p:cBhvr>
                                        <p:cTn id="13" dur="500" fill="hold"/>
                                        <p:tgtEl>
                                          <p:spTgt spid="88071"/>
                                        </p:tgtEl>
                                        <p:attrNameLst>
                                          <p:attrName>ppt_x</p:attrName>
                                        </p:attrNameLst>
                                      </p:cBhvr>
                                      <p:tavLst>
                                        <p:tav tm="0">
                                          <p:val>
                                            <p:strVal val="#ppt_x"/>
                                          </p:val>
                                        </p:tav>
                                        <p:tav tm="100000">
                                          <p:val>
                                            <p:strVal val="#ppt_x"/>
                                          </p:val>
                                        </p:tav>
                                      </p:tavLst>
                                    </p:anim>
                                    <p:anim calcmode="lin" valueType="num">
                                      <p:cBhvr>
                                        <p:cTn id="14" dur="500" fill="hold"/>
                                        <p:tgtEl>
                                          <p:spTgt spid="880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0" grpId="0" bldLvl="0" animBg="1"/>
      <p:bldP spid="88071"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2</a:t>
            </a:r>
            <a:endParaRPr lang="zh-CN" altLang="en-US" dirty="0"/>
          </a:p>
        </p:txBody>
      </p:sp>
      <p:sp>
        <p:nvSpPr>
          <p:cNvPr id="4" name="标题 3"/>
          <p:cNvSpPr>
            <a:spLocks noGrp="1"/>
          </p:cNvSpPr>
          <p:nvPr>
            <p:ph type="title"/>
          </p:nvPr>
        </p:nvSpPr>
        <p:spPr/>
        <p:txBody>
          <a:bodyPr/>
          <a:lstStyle/>
          <a:p>
            <a:r>
              <a:rPr lang="en-US" altLang="zh-CN" dirty="0">
                <a:solidFill>
                  <a:srgbClr val="000000"/>
                </a:solidFill>
                <a:latin typeface="仿宋_GB2312" pitchFamily="49" charset="-122"/>
                <a:ea typeface="仿宋_GB2312" pitchFamily="49" charset="-122"/>
                <a:sym typeface="仿宋_GB2312" pitchFamily="49" charset="-122"/>
              </a:rPr>
              <a:t>Shell</a:t>
            </a:r>
            <a:r>
              <a:rPr lang="zh-CN" altLang="en-US" dirty="0">
                <a:solidFill>
                  <a:srgbClr val="000000"/>
                </a:solidFill>
                <a:latin typeface="仿宋_GB2312" pitchFamily="49" charset="-122"/>
                <a:ea typeface="仿宋_GB2312" pitchFamily="49" charset="-122"/>
                <a:sym typeface="仿宋_GB2312" pitchFamily="49" charset="-122"/>
              </a:rPr>
              <a:t>命令格式与编辑</a:t>
            </a:r>
            <a:endParaRPr lang="zh-CN" altLang="en-US" dirty="0"/>
          </a:p>
        </p:txBody>
      </p:sp>
    </p:spTree>
    <p:extLst>
      <p:ext uri="{BB962C8B-B14F-4D97-AF65-F5344CB8AC3E}">
        <p14:creationId xmlns:p14="http://schemas.microsoft.com/office/powerpoint/2010/main" val="778370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en-US" altLang="zh-CN" dirty="0"/>
              <a:t>Shell</a:t>
            </a:r>
            <a:r>
              <a:rPr lang="zh-CN" altLang="en-US" dirty="0"/>
              <a:t>基本命令格式 </a:t>
            </a:r>
          </a:p>
        </p:txBody>
      </p:sp>
      <p:sp>
        <p:nvSpPr>
          <p:cNvPr id="90116" name="Rectangle 3"/>
          <p:cNvSpPr>
            <a:spLocks noGrp="1" noChangeArrowheads="1"/>
          </p:cNvSpPr>
          <p:nvPr>
            <p:ph idx="1"/>
          </p:nvPr>
        </p:nvSpPr>
        <p:spPr>
          <a:prstGeom prst="rect">
            <a:avLst/>
          </a:prstGeom>
        </p:spPr>
        <p:txBody>
          <a:bodyPr/>
          <a:lstStyle/>
          <a:p>
            <a:pPr eaLnBrk="1" hangingPunct="1">
              <a:lnSpc>
                <a:spcPct val="80000"/>
              </a:lnSpc>
            </a:pPr>
            <a:r>
              <a:rPr lang="en-US" altLang="zh-CN" sz="2400"/>
              <a:t>Shell</a:t>
            </a:r>
            <a:r>
              <a:rPr lang="zh-CN" altLang="en-US" sz="2400"/>
              <a:t>提示符标识了命令行的开始。用户在提示符后面输入一条命令并按</a:t>
            </a:r>
            <a:r>
              <a:rPr lang="en-US" altLang="zh-CN" sz="2400"/>
              <a:t>Enter</a:t>
            </a:r>
            <a:r>
              <a:rPr lang="zh-CN" altLang="en-US" sz="2400"/>
              <a:t>键，完成向系统提交指令。</a:t>
            </a:r>
          </a:p>
          <a:p>
            <a:pPr lvl="1" eaLnBrk="1" hangingPunct="1">
              <a:lnSpc>
                <a:spcPct val="80000"/>
              </a:lnSpc>
            </a:pPr>
            <a:r>
              <a:rPr lang="zh-CN" altLang="en-US" sz="2000" b="1">
                <a:solidFill>
                  <a:srgbClr val="FF3300"/>
                </a:solidFill>
              </a:rPr>
              <a:t>命令提示符 </a:t>
            </a:r>
          </a:p>
          <a:p>
            <a:pPr lvl="2" eaLnBrk="1" hangingPunct="1">
              <a:lnSpc>
                <a:spcPct val="80000"/>
              </a:lnSpc>
            </a:pPr>
            <a:r>
              <a:rPr lang="zh-CN" altLang="en-US" sz="1800"/>
              <a:t>通常</a:t>
            </a:r>
            <a:r>
              <a:rPr lang="en-US" altLang="zh-CN" sz="1800"/>
              <a:t>Shell</a:t>
            </a:r>
            <a:r>
              <a:rPr lang="zh-CN" altLang="en-US" sz="1800"/>
              <a:t>命令提示符采用以下的格式：</a:t>
            </a:r>
          </a:p>
          <a:p>
            <a:pPr lvl="2" eaLnBrk="1" hangingPunct="1">
              <a:lnSpc>
                <a:spcPct val="80000"/>
              </a:lnSpc>
              <a:buFont typeface="Wingdings 3" pitchFamily="18" charset="2"/>
              <a:buNone/>
            </a:pPr>
            <a:endParaRPr lang="zh-CN" altLang="en-US" sz="1800">
              <a:solidFill>
                <a:schemeClr val="accent2"/>
              </a:solidFill>
            </a:endParaRPr>
          </a:p>
          <a:p>
            <a:pPr lvl="2" eaLnBrk="1" hangingPunct="1">
              <a:lnSpc>
                <a:spcPct val="80000"/>
              </a:lnSpc>
              <a:buFont typeface="Wingdings 3" pitchFamily="18" charset="2"/>
              <a:buNone/>
            </a:pPr>
            <a:endParaRPr lang="zh-CN" altLang="en-US" sz="1800">
              <a:solidFill>
                <a:schemeClr val="accent2"/>
              </a:solidFill>
            </a:endParaRPr>
          </a:p>
          <a:p>
            <a:pPr lvl="2" eaLnBrk="1" hangingPunct="1">
              <a:lnSpc>
                <a:spcPct val="80000"/>
              </a:lnSpc>
              <a:buFont typeface="Wingdings 3" pitchFamily="18" charset="2"/>
              <a:buNone/>
            </a:pPr>
            <a:endParaRPr lang="zh-CN" altLang="en-US" sz="1800">
              <a:solidFill>
                <a:schemeClr val="accent2"/>
              </a:solidFill>
            </a:endParaRPr>
          </a:p>
          <a:p>
            <a:pPr lvl="3" eaLnBrk="1" hangingPunct="1">
              <a:lnSpc>
                <a:spcPct val="80000"/>
              </a:lnSpc>
            </a:pPr>
            <a:r>
              <a:rPr lang="en-US" altLang="zh-CN" sz="1800"/>
              <a:t>username</a:t>
            </a:r>
            <a:r>
              <a:rPr lang="zh-CN" altLang="en-US" sz="1800"/>
              <a:t>：用户名，显示当前登录用户的账户名；</a:t>
            </a:r>
          </a:p>
          <a:p>
            <a:pPr lvl="3" eaLnBrk="1" hangingPunct="1">
              <a:lnSpc>
                <a:spcPct val="80000"/>
              </a:lnSpc>
            </a:pPr>
            <a:r>
              <a:rPr lang="en-US" altLang="zh-CN" sz="1800"/>
              <a:t>hostname</a:t>
            </a:r>
            <a:r>
              <a:rPr lang="zh-CN" altLang="en-US" sz="1800"/>
              <a:t>：主机名，显示登录的主机名，例如若远程登录后，则显示登录的主机名；</a:t>
            </a:r>
          </a:p>
          <a:p>
            <a:pPr lvl="3" eaLnBrk="1" hangingPunct="1">
              <a:lnSpc>
                <a:spcPct val="80000"/>
              </a:lnSpc>
            </a:pPr>
            <a:r>
              <a:rPr lang="en-US" altLang="zh-CN" sz="1800"/>
              <a:t>direction</a:t>
            </a:r>
            <a:r>
              <a:rPr lang="zh-CN" altLang="en-US" sz="1800"/>
              <a:t>：目录名，显示当前所处的路径，当在根目录下显示为</a:t>
            </a:r>
            <a:r>
              <a:rPr lang="zh-CN" altLang="en-US" sz="1800">
                <a:sym typeface="Arial" pitchFamily="34" charset="0"/>
              </a:rPr>
              <a:t>“</a:t>
            </a:r>
            <a:r>
              <a:rPr lang="en-US" altLang="zh-CN" sz="1800"/>
              <a:t>/</a:t>
            </a:r>
            <a:r>
              <a:rPr lang="en-US" altLang="zh-CN" sz="1800">
                <a:sym typeface="Arial" pitchFamily="34" charset="0"/>
              </a:rPr>
              <a:t>”</a:t>
            </a:r>
            <a:r>
              <a:rPr lang="zh-CN" altLang="en-US" sz="1800"/>
              <a:t>，当在用户主目录下显示为</a:t>
            </a:r>
            <a:r>
              <a:rPr lang="zh-CN" altLang="en-US" sz="1800">
                <a:sym typeface="Arial" pitchFamily="34" charset="0"/>
              </a:rPr>
              <a:t>“</a:t>
            </a:r>
            <a:r>
              <a:rPr lang="en-US" altLang="zh-CN" sz="1800"/>
              <a:t>~</a:t>
            </a:r>
            <a:r>
              <a:rPr lang="en-US" altLang="zh-CN" sz="1800">
                <a:sym typeface="Arial" pitchFamily="34" charset="0"/>
              </a:rPr>
              <a:t>”</a:t>
            </a:r>
            <a:r>
              <a:rPr lang="zh-CN" altLang="en-US" sz="1800"/>
              <a:t>；</a:t>
            </a:r>
          </a:p>
          <a:p>
            <a:pPr lvl="3" eaLnBrk="1" hangingPunct="1">
              <a:lnSpc>
                <a:spcPct val="80000"/>
              </a:lnSpc>
              <a:buFont typeface="Wingdings 3" pitchFamily="18" charset="2"/>
              <a:buNone/>
            </a:pPr>
            <a:r>
              <a:rPr lang="zh-CN" altLang="en-US"/>
              <a:t>例如当前</a:t>
            </a:r>
            <a:r>
              <a:rPr lang="en-US" altLang="zh-CN"/>
              <a:t>Shell</a:t>
            </a:r>
            <a:r>
              <a:rPr lang="zh-CN" altLang="en-US"/>
              <a:t>提示符为</a:t>
            </a:r>
            <a:r>
              <a:rPr lang="zh-CN" altLang="en-US">
                <a:sym typeface="Arial" pitchFamily="34" charset="0"/>
              </a:rPr>
              <a:t>“</a:t>
            </a:r>
            <a:r>
              <a:rPr lang="en-US" altLang="zh-CN"/>
              <a:t>wdl@UbuntuFisher:~/Examples$</a:t>
            </a:r>
            <a:r>
              <a:rPr lang="en-US" altLang="zh-CN">
                <a:sym typeface="Arial" pitchFamily="34" charset="0"/>
              </a:rPr>
              <a:t>”</a:t>
            </a:r>
            <a:r>
              <a:rPr lang="zh-CN" altLang="en-US"/>
              <a:t>，用户名为</a:t>
            </a:r>
            <a:r>
              <a:rPr lang="zh-CN" altLang="en-US">
                <a:sym typeface="Arial" pitchFamily="34" charset="0"/>
              </a:rPr>
              <a:t>“</a:t>
            </a:r>
            <a:r>
              <a:rPr lang="en-US" altLang="zh-CN"/>
              <a:t>wdl</a:t>
            </a:r>
            <a:r>
              <a:rPr lang="en-US" altLang="zh-CN">
                <a:sym typeface="Arial" pitchFamily="34" charset="0"/>
              </a:rPr>
              <a:t>”</a:t>
            </a:r>
            <a:r>
              <a:rPr lang="zh-CN" altLang="en-US"/>
              <a:t>，主机名为</a:t>
            </a:r>
            <a:r>
              <a:rPr lang="zh-CN" altLang="en-US">
                <a:sym typeface="Arial" pitchFamily="34" charset="0"/>
              </a:rPr>
              <a:t>“</a:t>
            </a:r>
            <a:r>
              <a:rPr lang="en-US" altLang="zh-CN"/>
              <a:t>UbuntuFisher</a:t>
            </a:r>
            <a:r>
              <a:rPr lang="en-US" altLang="zh-CN">
                <a:sym typeface="Arial" pitchFamily="34" charset="0"/>
              </a:rPr>
              <a:t>”</a:t>
            </a:r>
            <a:r>
              <a:rPr lang="zh-CN" altLang="en-US"/>
              <a:t>，目录名为</a:t>
            </a:r>
            <a:r>
              <a:rPr lang="zh-CN" altLang="en-US">
                <a:sym typeface="Arial" pitchFamily="34" charset="0"/>
              </a:rPr>
              <a:t>“</a:t>
            </a:r>
            <a:r>
              <a:rPr lang="en-US" altLang="zh-CN"/>
              <a:t>~/Examples</a:t>
            </a:r>
            <a:r>
              <a:rPr lang="en-US" altLang="zh-CN">
                <a:sym typeface="Arial" pitchFamily="34" charset="0"/>
              </a:rPr>
              <a:t>”</a:t>
            </a:r>
            <a:r>
              <a:rPr lang="zh-CN" altLang="en-US"/>
              <a:t>，即用户主目录下的</a:t>
            </a:r>
            <a:r>
              <a:rPr lang="en-US" altLang="zh-CN"/>
              <a:t>/Examples</a:t>
            </a:r>
            <a:r>
              <a:rPr lang="zh-CN" altLang="en-US"/>
              <a:t>目录。</a:t>
            </a:r>
            <a:r>
              <a:rPr lang="zh-CN" altLang="en-US" sz="1800"/>
              <a:t>	 </a:t>
            </a:r>
            <a:endParaRPr lang="zh-CN" altLang="en-US"/>
          </a:p>
        </p:txBody>
      </p:sp>
      <p:sp>
        <p:nvSpPr>
          <p:cNvPr id="90117" name="Rectangle 4"/>
          <p:cNvSpPr>
            <a:spLocks noChangeArrowheads="1"/>
          </p:cNvSpPr>
          <p:nvPr/>
        </p:nvSpPr>
        <p:spPr bwMode="auto">
          <a:xfrm>
            <a:off x="1828800" y="2971800"/>
            <a:ext cx="5952067"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username</a:t>
            </a:r>
            <a:r>
              <a:rPr lang="en-US" altLang="zh-CN" b="1">
                <a:solidFill>
                  <a:srgbClr val="000000"/>
                </a:solidFill>
                <a:sym typeface="Times New Roman" pitchFamily="18" charset="0"/>
              </a:rPr>
              <a:t>@</a:t>
            </a:r>
            <a:r>
              <a:rPr lang="en-US" altLang="zh-CN">
                <a:solidFill>
                  <a:srgbClr val="000000"/>
                </a:solidFill>
                <a:sym typeface="Times New Roman" pitchFamily="18" charset="0"/>
              </a:rPr>
              <a:t>hostname</a:t>
            </a:r>
            <a:r>
              <a:rPr lang="en-US" altLang="zh-CN" b="1">
                <a:solidFill>
                  <a:srgbClr val="000000"/>
                </a:solidFill>
                <a:sym typeface="Times New Roman" pitchFamily="18" charset="0"/>
              </a:rPr>
              <a:t>:</a:t>
            </a:r>
            <a:r>
              <a:rPr lang="en-US" altLang="zh-CN">
                <a:solidFill>
                  <a:srgbClr val="000000"/>
                </a:solidFill>
                <a:sym typeface="Times New Roman" pitchFamily="18" charset="0"/>
              </a:rPr>
              <a:t>direction</a:t>
            </a:r>
            <a:r>
              <a:rPr lang="en-US" altLang="zh-CN" b="1">
                <a:solidFill>
                  <a:srgbClr val="000000"/>
                </a:solidFill>
                <a:sym typeface="Times New Roman" pitchFamily="18" charset="0"/>
              </a:rPr>
              <a:t>$</a:t>
            </a:r>
            <a:endParaRPr lang="en-US" altLang="zh-CN">
              <a:solidFill>
                <a:srgbClr val="000000"/>
              </a:solidFill>
              <a:sym typeface="Times New Roman" pitchFamily="18" charset="0"/>
            </a:endParaRPr>
          </a:p>
          <a:p>
            <a:pPr eaLnBrk="0" hangingPunct="0"/>
            <a:r>
              <a:rPr lang="en-US" altLang="zh-CN">
                <a:solidFill>
                  <a:srgbClr val="000000"/>
                </a:solidFill>
                <a:sym typeface="Times New Roman" pitchFamily="18" charset="0"/>
              </a:rPr>
              <a:t> </a:t>
            </a:r>
            <a:r>
              <a:rPr lang="zh-CN" altLang="en-US">
                <a:solidFill>
                  <a:srgbClr val="000000"/>
                </a:solidFill>
                <a:sym typeface="Times New Roman" pitchFamily="18" charset="0"/>
              </a:rPr>
              <a:t>用户名      主机名  目录名</a:t>
            </a:r>
            <a:endParaRPr lang="zh-CN" altLang="en-US"/>
          </a:p>
        </p:txBody>
      </p:sp>
    </p:spTree>
    <p:extLst>
      <p:ext uri="{BB962C8B-B14F-4D97-AF65-F5344CB8AC3E}">
        <p14:creationId xmlns:p14="http://schemas.microsoft.com/office/powerpoint/2010/main" val="2174902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algn="ctr" eaLnBrk="1" hangingPunct="1"/>
            <a:r>
              <a:rPr lang="en-US" altLang="zh-CN" dirty="0"/>
              <a:t>Shell</a:t>
            </a:r>
            <a:r>
              <a:rPr lang="zh-CN" altLang="en-US" dirty="0"/>
              <a:t>命令格式 </a:t>
            </a:r>
          </a:p>
        </p:txBody>
      </p:sp>
      <p:sp>
        <p:nvSpPr>
          <p:cNvPr id="91140" name="Rectangle 3"/>
          <p:cNvSpPr>
            <a:spLocks noGrp="1" noChangeArrowheads="1"/>
          </p:cNvSpPr>
          <p:nvPr>
            <p:ph idx="1"/>
          </p:nvPr>
        </p:nvSpPr>
        <p:spPr>
          <a:prstGeom prst="rect">
            <a:avLst/>
          </a:prstGeom>
        </p:spPr>
        <p:txBody>
          <a:bodyPr/>
          <a:lstStyle/>
          <a:p>
            <a:pPr eaLnBrk="1" hangingPunct="1">
              <a:lnSpc>
                <a:spcPct val="90000"/>
              </a:lnSpc>
            </a:pPr>
            <a:r>
              <a:rPr lang="zh-CN" altLang="en-US" sz="2000" b="1"/>
              <a:t>命令格式</a:t>
            </a:r>
          </a:p>
          <a:p>
            <a:pPr lvl="1" eaLnBrk="1" hangingPunct="1">
              <a:lnSpc>
                <a:spcPct val="90000"/>
              </a:lnSpc>
            </a:pPr>
            <a:r>
              <a:rPr lang="zh-CN" altLang="en-US" sz="1800"/>
              <a:t>通常一条命令包含三个要素：命令名称、选项、参数。命令名称是必须的，选项和参数都可能是可选项。命令格式如下所示：</a:t>
            </a:r>
          </a:p>
          <a:p>
            <a:pPr lvl="1" eaLnBrk="1" hangingPunct="1">
              <a:lnSpc>
                <a:spcPct val="90000"/>
              </a:lnSpc>
            </a:pPr>
            <a:endParaRPr lang="zh-CN" altLang="en-US" sz="1800"/>
          </a:p>
          <a:p>
            <a:pPr eaLnBrk="1" hangingPunct="1">
              <a:lnSpc>
                <a:spcPct val="90000"/>
              </a:lnSpc>
              <a:buFont typeface="Wingdings 3" pitchFamily="18" charset="2"/>
              <a:buNone/>
            </a:pPr>
            <a:r>
              <a:rPr lang="zh-CN" altLang="en-US" sz="2000"/>
              <a:t>					</a:t>
            </a:r>
            <a:endParaRPr lang="zh-CN" altLang="en-US" sz="2000">
              <a:solidFill>
                <a:schemeClr val="accent2"/>
              </a:solidFill>
            </a:endParaRPr>
          </a:p>
          <a:p>
            <a:pPr lvl="1" eaLnBrk="1" hangingPunct="1">
              <a:lnSpc>
                <a:spcPct val="90000"/>
              </a:lnSpc>
            </a:pPr>
            <a:r>
              <a:rPr lang="en-US" altLang="zh-CN" sz="1800"/>
              <a:t>$</a:t>
            </a:r>
            <a:r>
              <a:rPr lang="zh-CN" altLang="en-US" sz="1800"/>
              <a:t>：</a:t>
            </a:r>
            <a:r>
              <a:rPr lang="en-US" altLang="zh-CN" sz="1800"/>
              <a:t>Shell</a:t>
            </a:r>
            <a:r>
              <a:rPr lang="zh-CN" altLang="en-US" sz="1800"/>
              <a:t>提示符，如果当前用户为超级用户，提示符为</a:t>
            </a:r>
            <a:r>
              <a:rPr lang="zh-CN" altLang="en-US" sz="1800">
                <a:sym typeface="Arial" pitchFamily="34" charset="0"/>
              </a:rPr>
              <a:t>“</a:t>
            </a:r>
            <a:r>
              <a:rPr lang="en-US" altLang="zh-CN" sz="1800"/>
              <a:t>#</a:t>
            </a:r>
            <a:r>
              <a:rPr lang="en-US" altLang="zh-CN" sz="1800">
                <a:sym typeface="Arial" pitchFamily="34" charset="0"/>
              </a:rPr>
              <a:t>”</a:t>
            </a:r>
            <a:r>
              <a:rPr lang="zh-CN" altLang="en-US" sz="1800"/>
              <a:t>，其他用户的提示符均为</a:t>
            </a:r>
            <a:r>
              <a:rPr lang="zh-CN" altLang="en-US" sz="1800">
                <a:sym typeface="Arial" pitchFamily="34" charset="0"/>
              </a:rPr>
              <a:t>“</a:t>
            </a:r>
            <a:r>
              <a:rPr lang="en-US" altLang="zh-CN" sz="1800"/>
              <a:t>$</a:t>
            </a:r>
            <a:r>
              <a:rPr lang="en-US" altLang="zh-CN" sz="1800">
                <a:sym typeface="Arial" pitchFamily="34" charset="0"/>
              </a:rPr>
              <a:t>”</a:t>
            </a:r>
            <a:r>
              <a:rPr lang="zh-CN" altLang="en-US" sz="1800"/>
              <a:t>；</a:t>
            </a:r>
          </a:p>
          <a:p>
            <a:pPr lvl="1" eaLnBrk="1" hangingPunct="1">
              <a:lnSpc>
                <a:spcPct val="90000"/>
              </a:lnSpc>
            </a:pPr>
            <a:r>
              <a:rPr lang="en-US" altLang="zh-CN" sz="1800"/>
              <a:t>Command</a:t>
            </a:r>
            <a:r>
              <a:rPr lang="zh-CN" altLang="en-US" sz="1800"/>
              <a:t>：命令名称，</a:t>
            </a:r>
            <a:r>
              <a:rPr lang="en-US" altLang="zh-CN" sz="1800"/>
              <a:t>Shell</a:t>
            </a:r>
            <a:r>
              <a:rPr lang="zh-CN" altLang="en-US" sz="1800"/>
              <a:t>命令或程序，严格区分大小写，例如设置日期指令为</a:t>
            </a:r>
            <a:r>
              <a:rPr lang="en-US" altLang="zh-CN" sz="1800"/>
              <a:t>date</a:t>
            </a:r>
            <a:r>
              <a:rPr lang="zh-CN" altLang="en-US" sz="1800"/>
              <a:t>等；</a:t>
            </a:r>
          </a:p>
          <a:p>
            <a:pPr lvl="1" eaLnBrk="1" hangingPunct="1">
              <a:lnSpc>
                <a:spcPct val="90000"/>
              </a:lnSpc>
            </a:pPr>
            <a:r>
              <a:rPr lang="en-US" altLang="zh-CN" sz="1800"/>
              <a:t>Options</a:t>
            </a:r>
            <a:r>
              <a:rPr lang="zh-CN" altLang="en-US" sz="1800"/>
              <a:t>：命令选项，用于改变命令执行动作的类型，由</a:t>
            </a:r>
            <a:r>
              <a:rPr lang="zh-CN" altLang="en-US" sz="1800">
                <a:sym typeface="Arial" pitchFamily="34" charset="0"/>
              </a:rPr>
              <a:t>“</a:t>
            </a:r>
            <a:r>
              <a:rPr lang="en-US" altLang="zh-CN" sz="1800"/>
              <a:t>-</a:t>
            </a:r>
            <a:r>
              <a:rPr lang="en-US" altLang="zh-CN" sz="1800">
                <a:sym typeface="Arial" pitchFamily="34" charset="0"/>
              </a:rPr>
              <a:t>”</a:t>
            </a:r>
            <a:r>
              <a:rPr lang="zh-CN" altLang="en-US" sz="1800"/>
              <a:t>引导，可以同时带有多个选项；</a:t>
            </a:r>
          </a:p>
          <a:p>
            <a:pPr lvl="1" eaLnBrk="1" hangingPunct="1">
              <a:lnSpc>
                <a:spcPct val="90000"/>
              </a:lnSpc>
            </a:pPr>
            <a:r>
              <a:rPr lang="en-US" altLang="zh-CN" sz="1800"/>
              <a:t>Argument</a:t>
            </a:r>
            <a:r>
              <a:rPr lang="zh-CN" altLang="en-US" sz="1800"/>
              <a:t>：命令参数，指出命令作用的对象或目标，有的命令允许带多个参数。</a:t>
            </a:r>
            <a:endParaRPr lang="zh-CN" altLang="en-US"/>
          </a:p>
        </p:txBody>
      </p:sp>
      <p:sp>
        <p:nvSpPr>
          <p:cNvPr id="91141" name="Rectangle 4"/>
          <p:cNvSpPr>
            <a:spLocks noChangeArrowheads="1"/>
          </p:cNvSpPr>
          <p:nvPr/>
        </p:nvSpPr>
        <p:spPr bwMode="auto">
          <a:xfrm>
            <a:off x="1422400" y="2133600"/>
            <a:ext cx="9313333"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 Command [-Options] Argument1 Argument2 …</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    </a:t>
            </a:r>
            <a:r>
              <a:rPr lang="zh-CN" altLang="en-US">
                <a:solidFill>
                  <a:srgbClr val="000000"/>
                </a:solidFill>
                <a:sym typeface="Times New Roman" pitchFamily="18" charset="0"/>
              </a:rPr>
              <a:t>指令      选项     参数</a:t>
            </a:r>
            <a:r>
              <a:rPr lang="en-US" altLang="zh-CN">
                <a:solidFill>
                  <a:srgbClr val="000000"/>
                </a:solidFill>
                <a:sym typeface="Times New Roman" pitchFamily="18" charset="0"/>
              </a:rPr>
              <a:t>1      </a:t>
            </a:r>
            <a:r>
              <a:rPr lang="zh-CN" altLang="en-US">
                <a:solidFill>
                  <a:srgbClr val="000000"/>
                </a:solidFill>
                <a:sym typeface="Times New Roman" pitchFamily="18" charset="0"/>
              </a:rPr>
              <a:t>参数</a:t>
            </a:r>
            <a:r>
              <a:rPr lang="en-US" altLang="zh-CN">
                <a:solidFill>
                  <a:srgbClr val="000000"/>
                </a:solidFill>
                <a:sym typeface="Times New Roman" pitchFamily="18" charset="0"/>
              </a:rPr>
              <a:t>2…</a:t>
            </a:r>
            <a:endParaRPr lang="zh-CN" altLang="en-US"/>
          </a:p>
        </p:txBody>
      </p:sp>
    </p:spTree>
    <p:extLst>
      <p:ext uri="{BB962C8B-B14F-4D97-AF65-F5344CB8AC3E}">
        <p14:creationId xmlns:p14="http://schemas.microsoft.com/office/powerpoint/2010/main" val="2834690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algn="ctr" eaLnBrk="1" hangingPunct="1"/>
            <a:r>
              <a:rPr lang="en-US" altLang="zh-CN" dirty="0"/>
              <a:t>Shell</a:t>
            </a:r>
            <a:r>
              <a:rPr lang="zh-CN" altLang="en-US" dirty="0"/>
              <a:t>命令格式 </a:t>
            </a:r>
          </a:p>
        </p:txBody>
      </p:sp>
      <p:sp>
        <p:nvSpPr>
          <p:cNvPr id="92164" name="Rectangle 3"/>
          <p:cNvSpPr>
            <a:spLocks noGrp="1" noChangeArrowheads="1"/>
          </p:cNvSpPr>
          <p:nvPr>
            <p:ph idx="1"/>
          </p:nvPr>
        </p:nvSpPr>
        <p:spPr>
          <a:prstGeom prst="rect">
            <a:avLst/>
          </a:prstGeom>
        </p:spPr>
        <p:txBody>
          <a:bodyPr/>
          <a:lstStyle/>
          <a:p>
            <a:pPr eaLnBrk="1" hangingPunct="1"/>
            <a:r>
              <a:rPr lang="zh-CN" altLang="en-US" dirty="0"/>
              <a:t>一条命令的三要素之间用空格隔开；</a:t>
            </a:r>
          </a:p>
          <a:p>
            <a:pPr eaLnBrk="1" hangingPunct="1"/>
            <a:r>
              <a:rPr lang="zh-CN" altLang="en-US" dirty="0"/>
              <a:t>若将多个命令在一行书写，用分号（</a:t>
            </a:r>
            <a:r>
              <a:rPr lang="en-US" altLang="zh-CN" dirty="0"/>
              <a:t>;</a:t>
            </a:r>
            <a:r>
              <a:rPr lang="zh-CN" altLang="en-US" dirty="0"/>
              <a:t>）将各命令隔开；</a:t>
            </a:r>
          </a:p>
          <a:p>
            <a:pPr eaLnBrk="1" hangingPunct="1"/>
            <a:r>
              <a:rPr lang="zh-CN" altLang="en-US" dirty="0"/>
              <a:t>如果一条命令不能在一行写完，在行尾使用反斜杠（</a:t>
            </a:r>
            <a:r>
              <a:rPr lang="en-US" altLang="zh-CN" dirty="0"/>
              <a:t>\</a:t>
            </a:r>
            <a:r>
              <a:rPr lang="zh-CN" altLang="en-US" dirty="0"/>
              <a:t>）标明该条命令未结束。</a:t>
            </a:r>
          </a:p>
        </p:txBody>
      </p:sp>
    </p:spTree>
    <p:extLst>
      <p:ext uri="{BB962C8B-B14F-4D97-AF65-F5344CB8AC3E}">
        <p14:creationId xmlns:p14="http://schemas.microsoft.com/office/powerpoint/2010/main" val="1460607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algn="ctr" eaLnBrk="1" hangingPunct="1"/>
            <a:r>
              <a:rPr lang="en-US" altLang="zh-CN" dirty="0"/>
              <a:t>Shell</a:t>
            </a:r>
            <a:r>
              <a:rPr lang="zh-CN" altLang="en-US" dirty="0"/>
              <a:t>命令格式 </a:t>
            </a:r>
          </a:p>
        </p:txBody>
      </p:sp>
      <p:sp>
        <p:nvSpPr>
          <p:cNvPr id="93188" name="Rectangle 3"/>
          <p:cNvSpPr>
            <a:spLocks noGrp="1" noChangeArrowheads="1"/>
          </p:cNvSpPr>
          <p:nvPr>
            <p:ph idx="1"/>
          </p:nvPr>
        </p:nvSpPr>
        <p:spPr>
          <a:prstGeom prst="rect">
            <a:avLst/>
          </a:prstGeom>
        </p:spPr>
        <p:txBody>
          <a:bodyPr/>
          <a:lstStyle/>
          <a:p>
            <a:pPr eaLnBrk="1" hangingPunct="1">
              <a:lnSpc>
                <a:spcPct val="90000"/>
              </a:lnSpc>
            </a:pPr>
            <a:r>
              <a:rPr lang="zh-CN" altLang="en-US"/>
              <a:t>不带选项和参数</a:t>
            </a:r>
          </a:p>
          <a:p>
            <a:pPr eaLnBrk="1" hangingPunct="1">
              <a:lnSpc>
                <a:spcPct val="90000"/>
              </a:lnSpc>
            </a:pPr>
            <a:endParaRPr lang="zh-CN" altLang="en-US"/>
          </a:p>
          <a:p>
            <a:pPr eaLnBrk="1" hangingPunct="1">
              <a:lnSpc>
                <a:spcPct val="90000"/>
              </a:lnSpc>
            </a:pPr>
            <a:endParaRPr lang="zh-CN" altLang="en-US"/>
          </a:p>
          <a:p>
            <a:pPr eaLnBrk="1" hangingPunct="1">
              <a:lnSpc>
                <a:spcPct val="90000"/>
              </a:lnSpc>
            </a:pPr>
            <a:endParaRPr lang="zh-CN" altLang="en-US"/>
          </a:p>
          <a:p>
            <a:pPr eaLnBrk="1" hangingPunct="1">
              <a:lnSpc>
                <a:spcPct val="90000"/>
              </a:lnSpc>
            </a:pPr>
            <a:endParaRPr lang="zh-CN" altLang="en-US"/>
          </a:p>
          <a:p>
            <a:pPr eaLnBrk="1" hangingPunct="1">
              <a:lnSpc>
                <a:spcPct val="90000"/>
              </a:lnSpc>
            </a:pPr>
            <a:r>
              <a:rPr lang="en-US" altLang="zh-CN"/>
              <a:t>ls</a:t>
            </a:r>
            <a:r>
              <a:rPr lang="zh-CN" altLang="en-US"/>
              <a:t>命令未带任何参数，列出当前目录中的所有文件，只显示文件名称。</a:t>
            </a:r>
          </a:p>
          <a:p>
            <a:pPr eaLnBrk="1" hangingPunct="1">
              <a:lnSpc>
                <a:spcPct val="90000"/>
              </a:lnSpc>
            </a:pPr>
            <a:r>
              <a:rPr lang="zh-CN" altLang="en-US"/>
              <a:t>命令不带选项或参数，通常意为使用默认选项或参数。</a:t>
            </a:r>
          </a:p>
        </p:txBody>
      </p:sp>
      <p:sp>
        <p:nvSpPr>
          <p:cNvPr id="93189" name="Rectangle 4"/>
          <p:cNvSpPr>
            <a:spLocks noChangeArrowheads="1"/>
          </p:cNvSpPr>
          <p:nvPr/>
        </p:nvSpPr>
        <p:spPr bwMode="auto">
          <a:xfrm>
            <a:off x="95251" y="2057400"/>
            <a:ext cx="12096749" cy="82550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1600">
                <a:solidFill>
                  <a:srgbClr val="000000"/>
                </a:solidFill>
                <a:sym typeface="Times New Roman" pitchFamily="18" charset="0"/>
              </a:rPr>
              <a:t>wdl@UbuntuFisher:~/Examples$ </a:t>
            </a:r>
            <a:r>
              <a:rPr lang="en-US" altLang="zh-CN" sz="1600" b="1">
                <a:solidFill>
                  <a:srgbClr val="000000"/>
                </a:solidFill>
                <a:sym typeface="Times New Roman" pitchFamily="18" charset="0"/>
              </a:rPr>
              <a:t>ls</a:t>
            </a:r>
            <a:endParaRPr lang="en-US" altLang="zh-CN" sz="1600">
              <a:solidFill>
                <a:srgbClr val="000000"/>
              </a:solidFill>
              <a:sym typeface="Times New Roman" pitchFamily="18" charset="0"/>
            </a:endParaRPr>
          </a:p>
          <a:p>
            <a:pPr eaLnBrk="0" hangingPunct="0"/>
            <a:r>
              <a:rPr lang="en-US" altLang="zh-CN" sz="1600">
                <a:solidFill>
                  <a:srgbClr val="000000"/>
                </a:solidFill>
                <a:sym typeface="Times New Roman" pitchFamily="18" charset="0"/>
              </a:rPr>
              <a:t>Experience ubuntu.ogg     logo-Kubuntu.png        oo-derivatives.doc          oo-trig.xls</a:t>
            </a:r>
            <a:endParaRPr lang="zh-CN" altLang="en-US" sz="1600">
              <a:solidFill>
                <a:srgbClr val="000000"/>
              </a:solidFill>
              <a:sym typeface="Times New Roman" pitchFamily="18" charset="0"/>
            </a:endParaRPr>
          </a:p>
          <a:p>
            <a:pPr eaLnBrk="0" hangingPunct="0"/>
            <a:r>
              <a:rPr lang="en-US" altLang="zh-CN" sz="1600">
                <a:solidFill>
                  <a:srgbClr val="000000"/>
                </a:solidFill>
                <a:sym typeface="Times New Roman" pitchFamily="18" charset="0"/>
              </a:rPr>
              <a:t>gimp-ubuntu-splash.xcf     oo-about-these-files.odt   oo-payment-schedule.ods   ubuntu Sax.ogg</a:t>
            </a:r>
            <a:endParaRPr lang="zh-CN" altLang="en-US"/>
          </a:p>
        </p:txBody>
      </p:sp>
    </p:spTree>
    <p:extLst>
      <p:ext uri="{BB962C8B-B14F-4D97-AF65-F5344CB8AC3E}">
        <p14:creationId xmlns:p14="http://schemas.microsoft.com/office/powerpoint/2010/main" val="364807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algn="ctr" eaLnBrk="1" hangingPunct="1"/>
            <a:r>
              <a:rPr lang="zh-CN" altLang="en-US" dirty="0"/>
              <a:t>命令行编辑 </a:t>
            </a:r>
          </a:p>
        </p:txBody>
      </p:sp>
      <p:sp>
        <p:nvSpPr>
          <p:cNvPr id="94212" name="Rectangle 3"/>
          <p:cNvSpPr>
            <a:spLocks noGrp="1" noChangeArrowheads="1"/>
          </p:cNvSpPr>
          <p:nvPr>
            <p:ph idx="1"/>
          </p:nvPr>
        </p:nvSpPr>
        <p:spPr>
          <a:prstGeom prst="rect">
            <a:avLst/>
          </a:prstGeom>
        </p:spPr>
        <p:txBody>
          <a:bodyPr/>
          <a:lstStyle/>
          <a:p>
            <a:pPr eaLnBrk="1" hangingPunct="1">
              <a:lnSpc>
                <a:spcPct val="90000"/>
              </a:lnSpc>
            </a:pPr>
            <a:r>
              <a:rPr lang="zh-CN" altLang="en-US" sz="2400"/>
              <a:t>在提示符后输入命令，在没有按</a:t>
            </a:r>
            <a:r>
              <a:rPr lang="en-US" altLang="zh-CN" sz="2400"/>
              <a:t>Enter</a:t>
            </a:r>
            <a:r>
              <a:rPr lang="zh-CN" altLang="en-US" sz="2400"/>
              <a:t>键之前，需要对命令文本行进行编辑。尤其是命令比较长，参数多，一旦命令行中有输入错误，若在</a:t>
            </a:r>
            <a:r>
              <a:rPr lang="en-US" altLang="zh-CN" sz="2400"/>
              <a:t>sh Shell</a:t>
            </a:r>
            <a:r>
              <a:rPr lang="zh-CN" altLang="en-US" sz="2400"/>
              <a:t>环境下，输入的命令文本就不能修改，只得删除整行，重新输入了。不过，使用</a:t>
            </a:r>
            <a:r>
              <a:rPr lang="en-US" altLang="zh-CN" sz="2400"/>
              <a:t>bash Shell</a:t>
            </a:r>
            <a:r>
              <a:rPr lang="zh-CN" altLang="en-US" sz="2400"/>
              <a:t>允许返回输入文本的任何位置，完成修改、插入、删除等命令行编辑操作。</a:t>
            </a:r>
          </a:p>
          <a:p>
            <a:pPr eaLnBrk="1" hangingPunct="1">
              <a:lnSpc>
                <a:spcPct val="90000"/>
              </a:lnSpc>
            </a:pPr>
            <a:r>
              <a:rPr lang="zh-CN" altLang="en-US" sz="2400"/>
              <a:t>在</a:t>
            </a:r>
            <a:r>
              <a:rPr lang="en-US" altLang="zh-CN" sz="2400"/>
              <a:t>bash Shell</a:t>
            </a:r>
            <a:r>
              <a:rPr lang="zh-CN" altLang="en-US" sz="2400"/>
              <a:t>环境中编辑命令，可以在任何地方输入任何常规字符并将其添加到命令行中。该字符出现在光标的当前位置。使用右箭头和左箭头移动光标到需要编辑文本的地方。除此，可以使用组合键完成编辑命令行，下表将常用的组合键做了整理。当然不必刻意记忆这些组合键。只有在确实需要时，这些组合键会让用户变得如虎添翼。</a:t>
            </a:r>
            <a:endParaRPr lang="zh-CN" altLang="en-US"/>
          </a:p>
        </p:txBody>
      </p:sp>
    </p:spTree>
    <p:extLst>
      <p:ext uri="{BB962C8B-B14F-4D97-AF65-F5344CB8AC3E}">
        <p14:creationId xmlns:p14="http://schemas.microsoft.com/office/powerpoint/2010/main" val="3237630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algn="ctr" eaLnBrk="1" hangingPunct="1"/>
            <a:r>
              <a:rPr lang="zh-CN" altLang="en-US" dirty="0"/>
              <a:t>命令行操作 </a:t>
            </a:r>
          </a:p>
        </p:txBody>
      </p:sp>
      <p:sp>
        <p:nvSpPr>
          <p:cNvPr id="95236" name="Rectangle 3"/>
          <p:cNvSpPr>
            <a:spLocks noGrp="1" noChangeArrowheads="1"/>
          </p:cNvSpPr>
          <p:nvPr>
            <p:ph idx="1"/>
          </p:nvPr>
        </p:nvSpPr>
        <p:spPr>
          <a:prstGeom prst="rect">
            <a:avLst/>
          </a:prstGeom>
        </p:spPr>
        <p:txBody>
          <a:bodyPr/>
          <a:lstStyle/>
          <a:p>
            <a:pPr eaLnBrk="1" hangingPunct="1"/>
            <a:r>
              <a:rPr lang="en-US" altLang="zh-CN"/>
              <a:t>bash</a:t>
            </a:r>
            <a:r>
              <a:rPr lang="zh-CN" altLang="en-US"/>
              <a:t>除了在命令编辑功能上比</a:t>
            </a:r>
            <a:r>
              <a:rPr lang="en-US" altLang="zh-CN"/>
              <a:t>sh</a:t>
            </a:r>
            <a:r>
              <a:rPr lang="zh-CN" altLang="en-US"/>
              <a:t>有很大改进外，还增加了特有功能极大地方便了用户在</a:t>
            </a:r>
            <a:r>
              <a:rPr lang="en-US" altLang="zh-CN"/>
              <a:t>Shell</a:t>
            </a:r>
            <a:r>
              <a:rPr lang="zh-CN" altLang="en-US"/>
              <a:t>命令行上的操作。</a:t>
            </a:r>
          </a:p>
          <a:p>
            <a:pPr lvl="1" eaLnBrk="1" hangingPunct="1"/>
            <a:r>
              <a:rPr lang="zh-CN" altLang="en-US" b="1">
                <a:solidFill>
                  <a:srgbClr val="3333FF"/>
                </a:solidFill>
              </a:rPr>
              <a:t>补齐命令与文件名</a:t>
            </a:r>
          </a:p>
          <a:p>
            <a:pPr lvl="1" eaLnBrk="1" hangingPunct="1"/>
            <a:r>
              <a:rPr lang="zh-CN" altLang="en-US" b="1">
                <a:solidFill>
                  <a:srgbClr val="3333FF"/>
                </a:solidFill>
              </a:rPr>
              <a:t>查询命令历史</a:t>
            </a:r>
          </a:p>
          <a:p>
            <a:pPr lvl="1" eaLnBrk="1" hangingPunct="1"/>
            <a:r>
              <a:rPr lang="zh-CN" altLang="en-US" b="1">
                <a:solidFill>
                  <a:srgbClr val="3333FF"/>
                </a:solidFill>
              </a:rPr>
              <a:t>等等</a:t>
            </a:r>
            <a:endParaRPr lang="zh-CN" altLang="en-US"/>
          </a:p>
        </p:txBody>
      </p:sp>
    </p:spTree>
    <p:extLst>
      <p:ext uri="{BB962C8B-B14F-4D97-AF65-F5344CB8AC3E}">
        <p14:creationId xmlns:p14="http://schemas.microsoft.com/office/powerpoint/2010/main" val="862630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algn="ctr" eaLnBrk="1" hangingPunct="1"/>
            <a:r>
              <a:rPr lang="zh-CN" altLang="en-US" dirty="0"/>
              <a:t>命令行操作</a:t>
            </a:r>
          </a:p>
        </p:txBody>
      </p:sp>
      <p:sp>
        <p:nvSpPr>
          <p:cNvPr id="96260" name="Rectangle 3"/>
          <p:cNvSpPr>
            <a:spLocks noGrp="1" noChangeArrowheads="1"/>
          </p:cNvSpPr>
          <p:nvPr>
            <p:ph idx="1"/>
          </p:nvPr>
        </p:nvSpPr>
        <p:spPr>
          <a:prstGeom prst="rect">
            <a:avLst/>
          </a:prstGeom>
        </p:spPr>
        <p:txBody>
          <a:bodyPr/>
          <a:lstStyle/>
          <a:p>
            <a:pPr eaLnBrk="1" hangingPunct="1">
              <a:lnSpc>
                <a:spcPct val="90000"/>
              </a:lnSpc>
            </a:pPr>
            <a:r>
              <a:rPr lang="zh-CN" altLang="en-US" sz="2000" b="1" i="1" dirty="0"/>
              <a:t>补齐命令与文件名</a:t>
            </a:r>
          </a:p>
          <a:p>
            <a:pPr lvl="1" eaLnBrk="1" hangingPunct="1">
              <a:lnSpc>
                <a:spcPct val="90000"/>
              </a:lnSpc>
            </a:pPr>
            <a:r>
              <a:rPr lang="zh-CN" altLang="en-US" dirty="0"/>
              <a:t>在使用</a:t>
            </a:r>
            <a:r>
              <a:rPr lang="en-US" altLang="zh-CN" dirty="0"/>
              <a:t>Shell</a:t>
            </a:r>
            <a:r>
              <a:rPr lang="zh-CN" altLang="en-US" dirty="0"/>
              <a:t>命令时，很多用户会经常遇到命令或文件名没有记全的情况。</a:t>
            </a:r>
            <a:r>
              <a:rPr lang="en-US" altLang="zh-CN" dirty="0"/>
              <a:t>Bash Shell</a:t>
            </a:r>
            <a:r>
              <a:rPr lang="zh-CN" altLang="en-US" dirty="0"/>
              <a:t>的命令和文件名补齐功能会帮助用户。在输入命令或文件名的前几个字符后，按</a:t>
            </a:r>
            <a:r>
              <a:rPr lang="en-US" altLang="zh-CN" dirty="0"/>
              <a:t>TAB</a:t>
            </a:r>
            <a:r>
              <a:rPr lang="zh-CN" altLang="en-US" dirty="0"/>
              <a:t>键或</a:t>
            </a:r>
            <a:r>
              <a:rPr lang="en-US" altLang="zh-CN" dirty="0"/>
              <a:t>ESC</a:t>
            </a:r>
            <a:r>
              <a:rPr lang="zh-CN" altLang="en-US" dirty="0"/>
              <a:t>键自动补齐剩余没有输入的字符串。如果存在多个命令或文件有相同前缀，</a:t>
            </a:r>
            <a:r>
              <a:rPr lang="en-US" altLang="zh-CN" dirty="0"/>
              <a:t>Shell</a:t>
            </a:r>
            <a:r>
              <a:rPr lang="zh-CN" altLang="en-US" dirty="0"/>
              <a:t>将列出所有相同前缀的命令或文件。</a:t>
            </a:r>
            <a:r>
              <a:rPr lang="en-US" altLang="zh-CN" dirty="0"/>
              <a:t>Shell</a:t>
            </a:r>
            <a:r>
              <a:rPr lang="zh-CN" altLang="en-US" dirty="0"/>
              <a:t>给出的提示信息，帮助用户回忆和完成输入。之后等待用户输入足够的字符。</a:t>
            </a:r>
          </a:p>
          <a:p>
            <a:pPr lvl="1" eaLnBrk="1" hangingPunct="1">
              <a:lnSpc>
                <a:spcPct val="90000"/>
              </a:lnSpc>
            </a:pPr>
            <a:r>
              <a:rPr lang="zh-CN" altLang="en-US" dirty="0"/>
              <a:t>需要说明的是，连续按两下</a:t>
            </a:r>
            <a:r>
              <a:rPr lang="en-US" altLang="zh-CN" dirty="0"/>
              <a:t>TAB</a:t>
            </a:r>
            <a:r>
              <a:rPr lang="zh-CN" altLang="en-US" dirty="0"/>
              <a:t>键或</a:t>
            </a:r>
            <a:r>
              <a:rPr lang="en-US" altLang="zh-CN" dirty="0"/>
              <a:t>ESC</a:t>
            </a:r>
            <a:r>
              <a:rPr lang="zh-CN" altLang="en-US" dirty="0"/>
              <a:t>键，用于命令补齐；按下一次</a:t>
            </a:r>
            <a:r>
              <a:rPr lang="en-US" altLang="zh-CN" dirty="0"/>
              <a:t>TAB</a:t>
            </a:r>
            <a:r>
              <a:rPr lang="zh-CN" altLang="en-US" dirty="0"/>
              <a:t>键，用于文件名补齐。 </a:t>
            </a:r>
          </a:p>
        </p:txBody>
      </p:sp>
      <p:sp>
        <p:nvSpPr>
          <p:cNvPr id="96261" name="Rectangle 4"/>
          <p:cNvSpPr>
            <a:spLocks noChangeArrowheads="1"/>
          </p:cNvSpPr>
          <p:nvPr/>
        </p:nvSpPr>
        <p:spPr bwMode="auto">
          <a:xfrm>
            <a:off x="1390651" y="4793754"/>
            <a:ext cx="6930102" cy="92333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a:solidFill>
                  <a:srgbClr val="000000"/>
                </a:solidFill>
                <a:sym typeface="Times New Roman" pitchFamily="18" charset="0"/>
              </a:rPr>
              <a:t>wdl@UbuntuFisher:~/Examples$ net   </a:t>
            </a:r>
            <a:r>
              <a:rPr lang="en-US" altLang="zh-CN" b="1">
                <a:solidFill>
                  <a:srgbClr val="000000"/>
                </a:solidFill>
                <a:sym typeface="Times New Roman" pitchFamily="18" charset="0"/>
              </a:rPr>
              <a:t>#</a:t>
            </a:r>
            <a:r>
              <a:rPr lang="zh-CN" altLang="en-US" b="1">
                <a:solidFill>
                  <a:srgbClr val="000000"/>
                </a:solidFill>
                <a:sym typeface="Times New Roman" pitchFamily="18" charset="0"/>
              </a:rPr>
              <a:t>连续按两下</a:t>
            </a:r>
            <a:r>
              <a:rPr lang="en-US" altLang="zh-CN" b="1">
                <a:solidFill>
                  <a:srgbClr val="000000"/>
                </a:solidFill>
                <a:sym typeface="Times New Roman" pitchFamily="18" charset="0"/>
              </a:rPr>
              <a:t>TAB</a:t>
            </a:r>
            <a:r>
              <a:rPr lang="zh-CN" altLang="en-US" b="1">
                <a:solidFill>
                  <a:srgbClr val="000000"/>
                </a:solidFill>
                <a:sym typeface="Times New Roman" pitchFamily="18" charset="0"/>
              </a:rPr>
              <a:t>键</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net   netkit-ftp   network-admin   netbug   netscsid   netcat   netstat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wdl@UbuntuFisher:~/Examples$ net</a:t>
            </a:r>
            <a:endParaRPr lang="zh-CN" altLang="en-US"/>
          </a:p>
        </p:txBody>
      </p:sp>
    </p:spTree>
    <p:extLst>
      <p:ext uri="{BB962C8B-B14F-4D97-AF65-F5344CB8AC3E}">
        <p14:creationId xmlns:p14="http://schemas.microsoft.com/office/powerpoint/2010/main" val="312524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817033" y="6356351"/>
            <a:ext cx="264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BE7E14D-765C-40C8-9BE6-2F07ABAD8EA5}" type="slidenum">
              <a:rPr lang="zh-CN" altLang="en-US" sz="1400">
                <a:solidFill>
                  <a:schemeClr val="tx2"/>
                </a:solidFill>
                <a:sym typeface="Arial" pitchFamily="34" charset="0"/>
              </a:rPr>
              <a:pPr eaLnBrk="0" hangingPunct="0"/>
              <a:t>8</a:t>
            </a:fld>
            <a:endParaRPr lang="en-US" altLang="zh-CN" sz="1400">
              <a:solidFill>
                <a:schemeClr val="tx2"/>
              </a:solidFill>
              <a:sym typeface="Arial" pitchFamily="34" charset="0"/>
            </a:endParaRPr>
          </a:p>
        </p:txBody>
      </p:sp>
      <p:sp>
        <p:nvSpPr>
          <p:cNvPr id="21507" name="Rectangle 2"/>
          <p:cNvSpPr>
            <a:spLocks noGrp="1" noChangeArrowheads="1"/>
          </p:cNvSpPr>
          <p:nvPr>
            <p:ph type="title"/>
          </p:nvPr>
        </p:nvSpPr>
        <p:spPr/>
        <p:txBody>
          <a:bodyPr/>
          <a:lstStyle/>
          <a:p>
            <a:pPr algn="ctr" eaLnBrk="1" hangingPunct="1"/>
            <a:r>
              <a:rPr lang="en-US" altLang="zh-CN" dirty="0"/>
              <a:t>Linux</a:t>
            </a:r>
            <a:r>
              <a:rPr lang="zh-CN" altLang="en-US" dirty="0"/>
              <a:t>发行版本</a:t>
            </a:r>
          </a:p>
        </p:txBody>
      </p:sp>
      <p:pic>
        <p:nvPicPr>
          <p:cNvPr id="21510" name="Picture 5" descr="Debian-202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801" y="188914"/>
            <a:ext cx="1775884"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descr="u=3316549166,3095195934&amp;gp=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834" y="1412875"/>
            <a:ext cx="268816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 descr="20075162222194847780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501" y="2819400"/>
            <a:ext cx="17653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8" descr="fedora">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0867" y="4149725"/>
            <a:ext cx="1581151"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9" descr="SuSE__51469">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0000" y="527685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0" descr="0006122_lit">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2217" y="2852738"/>
            <a:ext cx="307128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1" descr="u=1825477096,1221465037&amp;gp=42">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1601" y="1557339"/>
            <a:ext cx="153670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2" descr="0230209">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5200" y="5334000"/>
            <a:ext cx="259291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13">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40084" y="4292601"/>
            <a:ext cx="220768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14" descr="115209630569602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57533" y="188913"/>
            <a:ext cx="2599267"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Line 15"/>
          <p:cNvSpPr>
            <a:spLocks noChangeShapeType="1"/>
          </p:cNvSpPr>
          <p:nvPr/>
        </p:nvSpPr>
        <p:spPr bwMode="auto">
          <a:xfrm>
            <a:off x="6705600" y="1371600"/>
            <a:ext cx="0" cy="424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2" name="内容占位符 1"/>
          <p:cNvSpPr>
            <a:spLocks noGrp="1"/>
          </p:cNvSpPr>
          <p:nvPr>
            <p:ph idx="1"/>
          </p:nvPr>
        </p:nvSpPr>
        <p:spPr/>
        <p:txBody>
          <a:bodyPr/>
          <a:lstStyle/>
          <a:p>
            <a:r>
              <a:rPr lang="zh-CN" altLang="en-US" b="1" dirty="0"/>
              <a:t>更为流行的</a:t>
            </a:r>
            <a:r>
              <a:rPr lang="en-US" altLang="zh-CN" b="1" dirty="0"/>
              <a:t>Linux</a:t>
            </a:r>
            <a:r>
              <a:rPr lang="zh-CN" altLang="en-US" b="1" dirty="0"/>
              <a:t>版本</a:t>
            </a:r>
          </a:p>
          <a:p>
            <a:pPr lvl="2"/>
            <a:r>
              <a:rPr lang="en-US" altLang="zh-CN" dirty="0">
                <a:solidFill>
                  <a:srgbClr val="3333FF"/>
                </a:solidFill>
                <a:latin typeface="Arial Black" pitchFamily="34" charset="0"/>
                <a:sym typeface="Arial Black" pitchFamily="34" charset="0"/>
              </a:rPr>
              <a:t>Solaris</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IBM AIX</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Red Hat</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Fedora Core</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SUSE</a:t>
            </a:r>
            <a:endParaRPr lang="zh-CN" altLang="en-US" dirty="0">
              <a:solidFill>
                <a:srgbClr val="3333FF"/>
              </a:solidFill>
              <a:latin typeface="Arial Black" pitchFamily="34" charset="0"/>
              <a:sym typeface="Arial Black" pitchFamily="34" charset="0"/>
            </a:endParaRPr>
          </a:p>
          <a:p>
            <a:pPr lvl="2"/>
            <a:r>
              <a:rPr lang="en-US" altLang="zh-CN" dirty="0" err="1">
                <a:solidFill>
                  <a:srgbClr val="3333FF"/>
                </a:solidFill>
                <a:latin typeface="Arial Black" pitchFamily="34" charset="0"/>
                <a:sym typeface="Arial Black" pitchFamily="34" charset="0"/>
              </a:rPr>
              <a:t>Debian</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Mac OS X</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Ubuntu</a:t>
            </a:r>
            <a:endParaRPr lang="zh-CN" altLang="en-US" dirty="0"/>
          </a:p>
          <a:p>
            <a:pPr lvl="2"/>
            <a:r>
              <a:rPr lang="en-US" altLang="zh-CN" dirty="0">
                <a:solidFill>
                  <a:srgbClr val="3333FF"/>
                </a:solidFill>
                <a:latin typeface="Arial Black" pitchFamily="34" charset="0"/>
                <a:sym typeface="Arial Black" pitchFamily="34" charset="0"/>
              </a:rPr>
              <a:t>FreeBSD</a:t>
            </a:r>
            <a:endParaRPr lang="zh-CN" altLang="en-US" dirty="0">
              <a:solidFill>
                <a:srgbClr val="3333FF"/>
              </a:solidFill>
              <a:latin typeface="Arial Black" pitchFamily="34" charset="0"/>
              <a:sym typeface="Arial Black" pitchFamily="34" charset="0"/>
            </a:endParaRPr>
          </a:p>
          <a:p>
            <a:pPr lvl="2"/>
            <a:r>
              <a:rPr lang="en-US" altLang="zh-CN" dirty="0" err="1">
                <a:solidFill>
                  <a:srgbClr val="3333FF"/>
                </a:solidFill>
                <a:latin typeface="Arial Black" pitchFamily="34" charset="0"/>
                <a:sym typeface="Arial Black" pitchFamily="34" charset="0"/>
              </a:rPr>
              <a:t>OpenBSD</a:t>
            </a:r>
            <a:endParaRPr lang="zh-CN" altLang="en-US" dirty="0">
              <a:solidFill>
                <a:srgbClr val="3333FF"/>
              </a:solidFill>
              <a:latin typeface="Arial Black" pitchFamily="34" charset="0"/>
              <a:sym typeface="Arial Black" pitchFamily="34" charset="0"/>
            </a:endParaRPr>
          </a:p>
          <a:p>
            <a:pPr lvl="2"/>
            <a:r>
              <a:rPr lang="en-US" altLang="zh-CN" dirty="0" err="1">
                <a:solidFill>
                  <a:srgbClr val="3333FF"/>
                </a:solidFill>
                <a:latin typeface="Arial Black" pitchFamily="34" charset="0"/>
                <a:sym typeface="Arial Black" pitchFamily="34" charset="0"/>
              </a:rPr>
              <a:t>NetBSD</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Yellow Dog </a:t>
            </a:r>
            <a:r>
              <a:rPr lang="en-US" altLang="zh-CN" dirty="0" err="1">
                <a:solidFill>
                  <a:srgbClr val="3333FF"/>
                </a:solidFill>
                <a:latin typeface="Arial Black" pitchFamily="34" charset="0"/>
                <a:sym typeface="Arial Black" pitchFamily="34" charset="0"/>
              </a:rPr>
              <a:t>linux</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Slackware</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Red Flag </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Blue Point</a:t>
            </a:r>
            <a:endParaRPr lang="zh-CN" altLang="en-US" dirty="0">
              <a:solidFill>
                <a:srgbClr val="3333FF"/>
              </a:solidFill>
              <a:latin typeface="Arial Black" pitchFamily="34" charset="0"/>
              <a:sym typeface="Arial Black" pitchFamily="34" charset="0"/>
            </a:endParaRPr>
          </a:p>
          <a:p>
            <a:pPr lvl="2"/>
            <a:r>
              <a:rPr lang="en-US" altLang="zh-CN" dirty="0">
                <a:solidFill>
                  <a:srgbClr val="3333FF"/>
                </a:solidFill>
                <a:latin typeface="Arial Black" pitchFamily="34" charset="0"/>
                <a:sym typeface="Arial Black" pitchFamily="34" charset="0"/>
              </a:rPr>
              <a:t>Happy Linux</a:t>
            </a:r>
            <a:endParaRPr lang="zh-CN" altLang="en-US" dirty="0">
              <a:solidFill>
                <a:srgbClr val="3333FF"/>
              </a:solidFill>
              <a:latin typeface="Arial Black" pitchFamily="34" charset="0"/>
              <a:sym typeface="Arial Black" pitchFamily="34" charset="0"/>
            </a:endParaRPr>
          </a:p>
          <a:p>
            <a:pPr lvl="2"/>
            <a:r>
              <a:rPr lang="en-US" altLang="zh-CN" sz="2400" b="1" dirty="0">
                <a:solidFill>
                  <a:srgbClr val="3333FF"/>
                </a:solidFill>
                <a:sym typeface="Arial" pitchFamily="34" charset="0"/>
              </a:rPr>
              <a:t>…</a:t>
            </a:r>
            <a:endParaRPr lang="en-US" altLang="zh-CN" sz="2400" b="1" dirty="0">
              <a:solidFill>
                <a:srgbClr val="3333FF"/>
              </a:solidFill>
            </a:endParaRPr>
          </a:p>
          <a:p>
            <a:endParaRPr lang="zh-CN" altLang="en-US" dirty="0"/>
          </a:p>
        </p:txBody>
      </p:sp>
    </p:spTree>
    <p:extLst>
      <p:ext uri="{BB962C8B-B14F-4D97-AF65-F5344CB8AC3E}">
        <p14:creationId xmlns:p14="http://schemas.microsoft.com/office/powerpoint/2010/main" val="3744120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algn="ctr" eaLnBrk="1" hangingPunct="1"/>
            <a:r>
              <a:rPr lang="zh-CN" altLang="en-US" dirty="0"/>
              <a:t>命令行操作</a:t>
            </a:r>
          </a:p>
        </p:txBody>
      </p:sp>
      <p:sp>
        <p:nvSpPr>
          <p:cNvPr id="97284" name="Rectangle 3"/>
          <p:cNvSpPr>
            <a:spLocks noGrp="1" noChangeArrowheads="1"/>
          </p:cNvSpPr>
          <p:nvPr>
            <p:ph idx="1"/>
          </p:nvPr>
        </p:nvSpPr>
        <p:spPr>
          <a:prstGeom prst="rect">
            <a:avLst/>
          </a:prstGeom>
        </p:spPr>
        <p:txBody>
          <a:bodyPr/>
          <a:lstStyle/>
          <a:p>
            <a:pPr eaLnBrk="1" hangingPunct="1">
              <a:lnSpc>
                <a:spcPct val="80000"/>
              </a:lnSpc>
            </a:pPr>
            <a:r>
              <a:rPr lang="en-US" altLang="zh-CN" sz="2000" b="1" i="1"/>
              <a:t> </a:t>
            </a:r>
            <a:r>
              <a:rPr lang="zh-CN" altLang="en-US" sz="2000" b="1" i="1"/>
              <a:t>查询命令历史</a:t>
            </a:r>
          </a:p>
          <a:p>
            <a:pPr eaLnBrk="1" hangingPunct="1">
              <a:lnSpc>
                <a:spcPct val="80000"/>
              </a:lnSpc>
            </a:pPr>
            <a:r>
              <a:rPr lang="zh-CN" altLang="en-US" sz="1800"/>
              <a:t>用户在</a:t>
            </a:r>
            <a:r>
              <a:rPr lang="en-US" altLang="zh-CN" sz="1800"/>
              <a:t>Shell</a:t>
            </a:r>
            <a:r>
              <a:rPr lang="zh-CN" altLang="en-US" sz="1800"/>
              <a:t>下的操作是有很大连续性的，曾经输入的命令可能需要多次使用。当用户在操作中发现问题，需要查看曾经执行过的操作。</a:t>
            </a:r>
            <a:r>
              <a:rPr lang="en-US" altLang="zh-CN" sz="1800"/>
              <a:t>Bash</a:t>
            </a:r>
            <a:r>
              <a:rPr lang="zh-CN" altLang="en-US" sz="1800"/>
              <a:t>将用户曾经键入的命令序列保存在一个命令历史表中。按</a:t>
            </a:r>
            <a:r>
              <a:rPr lang="zh-CN" altLang="en-US" sz="1800">
                <a:sym typeface="Arial" pitchFamily="34" charset="0"/>
              </a:rPr>
              <a:t>“</a:t>
            </a:r>
            <a:r>
              <a:rPr lang="zh-CN" altLang="en-US" sz="1800">
                <a:sym typeface="Symbol" pitchFamily="18" charset="2"/>
              </a:rPr>
              <a:t></a:t>
            </a:r>
            <a:r>
              <a:rPr lang="zh-CN" altLang="en-US" sz="1800">
                <a:sym typeface="Arial" pitchFamily="34" charset="0"/>
              </a:rPr>
              <a:t>”</a:t>
            </a:r>
            <a:r>
              <a:rPr lang="zh-CN" altLang="en-US" sz="1800"/>
              <a:t>键，便可逐条向上追溯曾经使用过的命令，并显示在命令提示符处；按</a:t>
            </a:r>
            <a:r>
              <a:rPr lang="zh-CN" altLang="en-US" sz="1800">
                <a:sym typeface="Arial" pitchFamily="34" charset="0"/>
              </a:rPr>
              <a:t>“</a:t>
            </a:r>
            <a:r>
              <a:rPr lang="zh-CN" altLang="en-US" sz="1800">
                <a:sym typeface="Symbol" pitchFamily="18" charset="2"/>
              </a:rPr>
              <a:t></a:t>
            </a:r>
            <a:r>
              <a:rPr lang="zh-CN" altLang="en-US" sz="1800">
                <a:sym typeface="Arial" pitchFamily="34" charset="0"/>
              </a:rPr>
              <a:t>”</a:t>
            </a:r>
            <a:r>
              <a:rPr lang="zh-CN" altLang="en-US" sz="1800"/>
              <a:t>键，便可向下查询命令历史。</a:t>
            </a:r>
          </a:p>
          <a:p>
            <a:pPr eaLnBrk="1" hangingPunct="1">
              <a:lnSpc>
                <a:spcPct val="80000"/>
              </a:lnSpc>
            </a:pPr>
            <a:r>
              <a:rPr lang="zh-CN" altLang="en-US" sz="1800"/>
              <a:t>除了使用上下键，可以翻阅历史命令外，</a:t>
            </a:r>
            <a:r>
              <a:rPr lang="en-US" altLang="zh-CN" sz="1800"/>
              <a:t>Bash Shell</a:t>
            </a:r>
            <a:r>
              <a:rPr lang="zh-CN" altLang="en-US" sz="1800"/>
              <a:t>还提供了</a:t>
            </a:r>
            <a:r>
              <a:rPr lang="en-US" altLang="zh-CN" sz="1800"/>
              <a:t>history</a:t>
            </a:r>
            <a:r>
              <a:rPr lang="zh-CN" altLang="en-US" sz="1800"/>
              <a:t>命令。该命令将命令历史表按列表形式，从记录号</a:t>
            </a:r>
            <a:r>
              <a:rPr lang="en-US" altLang="zh-CN" sz="1800"/>
              <a:t>1</a:t>
            </a:r>
            <a:r>
              <a:rPr lang="zh-CN" altLang="en-US" sz="1800"/>
              <a:t>开始，一次性全部显示出来。  </a:t>
            </a:r>
            <a:endParaRPr lang="zh-CN" altLang="en-US"/>
          </a:p>
        </p:txBody>
      </p:sp>
      <p:sp>
        <p:nvSpPr>
          <p:cNvPr id="97285" name="Rectangle 4"/>
          <p:cNvSpPr>
            <a:spLocks noChangeArrowheads="1"/>
          </p:cNvSpPr>
          <p:nvPr/>
        </p:nvSpPr>
        <p:spPr bwMode="auto">
          <a:xfrm>
            <a:off x="1117601" y="3276601"/>
            <a:ext cx="4222751"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history</a:t>
            </a:r>
            <a:r>
              <a:rPr lang="en-US" altLang="zh-CN">
                <a:solidFill>
                  <a:srgbClr val="000000"/>
                </a:solidFill>
                <a:sym typeface="Times New Roman" pitchFamily="18" charset="0"/>
              </a:rPr>
              <a:t>  [numberline]</a:t>
            </a:r>
            <a:endParaRPr lang="zh-CN" altLang="en-US"/>
          </a:p>
        </p:txBody>
      </p:sp>
      <p:sp>
        <p:nvSpPr>
          <p:cNvPr id="97286" name="Rectangle 5"/>
          <p:cNvSpPr>
            <a:spLocks noChangeArrowheads="1"/>
          </p:cNvSpPr>
          <p:nvPr/>
        </p:nvSpPr>
        <p:spPr bwMode="auto">
          <a:xfrm>
            <a:off x="1117600" y="3810000"/>
            <a:ext cx="6623051" cy="201453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history</a:t>
            </a:r>
            <a:r>
              <a:rPr lang="en-US" altLang="zh-CN" dirty="0">
                <a:solidFill>
                  <a:srgbClr val="000000"/>
                </a:solidFill>
                <a:sym typeface="Times New Roman" pitchFamily="18" charset="0"/>
              </a:rPr>
              <a:t>  10</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495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etc</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init.d</a:t>
            </a:r>
            <a:r>
              <a:rPr lang="en-US" altLang="zh-CN" dirty="0">
                <a:solidFill>
                  <a:srgbClr val="000000"/>
                </a:solidFill>
                <a:sym typeface="Times New Roman" pitchFamily="18" charset="0"/>
              </a:rPr>
              <a:t>/networking restart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496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etc</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init.d</a:t>
            </a:r>
            <a:r>
              <a:rPr lang="en-US" altLang="zh-CN" dirty="0">
                <a:solidFill>
                  <a:srgbClr val="000000"/>
                </a:solidFill>
                <a:sym typeface="Times New Roman" pitchFamily="18" charset="0"/>
              </a:rPr>
              <a:t>/networking stop</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497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etc</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init.d</a:t>
            </a:r>
            <a:r>
              <a:rPr lang="en-US" altLang="zh-CN" dirty="0">
                <a:solidFill>
                  <a:srgbClr val="000000"/>
                </a:solidFill>
                <a:sym typeface="Times New Roman" pitchFamily="18" charset="0"/>
              </a:rPr>
              <a:t>/networking start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498  </a:t>
            </a:r>
            <a:r>
              <a:rPr lang="en-US" altLang="zh-CN" dirty="0" err="1">
                <a:solidFill>
                  <a:srgbClr val="000000"/>
                </a:solidFill>
                <a:sym typeface="Times New Roman" pitchFamily="18" charset="0"/>
              </a:rPr>
              <a:t>sudo</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etc</a:t>
            </a:r>
            <a:r>
              <a:rPr lang="en-US" altLang="zh-CN" dirty="0">
                <a:solidFill>
                  <a:srgbClr val="000000"/>
                </a:solidFill>
                <a:sym typeface="Times New Roman" pitchFamily="18" charset="0"/>
              </a:rPr>
              <a:t>/</a:t>
            </a:r>
            <a:r>
              <a:rPr lang="en-US" altLang="zh-CN" dirty="0" err="1">
                <a:solidFill>
                  <a:srgbClr val="000000"/>
                </a:solidFill>
                <a:sym typeface="Times New Roman" pitchFamily="18" charset="0"/>
              </a:rPr>
              <a:t>init.d</a:t>
            </a:r>
            <a:r>
              <a:rPr lang="en-US" altLang="zh-CN" dirty="0">
                <a:solidFill>
                  <a:srgbClr val="000000"/>
                </a:solidFill>
                <a:sym typeface="Times New Roman" pitchFamily="18" charset="0"/>
              </a:rPr>
              <a:t>/networking restart</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499  man history</a:t>
            </a:r>
            <a:endParaRPr lang="zh-CN" altLang="en-US"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500  history 10</a:t>
            </a:r>
            <a:endParaRPr lang="zh-CN" altLang="en-US" dirty="0"/>
          </a:p>
        </p:txBody>
      </p:sp>
    </p:spTree>
    <p:extLst>
      <p:ext uri="{BB962C8B-B14F-4D97-AF65-F5344CB8AC3E}">
        <p14:creationId xmlns:p14="http://schemas.microsoft.com/office/powerpoint/2010/main" val="1004463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algn="ctr" eaLnBrk="1" hangingPunct="1"/>
            <a:r>
              <a:rPr lang="zh-CN" altLang="en-US" dirty="0"/>
              <a:t>命令行操作</a:t>
            </a:r>
          </a:p>
        </p:txBody>
      </p:sp>
      <p:sp>
        <p:nvSpPr>
          <p:cNvPr id="98308" name="Rectangle 3"/>
          <p:cNvSpPr>
            <a:spLocks noGrp="1" noChangeArrowheads="1"/>
          </p:cNvSpPr>
          <p:nvPr>
            <p:ph idx="1"/>
          </p:nvPr>
        </p:nvSpPr>
        <p:spPr>
          <a:prstGeom prst="rect">
            <a:avLst/>
          </a:prstGeom>
        </p:spPr>
        <p:txBody>
          <a:bodyPr/>
          <a:lstStyle/>
          <a:p>
            <a:pPr eaLnBrk="1" hangingPunct="1"/>
            <a:r>
              <a:rPr lang="zh-CN" altLang="en-US" dirty="0"/>
              <a:t>显然</a:t>
            </a:r>
            <a:r>
              <a:rPr lang="en-US" altLang="zh-CN" dirty="0"/>
              <a:t>history</a:t>
            </a:r>
            <a:r>
              <a:rPr lang="zh-CN" altLang="en-US" dirty="0"/>
              <a:t>只能记录有限条的历史命令，默认保留</a:t>
            </a:r>
            <a:r>
              <a:rPr lang="en-US" altLang="zh-CN" dirty="0"/>
              <a:t>500</a:t>
            </a:r>
            <a:r>
              <a:rPr lang="zh-CN" altLang="en-US" dirty="0"/>
              <a:t>条命令。</a:t>
            </a:r>
            <a:r>
              <a:rPr lang="en-US" altLang="zh-CN" dirty="0"/>
              <a:t>Bash Shell</a:t>
            </a:r>
            <a:r>
              <a:rPr lang="zh-CN" altLang="en-US" dirty="0"/>
              <a:t>将历史命令容量保存在环境变量</a:t>
            </a:r>
            <a:r>
              <a:rPr lang="en-US" altLang="zh-CN" dirty="0"/>
              <a:t>HISTSIZE</a:t>
            </a:r>
            <a:r>
              <a:rPr lang="zh-CN" altLang="en-US" dirty="0"/>
              <a:t>中。使用</a:t>
            </a:r>
            <a:r>
              <a:rPr lang="zh-CN" altLang="en-US" dirty="0">
                <a:sym typeface="Arial" pitchFamily="34" charset="0"/>
              </a:rPr>
              <a:t>“</a:t>
            </a:r>
            <a:r>
              <a:rPr lang="en-US" altLang="zh-CN" dirty="0"/>
              <a:t>echo $HISTSIZE</a:t>
            </a:r>
            <a:r>
              <a:rPr lang="en-US" altLang="zh-CN" dirty="0">
                <a:sym typeface="Arial" pitchFamily="34" charset="0"/>
              </a:rPr>
              <a:t>”</a:t>
            </a:r>
            <a:r>
              <a:rPr lang="zh-CN" altLang="en-US" dirty="0"/>
              <a:t>查看当前历史命令容量；通过直接赋值的方法，修改这个环境变量。</a:t>
            </a:r>
          </a:p>
        </p:txBody>
      </p:sp>
      <p:sp>
        <p:nvSpPr>
          <p:cNvPr id="98309" name="Rectangle 4"/>
          <p:cNvSpPr>
            <a:spLocks noChangeArrowheads="1"/>
          </p:cNvSpPr>
          <p:nvPr/>
        </p:nvSpPr>
        <p:spPr bwMode="auto">
          <a:xfrm>
            <a:off x="1117600" y="3657601"/>
            <a:ext cx="10176933" cy="146526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echo  $HISTSIZE  #</a:t>
            </a:r>
            <a:r>
              <a:rPr lang="zh-CN" altLang="en-US" b="1">
                <a:solidFill>
                  <a:srgbClr val="000000"/>
                </a:solidFill>
                <a:sym typeface="Times New Roman" pitchFamily="18" charset="0"/>
              </a:rPr>
              <a:t>显示历史命令容量</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500</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HISTSIZE=1000  #</a:t>
            </a:r>
            <a:r>
              <a:rPr lang="zh-CN" altLang="en-US" b="1">
                <a:solidFill>
                  <a:srgbClr val="000000"/>
                </a:solidFill>
                <a:sym typeface="Times New Roman" pitchFamily="18" charset="0"/>
              </a:rPr>
              <a:t>修改历史命令容量</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echo  $HISTSIZE</a:t>
            </a:r>
            <a:endParaRPr lang="en-US" altLang="zh-CN">
              <a:solidFill>
                <a:srgbClr val="000000"/>
              </a:solidFill>
              <a:sym typeface="Times New Roman" pitchFamily="18" charset="0"/>
            </a:endParaRPr>
          </a:p>
          <a:p>
            <a:pPr eaLnBrk="0" hangingPunct="0"/>
            <a:r>
              <a:rPr lang="en-US" altLang="zh-CN">
                <a:solidFill>
                  <a:srgbClr val="000000"/>
                </a:solidFill>
                <a:sym typeface="Times New Roman" pitchFamily="18" charset="0"/>
              </a:rPr>
              <a:t>1000</a:t>
            </a:r>
            <a:endParaRPr lang="zh-CN" altLang="en-US"/>
          </a:p>
        </p:txBody>
      </p:sp>
    </p:spTree>
    <p:extLst>
      <p:ext uri="{BB962C8B-B14F-4D97-AF65-F5344CB8AC3E}">
        <p14:creationId xmlns:p14="http://schemas.microsoft.com/office/powerpoint/2010/main" val="2422507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3</a:t>
            </a:r>
            <a:endParaRPr lang="zh-CN" altLang="en-US" dirty="0"/>
          </a:p>
        </p:txBody>
      </p:sp>
      <p:sp>
        <p:nvSpPr>
          <p:cNvPr id="4" name="标题 3"/>
          <p:cNvSpPr>
            <a:spLocks noGrp="1"/>
          </p:cNvSpPr>
          <p:nvPr>
            <p:ph type="title"/>
          </p:nvPr>
        </p:nvSpPr>
        <p:spPr/>
        <p:txBody>
          <a:bodyPr/>
          <a:lstStyle/>
          <a:p>
            <a:r>
              <a:rPr lang="en-US" altLang="zh-CN" dirty="0">
                <a:solidFill>
                  <a:srgbClr val="000000"/>
                </a:solidFill>
                <a:latin typeface="仿宋_GB2312" pitchFamily="49" charset="-122"/>
                <a:ea typeface="仿宋_GB2312" pitchFamily="49" charset="-122"/>
                <a:sym typeface="仿宋_GB2312" pitchFamily="49" charset="-122"/>
              </a:rPr>
              <a:t>Shell</a:t>
            </a:r>
            <a:r>
              <a:rPr lang="zh-CN" altLang="en-US" dirty="0">
                <a:solidFill>
                  <a:srgbClr val="000000"/>
                </a:solidFill>
                <a:latin typeface="仿宋_GB2312" pitchFamily="49" charset="-122"/>
                <a:ea typeface="仿宋_GB2312" pitchFamily="49" charset="-122"/>
                <a:sym typeface="仿宋_GB2312" pitchFamily="49" charset="-122"/>
              </a:rPr>
              <a:t>特殊字符</a:t>
            </a:r>
            <a:endParaRPr lang="zh-CN" altLang="en-US" dirty="0"/>
          </a:p>
        </p:txBody>
      </p:sp>
    </p:spTree>
    <p:extLst>
      <p:ext uri="{BB962C8B-B14F-4D97-AF65-F5344CB8AC3E}">
        <p14:creationId xmlns:p14="http://schemas.microsoft.com/office/powerpoint/2010/main" val="1816492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algn="ctr" eaLnBrk="1" hangingPunct="1"/>
            <a:r>
              <a:rPr lang="en-US" altLang="zh-CN" dirty="0"/>
              <a:t>Shell</a:t>
            </a:r>
            <a:r>
              <a:rPr lang="zh-CN" altLang="en-US" dirty="0"/>
              <a:t>中的特殊字符 </a:t>
            </a:r>
          </a:p>
        </p:txBody>
      </p:sp>
      <p:sp>
        <p:nvSpPr>
          <p:cNvPr id="100356" name="Rectangle 3"/>
          <p:cNvSpPr>
            <a:spLocks noGrp="1" noChangeArrowheads="1"/>
          </p:cNvSpPr>
          <p:nvPr>
            <p:ph idx="1"/>
          </p:nvPr>
        </p:nvSpPr>
        <p:spPr>
          <a:prstGeom prst="rect">
            <a:avLst/>
          </a:prstGeom>
        </p:spPr>
        <p:txBody>
          <a:bodyPr/>
          <a:lstStyle/>
          <a:p>
            <a:pPr eaLnBrk="1" hangingPunct="1"/>
            <a:r>
              <a:rPr lang="zh-CN" altLang="en-US" sz="2400" b="1" dirty="0">
                <a:solidFill>
                  <a:srgbClr val="FF3300"/>
                </a:solidFill>
              </a:rPr>
              <a:t>通配符</a:t>
            </a:r>
            <a:r>
              <a:rPr lang="zh-CN" altLang="en-US" sz="2400" dirty="0"/>
              <a:t> </a:t>
            </a:r>
          </a:p>
          <a:p>
            <a:pPr eaLnBrk="1" hangingPunct="1"/>
            <a:r>
              <a:rPr lang="zh-CN" altLang="en-US" sz="2000" dirty="0"/>
              <a:t>当需要用命令处理一组文件，例如</a:t>
            </a:r>
            <a:r>
              <a:rPr lang="en-US" altLang="zh-CN" sz="2000" dirty="0"/>
              <a:t>file1.txt</a:t>
            </a:r>
            <a:r>
              <a:rPr lang="zh-CN" altLang="en-US" sz="2000" dirty="0"/>
              <a:t>、</a:t>
            </a:r>
            <a:r>
              <a:rPr lang="en-US" altLang="zh-CN" sz="2000" dirty="0"/>
              <a:t>file2.txt</a:t>
            </a:r>
            <a:r>
              <a:rPr lang="zh-CN" altLang="en-US" sz="2000" dirty="0"/>
              <a:t>、</a:t>
            </a:r>
            <a:r>
              <a:rPr lang="en-US" altLang="zh-CN" sz="2000" dirty="0"/>
              <a:t>file3.txt</a:t>
            </a:r>
            <a:r>
              <a:rPr lang="en-US" altLang="zh-CN" sz="2000" dirty="0">
                <a:sym typeface="Arial" pitchFamily="34" charset="0"/>
              </a:rPr>
              <a:t>……</a:t>
            </a:r>
            <a:r>
              <a:rPr lang="zh-CN" altLang="en-US" sz="2000" dirty="0"/>
              <a:t>，用户不必一一输入文件名，可以使用</a:t>
            </a:r>
            <a:r>
              <a:rPr lang="en-US" altLang="zh-CN" sz="2000" dirty="0"/>
              <a:t>Shell</a:t>
            </a:r>
            <a:r>
              <a:rPr lang="zh-CN" altLang="en-US" sz="2000" dirty="0"/>
              <a:t>通配符。</a:t>
            </a:r>
            <a:r>
              <a:rPr lang="en-US" altLang="zh-CN" sz="2000" dirty="0"/>
              <a:t>Shell</a:t>
            </a:r>
            <a:r>
              <a:rPr lang="zh-CN" altLang="en-US" sz="2000" dirty="0"/>
              <a:t>命令的通配符含义如下表 </a:t>
            </a:r>
            <a:endParaRPr lang="zh-CN" altLang="en-US" dirty="0"/>
          </a:p>
        </p:txBody>
      </p:sp>
      <p:graphicFrame>
        <p:nvGraphicFramePr>
          <p:cNvPr id="100358" name="表格 100357"/>
          <p:cNvGraphicFramePr/>
          <p:nvPr/>
        </p:nvGraphicFramePr>
        <p:xfrm>
          <a:off x="914400" y="3048000"/>
          <a:ext cx="10382250" cy="3068638"/>
        </p:xfrm>
        <a:graphic>
          <a:graphicData uri="http://schemas.openxmlformats.org/drawingml/2006/table">
            <a:tbl>
              <a:tblPr/>
              <a:tblGrid>
                <a:gridCol w="1858433">
                  <a:extLst>
                    <a:ext uri="{9D8B030D-6E8A-4147-A177-3AD203B41FA5}">
                      <a16:colId xmlns:a16="http://schemas.microsoft.com/office/drawing/2014/main" val="20000"/>
                    </a:ext>
                  </a:extLst>
                </a:gridCol>
                <a:gridCol w="2580217">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30480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通配符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a:latin typeface="Times New Roman" pitchFamily="18" charset="0"/>
                          <a:sym typeface="Times New Roman" pitchFamily="18" charset="0"/>
                        </a:rPr>
                        <a:t>含义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a:latin typeface="Times New Roman" pitchFamily="18" charset="0"/>
                          <a:sym typeface="Times New Roman" pitchFamily="18" charset="0"/>
                        </a:rPr>
                        <a:t>实例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40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星号（</a:t>
                      </a:r>
                      <a:r>
                        <a:rPr lang="en-US" altLang="zh-CN" sz="1400" b="1" dirty="0">
                          <a:latin typeface="Times New Roman" pitchFamily="18" charset="0"/>
                          <a:sym typeface="Times New Roman" pitchFamily="18" charset="0"/>
                        </a:rPr>
                        <a:t>*</a:t>
                      </a:r>
                      <a:r>
                        <a:rPr lang="zh-CN" altLang="en-US" sz="1400" b="1"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匹配任意长度的字符串</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用</a:t>
                      </a:r>
                      <a:r>
                        <a:rPr lang="en-US" altLang="x-none" sz="1400" b="1" dirty="0">
                          <a:latin typeface="Times New Roman" pitchFamily="18" charset="0"/>
                          <a:sym typeface="Times New Roman" pitchFamily="18" charset="0"/>
                        </a:rPr>
                        <a:t>file_*.txt</a:t>
                      </a:r>
                      <a:r>
                        <a:rPr lang="zh-CN" altLang="en-US" sz="1400" b="1" dirty="0">
                          <a:latin typeface="Times New Roman" pitchFamily="18" charset="0"/>
                          <a:sym typeface="Times New Roman" pitchFamily="18" charset="0"/>
                        </a:rPr>
                        <a:t>，匹配</a:t>
                      </a:r>
                      <a:r>
                        <a:rPr lang="en-US" altLang="x-none" sz="1400" b="1" dirty="0">
                          <a:latin typeface="Times New Roman" pitchFamily="18" charset="0"/>
                          <a:sym typeface="Times New Roman" pitchFamily="18" charset="0"/>
                        </a:rPr>
                        <a:t>file_wang.txt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file_Lee.txt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file3_Liu.txt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68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问号（</a:t>
                      </a:r>
                      <a:r>
                        <a:rPr lang="en-US" altLang="x-none" sz="1400" b="1" dirty="0">
                          <a:latin typeface="Times New Roman" pitchFamily="18" charset="0"/>
                          <a:sym typeface="Times New Roman" pitchFamily="18" charset="0"/>
                        </a:rPr>
                        <a:t>?</a:t>
                      </a:r>
                      <a:r>
                        <a:rPr lang="zh-CN" altLang="en-US" sz="1400" b="1"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匹配一个长度的字符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用</a:t>
                      </a:r>
                      <a:r>
                        <a:rPr lang="en-US" altLang="x-none" sz="1400" b="1" dirty="0">
                          <a:latin typeface="Times New Roman" pitchFamily="18" charset="0"/>
                          <a:sym typeface="Times New Roman" pitchFamily="18" charset="0"/>
                        </a:rPr>
                        <a:t>flie_?.txt</a:t>
                      </a:r>
                      <a:r>
                        <a:rPr lang="zh-CN" altLang="en-US" sz="1400" b="1" dirty="0">
                          <a:latin typeface="Times New Roman" pitchFamily="18" charset="0"/>
                          <a:sym typeface="Times New Roman" pitchFamily="18" charset="0"/>
                        </a:rPr>
                        <a:t>，匹配</a:t>
                      </a:r>
                      <a:r>
                        <a:rPr lang="en-US" altLang="x-none" sz="1400" b="1" dirty="0">
                          <a:latin typeface="Times New Roman" pitchFamily="18" charset="0"/>
                          <a:sym typeface="Times New Roman" pitchFamily="18" charset="0"/>
                        </a:rPr>
                        <a:t>file_1.txt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file1_2.txt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file_3.txt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5625">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方括号（</a:t>
                      </a:r>
                      <a:r>
                        <a:rPr lang="en-US" altLang="x-none" sz="1400" b="1" dirty="0">
                          <a:latin typeface="Times New Roman" pitchFamily="18" charset="0"/>
                          <a:sym typeface="Times New Roman" pitchFamily="18" charset="0"/>
                        </a:rPr>
                        <a:t>[</a:t>
                      </a:r>
                      <a:r>
                        <a:rPr lang="en-US" altLang="x-none" sz="1400" b="1" dirty="0">
                          <a:latin typeface="Arial" charset="0"/>
                          <a:sym typeface="Times New Roman" pitchFamily="18" charset="0"/>
                        </a:rPr>
                        <a:t>…</a:t>
                      </a:r>
                      <a:r>
                        <a:rPr lang="en-US" altLang="x-none" sz="1400" b="1" dirty="0">
                          <a:latin typeface="Times New Roman" pitchFamily="18" charset="0"/>
                          <a:sym typeface="Times New Roman" pitchFamily="18" charset="0"/>
                        </a:rPr>
                        <a:t>]</a:t>
                      </a:r>
                      <a:r>
                        <a:rPr lang="zh-CN" altLang="en-US" sz="1400" b="1"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匹配其中指定的一个字符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用</a:t>
                      </a:r>
                      <a:r>
                        <a:rPr lang="en-US" altLang="x-none" sz="1400" b="1" dirty="0">
                          <a:latin typeface="Times New Roman" pitchFamily="18" charset="0"/>
                          <a:sym typeface="Times New Roman" pitchFamily="18" charset="0"/>
                        </a:rPr>
                        <a:t>file_[otr].txt</a:t>
                      </a:r>
                      <a:r>
                        <a:rPr lang="zh-CN" altLang="en-US" sz="1400" b="1" dirty="0">
                          <a:latin typeface="Times New Roman" pitchFamily="18" charset="0"/>
                          <a:sym typeface="Times New Roman" pitchFamily="18" charset="0"/>
                        </a:rPr>
                        <a:t>，匹配</a:t>
                      </a:r>
                      <a:r>
                        <a:rPr lang="en-US" altLang="x-none" sz="1400" b="1" dirty="0">
                          <a:latin typeface="Times New Roman" pitchFamily="18" charset="0"/>
                          <a:sym typeface="Times New Roman" pitchFamily="18" charset="0"/>
                        </a:rPr>
                        <a:t>file_o.txt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file_r.txt</a:t>
                      </a:r>
                      <a:r>
                        <a:rPr lang="zh-CN" altLang="en-US" sz="1400" b="1" dirty="0">
                          <a:latin typeface="Times New Roman" pitchFamily="18" charset="0"/>
                          <a:sym typeface="Times New Roman" pitchFamily="18" charset="0"/>
                        </a:rPr>
                        <a:t>和</a:t>
                      </a:r>
                      <a:r>
                        <a:rPr lang="en-US" altLang="x-none" sz="1400" b="1" dirty="0">
                          <a:latin typeface="Times New Roman" pitchFamily="18" charset="0"/>
                          <a:sym typeface="Times New Roman" pitchFamily="18" charset="0"/>
                        </a:rPr>
                        <a:t>file_t.txt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450">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方括号（</a:t>
                      </a:r>
                      <a:r>
                        <a:rPr lang="en-US" altLang="x-none" sz="1400" b="1" dirty="0">
                          <a:latin typeface="Times New Roman" pitchFamily="18" charset="0"/>
                          <a:sym typeface="Times New Roman" pitchFamily="18" charset="0"/>
                        </a:rPr>
                        <a:t>[ - ]</a:t>
                      </a:r>
                      <a:r>
                        <a:rPr lang="zh-CN" altLang="en-US" sz="1400" b="1"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匹配指定的一个字符范围</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用</a:t>
                      </a:r>
                      <a:r>
                        <a:rPr lang="en-US" altLang="x-none" sz="1400" b="1" dirty="0">
                          <a:latin typeface="Times New Roman" pitchFamily="18" charset="0"/>
                          <a:sym typeface="Times New Roman" pitchFamily="18" charset="0"/>
                        </a:rPr>
                        <a:t>file_[a-z].txt</a:t>
                      </a:r>
                      <a:r>
                        <a:rPr lang="zh-CN" altLang="en-US" sz="1400" b="1" dirty="0">
                          <a:latin typeface="Times New Roman" pitchFamily="18" charset="0"/>
                          <a:sym typeface="Times New Roman" pitchFamily="18" charset="0"/>
                        </a:rPr>
                        <a:t>，匹配</a:t>
                      </a:r>
                      <a:r>
                        <a:rPr lang="en-US" altLang="x-none" sz="1400" b="1" dirty="0">
                          <a:latin typeface="Times New Roman" pitchFamily="18" charset="0"/>
                          <a:sym typeface="Times New Roman" pitchFamily="18" charset="0"/>
                        </a:rPr>
                        <a:t>file_a.txt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file_b.txt</a:t>
                      </a:r>
                      <a:r>
                        <a:rPr lang="zh-CN" altLang="en-US" sz="1400" b="1" dirty="0">
                          <a:latin typeface="Times New Roman" pitchFamily="18" charset="0"/>
                          <a:sym typeface="Times New Roman" pitchFamily="18" charset="0"/>
                        </a:rPr>
                        <a:t>，直到</a:t>
                      </a:r>
                      <a:r>
                        <a:rPr lang="en-US" altLang="x-none" sz="1400" b="1" dirty="0">
                          <a:latin typeface="Times New Roman" pitchFamily="18" charset="0"/>
                          <a:sym typeface="Times New Roman" pitchFamily="18" charset="0"/>
                        </a:rPr>
                        <a:t>file_z.txt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40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方括号（</a:t>
                      </a:r>
                      <a:r>
                        <a:rPr lang="en-US" altLang="x-none" sz="1400" b="1" dirty="0">
                          <a:latin typeface="Times New Roman" pitchFamily="18" charset="0"/>
                          <a:sym typeface="Times New Roman" pitchFamily="18" charset="0"/>
                        </a:rPr>
                        <a:t>[^</a:t>
                      </a:r>
                      <a:r>
                        <a:rPr lang="en-US" altLang="x-none" sz="1400" b="1" dirty="0">
                          <a:latin typeface="Arial" charset="0"/>
                          <a:sym typeface="Times New Roman" pitchFamily="18" charset="0"/>
                        </a:rPr>
                        <a:t>…</a:t>
                      </a:r>
                      <a:r>
                        <a:rPr lang="en-US" altLang="x-none" sz="1400" b="1" dirty="0">
                          <a:latin typeface="Times New Roman" pitchFamily="18" charset="0"/>
                          <a:sym typeface="Times New Roman" pitchFamily="18" charset="0"/>
                        </a:rPr>
                        <a:t>]</a:t>
                      </a:r>
                      <a:r>
                        <a:rPr lang="zh-CN" altLang="en-US" sz="1400" b="1" dirty="0">
                          <a:latin typeface="Times New Roman" pitchFamily="18" charset="0"/>
                          <a:sym typeface="Times New Roman" pitchFamily="18" charset="0"/>
                        </a:rPr>
                        <a: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除了其中指定的字符，均可匹配</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273050" lvl="0" indent="-273050" eaLnBrk="1" hangingPunct="1">
                        <a:spcBef>
                          <a:spcPct val="0"/>
                        </a:spcBef>
                        <a:buClr>
                          <a:schemeClr val="accent1"/>
                        </a:buClr>
                        <a:buSzPct val="76000"/>
                        <a:buFont typeface="Wingdings 3" pitchFamily="18" charset="2"/>
                        <a:buNone/>
                      </a:pPr>
                      <a:r>
                        <a:rPr lang="zh-CN" altLang="en-US" sz="1400" b="1" dirty="0">
                          <a:latin typeface="Times New Roman" pitchFamily="18" charset="0"/>
                          <a:sym typeface="Times New Roman" pitchFamily="18" charset="0"/>
                        </a:rPr>
                        <a:t>用</a:t>
                      </a:r>
                      <a:r>
                        <a:rPr lang="en-US" altLang="x-none" sz="1400" b="1" dirty="0">
                          <a:latin typeface="Times New Roman" pitchFamily="18" charset="0"/>
                          <a:sym typeface="Times New Roman" pitchFamily="18" charset="0"/>
                        </a:rPr>
                        <a:t>file_[^otr].txt</a:t>
                      </a:r>
                      <a:r>
                        <a:rPr lang="zh-CN" altLang="en-US" sz="1400" b="1" dirty="0">
                          <a:latin typeface="Times New Roman" pitchFamily="18" charset="0"/>
                          <a:sym typeface="Times New Roman" pitchFamily="18" charset="0"/>
                        </a:rPr>
                        <a:t>，除了</a:t>
                      </a:r>
                      <a:r>
                        <a:rPr lang="en-US" altLang="x-none" sz="1400" b="1" dirty="0">
                          <a:latin typeface="Times New Roman" pitchFamily="18" charset="0"/>
                          <a:sym typeface="Times New Roman" pitchFamily="18" charset="0"/>
                        </a:rPr>
                        <a:t>file_o.txt</a:t>
                      </a:r>
                      <a:r>
                        <a:rPr lang="zh-CN" altLang="en-US" sz="1400" b="1" dirty="0">
                          <a:latin typeface="Times New Roman" pitchFamily="18" charset="0"/>
                          <a:sym typeface="Times New Roman" pitchFamily="18" charset="0"/>
                        </a:rPr>
                        <a:t>、</a:t>
                      </a:r>
                      <a:r>
                        <a:rPr lang="en-US" altLang="x-none" sz="1400" b="1" dirty="0">
                          <a:latin typeface="Times New Roman" pitchFamily="18" charset="0"/>
                          <a:sym typeface="Times New Roman" pitchFamily="18" charset="0"/>
                        </a:rPr>
                        <a:t>file_r.txt</a:t>
                      </a:r>
                      <a:r>
                        <a:rPr lang="zh-CN" altLang="en-US" sz="1400" b="1" dirty="0">
                          <a:latin typeface="Times New Roman" pitchFamily="18" charset="0"/>
                          <a:sym typeface="Times New Roman" pitchFamily="18" charset="0"/>
                        </a:rPr>
                        <a:t>和</a:t>
                      </a:r>
                      <a:r>
                        <a:rPr lang="en-US" altLang="x-none" sz="1400" b="1" dirty="0">
                          <a:latin typeface="Times New Roman" pitchFamily="18" charset="0"/>
                          <a:sym typeface="Times New Roman" pitchFamily="18" charset="0"/>
                        </a:rPr>
                        <a:t>file_t.txt</a:t>
                      </a:r>
                      <a:r>
                        <a:rPr lang="zh-CN" altLang="en-US" sz="1400" b="1" dirty="0">
                          <a:latin typeface="Times New Roman" pitchFamily="18" charset="0"/>
                          <a:sym typeface="Times New Roman" pitchFamily="18" charset="0"/>
                        </a:rPr>
                        <a:t>的其他文件</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2493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algn="ctr" eaLnBrk="1" hangingPunct="1"/>
            <a:r>
              <a:rPr lang="en-US" altLang="zh-CN" dirty="0"/>
              <a:t>Shell</a:t>
            </a:r>
            <a:r>
              <a:rPr lang="zh-CN" altLang="en-US" dirty="0"/>
              <a:t>中的特殊字符</a:t>
            </a:r>
          </a:p>
        </p:txBody>
      </p:sp>
      <p:sp>
        <p:nvSpPr>
          <p:cNvPr id="101381" name="Rectangle 4"/>
          <p:cNvSpPr>
            <a:spLocks noChangeArrowheads="1"/>
          </p:cNvSpPr>
          <p:nvPr/>
        </p:nvSpPr>
        <p:spPr bwMode="auto">
          <a:xfrm>
            <a:off x="1295401" y="2133600"/>
            <a:ext cx="8064500"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wdl@UbuntuFisher:~/mywork$</a:t>
            </a:r>
            <a:r>
              <a:rPr lang="en-US" altLang="zh-CN" b="1">
                <a:solidFill>
                  <a:srgbClr val="000000"/>
                </a:solidFill>
                <a:sym typeface="Times New Roman" pitchFamily="18" charset="0"/>
              </a:rPr>
              <a:t> ls</a:t>
            </a:r>
            <a:r>
              <a:rPr lang="en-US" altLang="zh-CN">
                <a:solidFill>
                  <a:srgbClr val="000000"/>
                </a:solidFill>
                <a:sym typeface="Times New Roman" pitchFamily="18" charset="0"/>
              </a:rPr>
              <a:t>  file_</a:t>
            </a:r>
            <a:r>
              <a:rPr lang="en-US" altLang="zh-CN" b="1">
                <a:solidFill>
                  <a:srgbClr val="000000"/>
                </a:solidFill>
                <a:sym typeface="Times New Roman" pitchFamily="18" charset="0"/>
              </a:rPr>
              <a:t>*</a:t>
            </a:r>
            <a:r>
              <a:rPr lang="en-US" altLang="zh-CN">
                <a:solidFill>
                  <a:srgbClr val="000000"/>
                </a:solidFill>
                <a:sym typeface="Times New Roman" pitchFamily="18" charset="0"/>
              </a:rPr>
              <a:t>.txt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file_liu.txt   file_wang.txt   file_lee.txt   file_song.txt</a:t>
            </a:r>
            <a:endParaRPr lang="zh-CN" altLang="en-US"/>
          </a:p>
        </p:txBody>
      </p:sp>
      <p:sp>
        <p:nvSpPr>
          <p:cNvPr id="101382" name="Rectangle 5"/>
          <p:cNvSpPr>
            <a:spLocks noChangeArrowheads="1"/>
          </p:cNvSpPr>
          <p:nvPr/>
        </p:nvSpPr>
        <p:spPr bwMode="auto">
          <a:xfrm>
            <a:off x="1295400" y="2924175"/>
            <a:ext cx="8051800"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wdl@UbuntuFisher:~/mywork$ </a:t>
            </a:r>
            <a:r>
              <a:rPr lang="en-US" altLang="zh-CN" b="1">
                <a:solidFill>
                  <a:srgbClr val="000000"/>
                </a:solidFill>
                <a:sym typeface="Times New Roman" pitchFamily="18" charset="0"/>
              </a:rPr>
              <a:t>ls</a:t>
            </a:r>
            <a:r>
              <a:rPr lang="en-US" altLang="zh-CN">
                <a:solidFill>
                  <a:srgbClr val="000000"/>
                </a:solidFill>
                <a:sym typeface="Times New Roman" pitchFamily="18" charset="0"/>
              </a:rPr>
              <a:t>  file_</a:t>
            </a:r>
            <a:r>
              <a:rPr lang="en-US" altLang="zh-CN" b="1">
                <a:solidFill>
                  <a:srgbClr val="000000"/>
                </a:solidFill>
                <a:sym typeface="Times New Roman" pitchFamily="18" charset="0"/>
              </a:rPr>
              <a:t>?</a:t>
            </a:r>
            <a:r>
              <a:rPr lang="en-US" altLang="zh-CN">
                <a:solidFill>
                  <a:srgbClr val="000000"/>
                </a:solidFill>
                <a:sym typeface="Times New Roman" pitchFamily="18" charset="0"/>
              </a:rPr>
              <a:t>.txt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file_1.txt   file_2.txt   file_3.txt   file_4.txt   file_5.txt</a:t>
            </a:r>
            <a:endParaRPr lang="zh-CN" altLang="en-US"/>
          </a:p>
        </p:txBody>
      </p:sp>
      <p:sp>
        <p:nvSpPr>
          <p:cNvPr id="101383" name="Rectangle 6"/>
          <p:cNvSpPr>
            <a:spLocks noChangeArrowheads="1"/>
          </p:cNvSpPr>
          <p:nvPr/>
        </p:nvSpPr>
        <p:spPr bwMode="auto">
          <a:xfrm>
            <a:off x="1295400" y="3716338"/>
            <a:ext cx="8051800"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wdl@UbuntuFisher:~/mywork$ </a:t>
            </a:r>
            <a:r>
              <a:rPr lang="en-US" altLang="zh-CN" b="1">
                <a:solidFill>
                  <a:srgbClr val="000000"/>
                </a:solidFill>
                <a:sym typeface="Times New Roman" pitchFamily="18" charset="0"/>
              </a:rPr>
              <a:t>ls</a:t>
            </a:r>
            <a:r>
              <a:rPr lang="en-US" altLang="zh-CN">
                <a:solidFill>
                  <a:srgbClr val="000000"/>
                </a:solidFill>
                <a:sym typeface="Times New Roman" pitchFamily="18" charset="0"/>
              </a:rPr>
              <a:t>   file_</a:t>
            </a:r>
            <a:r>
              <a:rPr lang="en-US" altLang="zh-CN" b="1">
                <a:solidFill>
                  <a:srgbClr val="000000"/>
                </a:solidFill>
                <a:sym typeface="Times New Roman" pitchFamily="18" charset="0"/>
              </a:rPr>
              <a:t>[1-5]</a:t>
            </a:r>
            <a:r>
              <a:rPr lang="en-US" altLang="zh-CN">
                <a:solidFill>
                  <a:srgbClr val="000000"/>
                </a:solidFill>
                <a:sym typeface="Times New Roman" pitchFamily="18" charset="0"/>
              </a:rPr>
              <a:t>.txt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file_1.txt   file_2.txt   file_3.txt   file_4.txt   file_5.txt</a:t>
            </a:r>
            <a:endParaRPr lang="zh-CN" altLang="en-US"/>
          </a:p>
        </p:txBody>
      </p:sp>
      <p:sp>
        <p:nvSpPr>
          <p:cNvPr id="101384" name="Rectangle 7"/>
          <p:cNvSpPr>
            <a:spLocks noChangeArrowheads="1"/>
          </p:cNvSpPr>
          <p:nvPr/>
        </p:nvSpPr>
        <p:spPr bwMode="auto">
          <a:xfrm>
            <a:off x="1295400" y="4652963"/>
            <a:ext cx="7950200"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wdl@UbuntuFisher:~/mywork$ </a:t>
            </a:r>
            <a:r>
              <a:rPr lang="en-US" altLang="zh-CN" b="1">
                <a:solidFill>
                  <a:srgbClr val="000000"/>
                </a:solidFill>
                <a:sym typeface="Times New Roman" pitchFamily="18" charset="0"/>
              </a:rPr>
              <a:t>ls</a:t>
            </a:r>
            <a:r>
              <a:rPr lang="en-US" altLang="zh-CN">
                <a:solidFill>
                  <a:srgbClr val="000000"/>
                </a:solidFill>
                <a:sym typeface="Times New Roman" pitchFamily="18" charset="0"/>
              </a:rPr>
              <a:t>   file_</a:t>
            </a:r>
            <a:r>
              <a:rPr lang="en-US" altLang="zh-CN" b="1">
                <a:solidFill>
                  <a:srgbClr val="000000"/>
                </a:solidFill>
                <a:sym typeface="Times New Roman" pitchFamily="18" charset="0"/>
              </a:rPr>
              <a:t>[^245]</a:t>
            </a:r>
            <a:r>
              <a:rPr lang="en-US" altLang="zh-CN">
                <a:solidFill>
                  <a:srgbClr val="000000"/>
                </a:solidFill>
                <a:sym typeface="Times New Roman" pitchFamily="18" charset="0"/>
              </a:rPr>
              <a:t>.txt</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file_1.txt   file_3.txt</a:t>
            </a:r>
            <a:endParaRPr lang="zh-CN" altLang="en-US"/>
          </a:p>
        </p:txBody>
      </p:sp>
    </p:spTree>
    <p:extLst>
      <p:ext uri="{BB962C8B-B14F-4D97-AF65-F5344CB8AC3E}">
        <p14:creationId xmlns:p14="http://schemas.microsoft.com/office/powerpoint/2010/main" val="2574652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algn="ctr" eaLnBrk="1" hangingPunct="1"/>
            <a:r>
              <a:rPr lang="en-US" altLang="zh-CN" dirty="0"/>
              <a:t>Shell</a:t>
            </a:r>
            <a:r>
              <a:rPr lang="zh-CN" altLang="en-US" dirty="0"/>
              <a:t>中的特殊字符</a:t>
            </a:r>
          </a:p>
        </p:txBody>
      </p:sp>
      <p:sp>
        <p:nvSpPr>
          <p:cNvPr id="102404" name="Rectangle 3"/>
          <p:cNvSpPr>
            <a:spLocks noGrp="1" noChangeArrowheads="1"/>
          </p:cNvSpPr>
          <p:nvPr>
            <p:ph idx="1"/>
          </p:nvPr>
        </p:nvSpPr>
        <p:spPr>
          <a:prstGeom prst="rect">
            <a:avLst/>
          </a:prstGeom>
        </p:spPr>
        <p:txBody>
          <a:bodyPr/>
          <a:lstStyle/>
          <a:p>
            <a:pPr eaLnBrk="1" hangingPunct="1">
              <a:lnSpc>
                <a:spcPct val="80000"/>
              </a:lnSpc>
            </a:pPr>
            <a:r>
              <a:rPr lang="zh-CN" altLang="en-US" sz="2400" b="1" dirty="0">
                <a:solidFill>
                  <a:srgbClr val="FF3300"/>
                </a:solidFill>
              </a:rPr>
              <a:t>管道</a:t>
            </a:r>
            <a:r>
              <a:rPr lang="zh-CN" altLang="en-US" sz="2400" dirty="0"/>
              <a:t> </a:t>
            </a:r>
            <a:endParaRPr lang="en-US" altLang="zh-CN" sz="2400" dirty="0"/>
          </a:p>
          <a:p>
            <a:pPr eaLnBrk="1" hangingPunct="1">
              <a:lnSpc>
                <a:spcPct val="80000"/>
              </a:lnSpc>
            </a:pPr>
            <a:endParaRPr lang="zh-CN" altLang="en-US" sz="2400" dirty="0"/>
          </a:p>
          <a:p>
            <a:pPr eaLnBrk="1" hangingPunct="1">
              <a:lnSpc>
                <a:spcPct val="80000"/>
              </a:lnSpc>
            </a:pPr>
            <a:r>
              <a:rPr lang="zh-CN" altLang="en-US" sz="2400" dirty="0"/>
              <a:t>管道可以把一系列命令连接起来，意味着第一个命令的输出将作为第二个命令的输入，通过管道传递给第二个命令，第二个命令的输出又将作为第三个命令的输入，以此类推。就像通过使用</a:t>
            </a:r>
            <a:r>
              <a:rPr lang="zh-CN" altLang="en-US" sz="2400" dirty="0">
                <a:sym typeface="Arial" pitchFamily="34" charset="0"/>
              </a:rPr>
              <a:t>“</a:t>
            </a:r>
            <a:r>
              <a:rPr lang="en-US" altLang="zh-CN" sz="2400" dirty="0"/>
              <a:t>|</a:t>
            </a:r>
            <a:r>
              <a:rPr lang="en-US" altLang="zh-CN" sz="2400" dirty="0">
                <a:sym typeface="Arial" pitchFamily="34" charset="0"/>
              </a:rPr>
              <a:t>”</a:t>
            </a:r>
            <a:r>
              <a:rPr lang="zh-CN" altLang="en-US" sz="2400" dirty="0"/>
              <a:t>符连成了一个管道。</a:t>
            </a:r>
            <a:endParaRPr lang="zh-CN" altLang="en-US" dirty="0"/>
          </a:p>
        </p:txBody>
      </p:sp>
      <p:sp>
        <p:nvSpPr>
          <p:cNvPr id="102405" name="Rectangle 4"/>
          <p:cNvSpPr>
            <a:spLocks noChangeArrowheads="1"/>
          </p:cNvSpPr>
          <p:nvPr/>
        </p:nvSpPr>
        <p:spPr bwMode="auto">
          <a:xfrm>
            <a:off x="1219201" y="3124200"/>
            <a:ext cx="8642351" cy="641350"/>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a:solidFill>
                  <a:srgbClr val="000000"/>
                </a:solidFill>
                <a:sym typeface="Times New Roman" pitchFamily="18" charset="0"/>
              </a:rPr>
              <a:t>wdl@UbuntuFisher:~$ </a:t>
            </a:r>
            <a:r>
              <a:rPr lang="en-US" altLang="zh-CN" b="1">
                <a:solidFill>
                  <a:srgbClr val="000000"/>
                </a:solidFill>
                <a:sym typeface="Times New Roman" pitchFamily="18" charset="0"/>
              </a:rPr>
              <a:t>ls</a:t>
            </a:r>
            <a:r>
              <a:rPr lang="en-US" altLang="zh-CN">
                <a:solidFill>
                  <a:srgbClr val="000000"/>
                </a:solidFill>
                <a:sym typeface="Times New Roman" pitchFamily="18" charset="0"/>
              </a:rPr>
              <a:t>  /usr/bin  </a:t>
            </a:r>
            <a:r>
              <a:rPr lang="en-US" altLang="zh-CN" b="1">
                <a:solidFill>
                  <a:srgbClr val="000000"/>
                </a:solidFill>
                <a:sym typeface="Times New Roman" pitchFamily="18" charset="0"/>
              </a:rPr>
              <a:t>|</a:t>
            </a:r>
            <a:r>
              <a:rPr lang="en-US" altLang="zh-CN">
                <a:solidFill>
                  <a:srgbClr val="000000"/>
                </a:solidFill>
                <a:sym typeface="Times New Roman" pitchFamily="18" charset="0"/>
              </a:rPr>
              <a:t> </a:t>
            </a:r>
            <a:r>
              <a:rPr lang="en-US" altLang="zh-CN" b="1">
                <a:solidFill>
                  <a:srgbClr val="000000"/>
                </a:solidFill>
                <a:sym typeface="Times New Roman" pitchFamily="18" charset="0"/>
              </a:rPr>
              <a:t>wc</a:t>
            </a:r>
            <a:r>
              <a:rPr lang="en-US" altLang="zh-CN">
                <a:solidFill>
                  <a:srgbClr val="000000"/>
                </a:solidFill>
                <a:sym typeface="Times New Roman" pitchFamily="18" charset="0"/>
              </a:rPr>
              <a:t>  –w</a:t>
            </a:r>
            <a:endParaRPr lang="zh-CN" altLang="en-US">
              <a:solidFill>
                <a:srgbClr val="000000"/>
              </a:solidFill>
              <a:sym typeface="Times New Roman" pitchFamily="18" charset="0"/>
            </a:endParaRPr>
          </a:p>
          <a:p>
            <a:pPr eaLnBrk="0" hangingPunct="0"/>
            <a:r>
              <a:rPr lang="en-US" altLang="zh-CN">
                <a:solidFill>
                  <a:srgbClr val="000000"/>
                </a:solidFill>
                <a:sym typeface="Times New Roman" pitchFamily="18" charset="0"/>
              </a:rPr>
              <a:t>1249</a:t>
            </a:r>
            <a:endParaRPr lang="zh-CN" altLang="en-US"/>
          </a:p>
        </p:txBody>
      </p:sp>
      <p:sp>
        <p:nvSpPr>
          <p:cNvPr id="102406" name="Rectangle 5"/>
          <p:cNvSpPr>
            <a:spLocks noChangeArrowheads="1"/>
          </p:cNvSpPr>
          <p:nvPr/>
        </p:nvSpPr>
        <p:spPr bwMode="auto">
          <a:xfrm>
            <a:off x="1117600" y="4261119"/>
            <a:ext cx="10464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2000">
                <a:solidFill>
                  <a:srgbClr val="000000"/>
                </a:solidFill>
                <a:sym typeface="Times New Roman" pitchFamily="18" charset="0"/>
              </a:rPr>
              <a:t>ls</a:t>
            </a:r>
            <a:r>
              <a:rPr lang="zh-CN" altLang="en-US" sz="2000">
                <a:solidFill>
                  <a:srgbClr val="000000"/>
                </a:solidFill>
                <a:sym typeface="Times New Roman" pitchFamily="18" charset="0"/>
              </a:rPr>
              <a:t>命令用于查看</a:t>
            </a:r>
            <a:r>
              <a:rPr lang="en-US" altLang="zh-CN" sz="2000">
                <a:solidFill>
                  <a:srgbClr val="000000"/>
                </a:solidFill>
                <a:sym typeface="Times New Roman" pitchFamily="18" charset="0"/>
              </a:rPr>
              <a:t>/usr/bin</a:t>
            </a:r>
            <a:r>
              <a:rPr lang="zh-CN" altLang="en-US" sz="2000">
                <a:solidFill>
                  <a:srgbClr val="000000"/>
                </a:solidFill>
                <a:sym typeface="Times New Roman" pitchFamily="18" charset="0"/>
              </a:rPr>
              <a:t>目录下的文件，“</a:t>
            </a:r>
            <a:r>
              <a:rPr lang="en-US" altLang="zh-CN" sz="2000">
                <a:solidFill>
                  <a:srgbClr val="000000"/>
                </a:solidFill>
                <a:sym typeface="Times New Roman" pitchFamily="18" charset="0"/>
              </a:rPr>
              <a:t>wc  –w”</a:t>
            </a:r>
            <a:r>
              <a:rPr lang="zh-CN" altLang="en-US" sz="2000">
                <a:solidFill>
                  <a:srgbClr val="000000"/>
                </a:solidFill>
                <a:sym typeface="Times New Roman" pitchFamily="18" charset="0"/>
              </a:rPr>
              <a:t>命令用于统计指定文件的单词数。以上操作中，借助管道“</a:t>
            </a:r>
            <a:r>
              <a:rPr lang="en-US" altLang="zh-CN" sz="2000">
                <a:solidFill>
                  <a:srgbClr val="000000"/>
                </a:solidFill>
                <a:sym typeface="Times New Roman" pitchFamily="18" charset="0"/>
              </a:rPr>
              <a:t>|”</a:t>
            </a:r>
            <a:r>
              <a:rPr lang="zh-CN" altLang="en-US" sz="2000">
                <a:solidFill>
                  <a:srgbClr val="000000"/>
                </a:solidFill>
                <a:sym typeface="Times New Roman" pitchFamily="18" charset="0"/>
              </a:rPr>
              <a:t>，将</a:t>
            </a:r>
            <a:r>
              <a:rPr lang="en-US" altLang="zh-CN" sz="2000">
                <a:solidFill>
                  <a:srgbClr val="000000"/>
                </a:solidFill>
                <a:sym typeface="Times New Roman" pitchFamily="18" charset="0"/>
              </a:rPr>
              <a:t>ls</a:t>
            </a:r>
            <a:r>
              <a:rPr lang="zh-CN" altLang="en-US" sz="2000">
                <a:solidFill>
                  <a:srgbClr val="000000"/>
                </a:solidFill>
                <a:sym typeface="Times New Roman" pitchFamily="18" charset="0"/>
              </a:rPr>
              <a:t>的输出直接作为</a:t>
            </a:r>
            <a:r>
              <a:rPr lang="en-US" altLang="zh-CN" sz="2000">
                <a:solidFill>
                  <a:srgbClr val="000000"/>
                </a:solidFill>
                <a:sym typeface="Times New Roman" pitchFamily="18" charset="0"/>
              </a:rPr>
              <a:t>wc</a:t>
            </a:r>
            <a:r>
              <a:rPr lang="zh-CN" altLang="en-US" sz="2000">
                <a:solidFill>
                  <a:srgbClr val="000000"/>
                </a:solidFill>
                <a:sym typeface="Times New Roman" pitchFamily="18" charset="0"/>
              </a:rPr>
              <a:t>命令的输入。使用管道可以巧妙的将一些命令联合使用，得到单个命令所无法实现的效果。例如使用以上的命令组合，得到的是</a:t>
            </a:r>
            <a:r>
              <a:rPr lang="en-US" altLang="zh-CN" sz="2000">
                <a:solidFill>
                  <a:srgbClr val="000000"/>
                </a:solidFill>
                <a:sym typeface="Times New Roman" pitchFamily="18" charset="0"/>
              </a:rPr>
              <a:t>/usr/bin</a:t>
            </a:r>
            <a:r>
              <a:rPr lang="zh-CN" altLang="en-US" sz="2000">
                <a:solidFill>
                  <a:srgbClr val="000000"/>
                </a:solidFill>
                <a:sym typeface="Times New Roman" pitchFamily="18" charset="0"/>
              </a:rPr>
              <a:t>目录下文件的个数。</a:t>
            </a:r>
            <a:endParaRPr lang="zh-CN" altLang="en-US"/>
          </a:p>
        </p:txBody>
      </p:sp>
    </p:spTree>
    <p:extLst>
      <p:ext uri="{BB962C8B-B14F-4D97-AF65-F5344CB8AC3E}">
        <p14:creationId xmlns:p14="http://schemas.microsoft.com/office/powerpoint/2010/main" val="38687739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algn="ctr" eaLnBrk="1" hangingPunct="1"/>
            <a:r>
              <a:rPr lang="en-US" altLang="zh-CN" dirty="0"/>
              <a:t>Shell</a:t>
            </a:r>
            <a:r>
              <a:rPr lang="zh-CN" altLang="en-US" dirty="0"/>
              <a:t>中的特殊字符</a:t>
            </a:r>
          </a:p>
        </p:txBody>
      </p:sp>
      <p:sp>
        <p:nvSpPr>
          <p:cNvPr id="103428" name="Rectangle 3"/>
          <p:cNvSpPr>
            <a:spLocks noGrp="1" noChangeArrowheads="1"/>
          </p:cNvSpPr>
          <p:nvPr>
            <p:ph idx="1"/>
          </p:nvPr>
        </p:nvSpPr>
        <p:spPr>
          <a:prstGeom prst="rect">
            <a:avLst/>
          </a:prstGeom>
        </p:spPr>
        <p:txBody>
          <a:bodyPr/>
          <a:lstStyle/>
          <a:p>
            <a:pPr eaLnBrk="1" hangingPunct="1">
              <a:lnSpc>
                <a:spcPct val="80000"/>
              </a:lnSpc>
            </a:pPr>
            <a:r>
              <a:rPr lang="zh-CN" altLang="en-US" b="1" dirty="0">
                <a:solidFill>
                  <a:srgbClr val="FF3300"/>
                </a:solidFill>
              </a:rPr>
              <a:t>输入</a:t>
            </a:r>
            <a:r>
              <a:rPr lang="en-US" altLang="zh-CN" b="1" dirty="0">
                <a:solidFill>
                  <a:srgbClr val="FF3300"/>
                </a:solidFill>
              </a:rPr>
              <a:t>/</a:t>
            </a:r>
            <a:r>
              <a:rPr lang="zh-CN" altLang="en-US" b="1" dirty="0">
                <a:solidFill>
                  <a:srgbClr val="FF3300"/>
                </a:solidFill>
              </a:rPr>
              <a:t>输出重定向</a:t>
            </a:r>
          </a:p>
          <a:p>
            <a:pPr eaLnBrk="1" hangingPunct="1">
              <a:lnSpc>
                <a:spcPct val="80000"/>
              </a:lnSpc>
            </a:pPr>
            <a:r>
              <a:rPr lang="zh-CN" altLang="en-US" sz="2000" dirty="0"/>
              <a:t>输入</a:t>
            </a:r>
            <a:r>
              <a:rPr lang="en-US" altLang="zh-CN" sz="2000" dirty="0"/>
              <a:t>/</a:t>
            </a:r>
            <a:r>
              <a:rPr lang="zh-CN" altLang="en-US" sz="2000" dirty="0"/>
              <a:t>输出重定向是改变</a:t>
            </a:r>
            <a:r>
              <a:rPr lang="en-US" altLang="zh-CN" sz="2000" dirty="0"/>
              <a:t>Shell</a:t>
            </a:r>
            <a:r>
              <a:rPr lang="zh-CN" altLang="en-US" sz="2000" dirty="0"/>
              <a:t>命令或程序默认的标准输入</a:t>
            </a:r>
            <a:r>
              <a:rPr lang="en-US" altLang="zh-CN" sz="2000" dirty="0"/>
              <a:t>/</a:t>
            </a:r>
            <a:r>
              <a:rPr lang="zh-CN" altLang="en-US" sz="2000" dirty="0"/>
              <a:t>输出目标，重新定向到新的目标。</a:t>
            </a:r>
          </a:p>
          <a:p>
            <a:pPr eaLnBrk="1" hangingPunct="1">
              <a:lnSpc>
                <a:spcPct val="80000"/>
              </a:lnSpc>
            </a:pPr>
            <a:r>
              <a:rPr lang="en-US" altLang="zh-CN" sz="2000" dirty="0"/>
              <a:t>Linux</a:t>
            </a:r>
            <a:r>
              <a:rPr lang="zh-CN" altLang="en-US" sz="2000" dirty="0"/>
              <a:t>中默认的标准输入定义为键盘，标准输出定义为终端窗口。</a:t>
            </a:r>
          </a:p>
          <a:p>
            <a:pPr eaLnBrk="1" hangingPunct="1">
              <a:lnSpc>
                <a:spcPct val="80000"/>
              </a:lnSpc>
            </a:pPr>
            <a:r>
              <a:rPr lang="zh-CN" altLang="en-US" sz="2000" dirty="0"/>
              <a:t>用户可以为当前操作改变输入或输出，迫使某个特定命令的输入或输出来源为外部文件。 </a:t>
            </a:r>
            <a:endParaRPr lang="zh-CN" altLang="en-US" dirty="0"/>
          </a:p>
        </p:txBody>
      </p:sp>
      <p:graphicFrame>
        <p:nvGraphicFramePr>
          <p:cNvPr id="103430" name="表格 103429"/>
          <p:cNvGraphicFramePr/>
          <p:nvPr>
            <p:extLst>
              <p:ext uri="{D42A27DB-BD31-4B8C-83A1-F6EECF244321}">
                <p14:modId xmlns:p14="http://schemas.microsoft.com/office/powerpoint/2010/main" val="1724671235"/>
              </p:ext>
            </p:extLst>
          </p:nvPr>
        </p:nvGraphicFramePr>
        <p:xfrm>
          <a:off x="551384" y="2708920"/>
          <a:ext cx="10972799" cy="3297238"/>
        </p:xfrm>
        <a:graphic>
          <a:graphicData uri="http://schemas.openxmlformats.org/drawingml/2006/table">
            <a:tbl>
              <a:tblPr/>
              <a:tblGrid>
                <a:gridCol w="1856317">
                  <a:extLst>
                    <a:ext uri="{9D8B030D-6E8A-4147-A177-3AD203B41FA5}">
                      <a16:colId xmlns:a16="http://schemas.microsoft.com/office/drawing/2014/main" val="20000"/>
                    </a:ext>
                  </a:extLst>
                </a:gridCol>
                <a:gridCol w="4083049">
                  <a:extLst>
                    <a:ext uri="{9D8B030D-6E8A-4147-A177-3AD203B41FA5}">
                      <a16:colId xmlns:a16="http://schemas.microsoft.com/office/drawing/2014/main" val="20001"/>
                    </a:ext>
                  </a:extLst>
                </a:gridCol>
                <a:gridCol w="5033433">
                  <a:extLst>
                    <a:ext uri="{9D8B030D-6E8A-4147-A177-3AD203B41FA5}">
                      <a16:colId xmlns:a16="http://schemas.microsoft.com/office/drawing/2014/main" val="20002"/>
                    </a:ext>
                  </a:extLst>
                </a:gridCol>
              </a:tblGrid>
              <a:tr h="4905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重定向符</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含义</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实例</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912">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&gt; file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file</a:t>
                      </a:r>
                      <a:r>
                        <a:rPr lang="zh-CN" altLang="en-US" sz="1600" dirty="0">
                          <a:latin typeface="Times New Roman" pitchFamily="18" charset="0"/>
                          <a:sym typeface="Times New Roman" pitchFamily="18" charset="0"/>
                        </a:rPr>
                        <a:t>文件重定向为输出源，新建模式</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ls /usr &gt; Lsoutput.txt</a:t>
                      </a: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ls /usr</a:t>
                      </a:r>
                      <a:r>
                        <a:rPr lang="zh-CN" altLang="en-US" sz="1600" dirty="0">
                          <a:latin typeface="Times New Roman" pitchFamily="18" charset="0"/>
                          <a:sym typeface="Times New Roman" pitchFamily="18" charset="0"/>
                        </a:rPr>
                        <a:t>的执行结果，写到</a:t>
                      </a:r>
                      <a:r>
                        <a:rPr lang="en-US" altLang="x-none" sz="1600" dirty="0">
                          <a:latin typeface="Times New Roman" pitchFamily="18" charset="0"/>
                          <a:sym typeface="Times New Roman" pitchFamily="18" charset="0"/>
                        </a:rPr>
                        <a:t>Lsoutput.txt</a:t>
                      </a:r>
                      <a:r>
                        <a:rPr lang="zh-CN" altLang="en-US" sz="1600" dirty="0">
                          <a:latin typeface="Times New Roman" pitchFamily="18" charset="0"/>
                          <a:sym typeface="Times New Roman" pitchFamily="18" charset="0"/>
                        </a:rPr>
                        <a:t>文件中，若有同名文件将被删除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9438">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&gt;&gt; file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file</a:t>
                      </a:r>
                      <a:r>
                        <a:rPr lang="zh-CN" altLang="en-US" sz="1600" dirty="0">
                          <a:latin typeface="Times New Roman" pitchFamily="18" charset="0"/>
                          <a:sym typeface="Times New Roman" pitchFamily="18" charset="0"/>
                        </a:rPr>
                        <a:t>文件重定向为输出源，追加模式</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ls /usr &gt;&gt; Lsoutput.txt</a:t>
                      </a: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ls /usr</a:t>
                      </a:r>
                      <a:r>
                        <a:rPr lang="zh-CN" altLang="en-US" sz="1600" dirty="0">
                          <a:latin typeface="Times New Roman" pitchFamily="18" charset="0"/>
                          <a:sym typeface="Times New Roman" pitchFamily="18" charset="0"/>
                        </a:rPr>
                        <a:t>的执行结果，追加到</a:t>
                      </a:r>
                      <a:r>
                        <a:rPr lang="en-US" altLang="x-none" sz="1600" dirty="0">
                          <a:latin typeface="Times New Roman" pitchFamily="18" charset="0"/>
                          <a:sym typeface="Times New Roman" pitchFamily="18" charset="0"/>
                        </a:rPr>
                        <a:t>Lsoutput.txt</a:t>
                      </a:r>
                      <a:r>
                        <a:rPr lang="zh-CN" altLang="en-US" sz="1600" dirty="0">
                          <a:latin typeface="Times New Roman" pitchFamily="18" charset="0"/>
                          <a:sym typeface="Times New Roman" pitchFamily="18" charset="0"/>
                        </a:rPr>
                        <a:t>文件已有内容后</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437">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&lt; file</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file</a:t>
                      </a:r>
                      <a:r>
                        <a:rPr lang="zh-CN" altLang="en-US" sz="1600" dirty="0">
                          <a:latin typeface="Times New Roman" pitchFamily="18" charset="0"/>
                          <a:sym typeface="Times New Roman" pitchFamily="18" charset="0"/>
                        </a:rPr>
                        <a:t>文件重定向为输入源</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wc &lt; file1</a:t>
                      </a:r>
                      <a:r>
                        <a:rPr lang="zh-CN" altLang="en-US" sz="1600" dirty="0">
                          <a:latin typeface="Times New Roman" pitchFamily="18" charset="0"/>
                          <a:sym typeface="Times New Roman" pitchFamily="18" charset="0"/>
                        </a:rPr>
                        <a:t>，将</a:t>
                      </a:r>
                      <a:r>
                        <a:rPr lang="en-US" altLang="x-none" sz="1600" dirty="0">
                          <a:latin typeface="Times New Roman" pitchFamily="18" charset="0"/>
                          <a:sym typeface="Times New Roman" pitchFamily="18" charset="0"/>
                        </a:rPr>
                        <a:t>file1</a:t>
                      </a:r>
                      <a:r>
                        <a:rPr lang="zh-CN" altLang="en-US" sz="1600" dirty="0">
                          <a:latin typeface="Times New Roman" pitchFamily="18" charset="0"/>
                          <a:sym typeface="Times New Roman" pitchFamily="18" charset="0"/>
                        </a:rPr>
                        <a:t>中的内容作为输入传给</a:t>
                      </a:r>
                      <a:r>
                        <a:rPr lang="en-US" altLang="x-none" sz="1600" dirty="0">
                          <a:latin typeface="Times New Roman" pitchFamily="18" charset="0"/>
                          <a:sym typeface="Times New Roman" pitchFamily="18" charset="0"/>
                        </a:rPr>
                        <a:t>wc</a:t>
                      </a:r>
                      <a:r>
                        <a:rPr lang="zh-CN" altLang="en-US" sz="1600" dirty="0">
                          <a:latin typeface="Times New Roman" pitchFamily="18" charset="0"/>
                          <a:sym typeface="Times New Roman" pitchFamily="18" charset="0"/>
                        </a:rPr>
                        <a:t>命令</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913">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2&gt; </a:t>
                      </a:r>
                      <a:r>
                        <a:rPr lang="zh-CN" altLang="en-US" sz="1600" dirty="0">
                          <a:latin typeface="Times New Roman" pitchFamily="18" charset="0"/>
                          <a:sym typeface="Times New Roman" pitchFamily="18" charset="0"/>
                        </a:rPr>
                        <a:t>或 </a:t>
                      </a:r>
                      <a:r>
                        <a:rPr lang="en-US" altLang="x-none" sz="1600" dirty="0">
                          <a:latin typeface="Times New Roman" pitchFamily="18" charset="0"/>
                          <a:sym typeface="Times New Roman" pitchFamily="18" charset="0"/>
                        </a:rPr>
                        <a:t>&amp;&gt;</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zh-CN" altLang="en-US" sz="1600">
                          <a:latin typeface="Times New Roman" pitchFamily="18" charset="0"/>
                          <a:sym typeface="Times New Roman" pitchFamily="18" charset="0"/>
                        </a:rPr>
                        <a:t>将由命令产生的错误信息输入到</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0" eaLnBrk="0" fontAlgn="base" latinLnBrk="0" hangingPunct="0">
                        <a:spcBef>
                          <a:spcPts val="600"/>
                        </a:spcBef>
                        <a:spcAft>
                          <a:spcPct val="0"/>
                        </a:spcAft>
                        <a:buClr>
                          <a:schemeClr val="accent1"/>
                        </a:buClr>
                        <a:buSzPct val="76000"/>
                        <a:buFont typeface="Wingdings 3" pitchFamily="18" charset="2"/>
                        <a:buChar char=""/>
                        <a:defRPr sz="2400" b="0" i="0" u="none" kern="1200" baseline="0">
                          <a:solidFill>
                            <a:schemeClr val="tx1"/>
                          </a:solidFill>
                          <a:latin typeface="Times New Roman" pitchFamily="18" charset="0"/>
                          <a:ea typeface="宋体" charset="-122"/>
                          <a:sym typeface="Times New Roman" pitchFamily="18" charset="0"/>
                        </a:defRPr>
                      </a:lvl1pPr>
                      <a:lvl2pPr marL="548005" lvl="1" indent="-271780" algn="l">
                        <a:spcBef>
                          <a:spcPts val="500"/>
                        </a:spcBef>
                        <a:buClr>
                          <a:schemeClr val="accent2"/>
                        </a:buClr>
                        <a:defRPr sz="2000" kern="1200">
                          <a:solidFill>
                            <a:schemeClr val="tx2"/>
                          </a:solidFill>
                        </a:defRPr>
                      </a:lvl2pPr>
                      <a:lvl3pPr marL="822325" lvl="2" indent="-228600" algn="l">
                        <a:buClr>
                          <a:srgbClr val="BCBCBC"/>
                        </a:buClr>
                        <a:defRPr sz="1800" kern="1200">
                          <a:solidFill>
                            <a:schemeClr val="tx1"/>
                          </a:solidFill>
                        </a:defRPr>
                      </a:lvl3pPr>
                      <a:lvl4pPr marL="1097280" lvl="3" indent="-227330" algn="l">
                        <a:spcBef>
                          <a:spcPts val="400"/>
                        </a:spcBef>
                        <a:buClr>
                          <a:srgbClr val="8BA2B4"/>
                        </a:buClr>
                        <a:defRPr sz="1800" kern="1200"/>
                      </a:lvl4pPr>
                      <a:lvl5pPr marL="1371600" lvl="4" indent="-228600" algn="l">
                        <a:spcBef>
                          <a:spcPts val="300"/>
                        </a:spcBef>
                        <a:buClr>
                          <a:schemeClr val="accent2"/>
                        </a:buClr>
                        <a:defRPr sz="1400" kern="1200"/>
                      </a:lvl5pPr>
                    </a:lstStyle>
                    <a:p>
                      <a:pPr marL="0" lvl="0" indent="0" eaLnBrk="1" hangingPunct="1">
                        <a:spcBef>
                          <a:spcPct val="0"/>
                        </a:spcBef>
                        <a:buClr>
                          <a:schemeClr val="accent1"/>
                        </a:buClr>
                        <a:buSzPct val="76000"/>
                        <a:buFont typeface="Wingdings 3" pitchFamily="18" charset="2"/>
                        <a:buNone/>
                      </a:pPr>
                      <a:r>
                        <a:rPr lang="en-US" altLang="x-none" sz="1600" dirty="0">
                          <a:latin typeface="Times New Roman" pitchFamily="18" charset="0"/>
                          <a:sym typeface="Times New Roman" pitchFamily="18" charset="0"/>
                        </a:rPr>
                        <a:t>ls noexistingfile.txt  2&gt; err.log</a:t>
                      </a:r>
                      <a:r>
                        <a:rPr lang="zh-CN" altLang="en-US" sz="1600" dirty="0">
                          <a:latin typeface="Times New Roman" pitchFamily="18" charset="0"/>
                          <a:sym typeface="Times New Roman" pitchFamily="18" charset="0"/>
                        </a:rPr>
                        <a:t>，使用</a:t>
                      </a:r>
                      <a:r>
                        <a:rPr lang="en-US" altLang="x-none" sz="1600" dirty="0">
                          <a:latin typeface="Times New Roman" pitchFamily="18" charset="0"/>
                          <a:sym typeface="Times New Roman" pitchFamily="18" charset="0"/>
                        </a:rPr>
                        <a:t>ls</a:t>
                      </a:r>
                      <a:r>
                        <a:rPr lang="zh-CN" altLang="en-US" sz="1600" dirty="0">
                          <a:latin typeface="Times New Roman" pitchFamily="18" charset="0"/>
                          <a:sym typeface="Times New Roman" pitchFamily="18" charset="0"/>
                        </a:rPr>
                        <a:t>命令，查看一个不存在的文件时，将系统错误提示保存在</a:t>
                      </a:r>
                      <a:r>
                        <a:rPr lang="en-US" altLang="x-none" sz="1600" dirty="0">
                          <a:latin typeface="Times New Roman" pitchFamily="18" charset="0"/>
                          <a:sym typeface="Times New Roman" pitchFamily="18" charset="0"/>
                        </a:rPr>
                        <a:t>err.log</a:t>
                      </a:r>
                      <a:r>
                        <a:rPr lang="zh-CN" altLang="en-US" sz="1600" dirty="0">
                          <a:latin typeface="Times New Roman" pitchFamily="18" charset="0"/>
                          <a:sym typeface="Times New Roman" pitchFamily="18" charset="0"/>
                        </a:rPr>
                        <a:t>文件中</a:t>
                      </a:r>
                    </a:p>
                  </a:txBody>
                  <a:tcPr marL="121920" marR="12192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60521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algn="ctr" eaLnBrk="1" hangingPunct="1"/>
            <a:r>
              <a:rPr lang="en-US" altLang="zh-CN" dirty="0"/>
              <a:t>Shell</a:t>
            </a:r>
            <a:r>
              <a:rPr lang="zh-CN" altLang="en-US" dirty="0"/>
              <a:t>中的特殊字符</a:t>
            </a:r>
          </a:p>
        </p:txBody>
      </p:sp>
      <p:sp>
        <p:nvSpPr>
          <p:cNvPr id="104452" name="Rectangle 3"/>
          <p:cNvSpPr>
            <a:spLocks noGrp="1" noChangeArrowheads="1"/>
          </p:cNvSpPr>
          <p:nvPr>
            <p:ph idx="1"/>
          </p:nvPr>
        </p:nvSpPr>
        <p:spPr>
          <a:prstGeom prst="rect">
            <a:avLst/>
          </a:prstGeom>
        </p:spPr>
        <p:txBody>
          <a:bodyPr/>
          <a:lstStyle/>
          <a:p>
            <a:pPr eaLnBrk="1" hangingPunct="1"/>
            <a:r>
              <a:rPr lang="en-US" altLang="zh-CN" sz="2400"/>
              <a:t>cat</a:t>
            </a:r>
            <a:r>
              <a:rPr lang="zh-CN" altLang="en-US" sz="2400"/>
              <a:t>命令功能为在标准输出上显示文件。下面通过一个实例，可以更好地理解重定向的功能。</a:t>
            </a:r>
            <a:r>
              <a:rPr lang="zh-CN" altLang="en-US" sz="2000"/>
              <a:t> </a:t>
            </a:r>
            <a:endParaRPr lang="zh-CN" altLang="en-US"/>
          </a:p>
        </p:txBody>
      </p:sp>
      <p:sp>
        <p:nvSpPr>
          <p:cNvPr id="104453" name="Rectangle 4"/>
          <p:cNvSpPr>
            <a:spLocks noChangeArrowheads="1"/>
          </p:cNvSpPr>
          <p:nvPr/>
        </p:nvSpPr>
        <p:spPr bwMode="auto">
          <a:xfrm>
            <a:off x="719667" y="3039298"/>
            <a:ext cx="11169651" cy="20621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1600">
                <a:solidFill>
                  <a:srgbClr val="000000"/>
                </a:solidFill>
                <a:sym typeface="Times New Roman" pitchFamily="18" charset="0"/>
              </a:rPr>
              <a:t>wdl@UbuntuFisher:~/mywork$ </a:t>
            </a:r>
            <a:r>
              <a:rPr lang="en-US" altLang="zh-CN" sz="1600" b="1">
                <a:solidFill>
                  <a:srgbClr val="000000"/>
                </a:solidFill>
                <a:sym typeface="Times New Roman" pitchFamily="18" charset="0"/>
              </a:rPr>
              <a:t>cat</a:t>
            </a:r>
            <a:r>
              <a:rPr lang="en-US" altLang="zh-CN" sz="1600">
                <a:solidFill>
                  <a:srgbClr val="000000"/>
                </a:solidFill>
                <a:sym typeface="Times New Roman" pitchFamily="18" charset="0"/>
              </a:rPr>
              <a:t>            #</a:t>
            </a:r>
            <a:r>
              <a:rPr lang="zh-CN" altLang="en-US" sz="1600">
                <a:solidFill>
                  <a:srgbClr val="000000"/>
                </a:solidFill>
                <a:sym typeface="Times New Roman" pitchFamily="18" charset="0"/>
              </a:rPr>
              <a:t>使用标准输入</a:t>
            </a:r>
            <a:r>
              <a:rPr lang="en-US" altLang="zh-CN" sz="1600">
                <a:solidFill>
                  <a:srgbClr val="000000"/>
                </a:solidFill>
                <a:sym typeface="Times New Roman" pitchFamily="18" charset="0"/>
              </a:rPr>
              <a:t>/</a:t>
            </a:r>
            <a:r>
              <a:rPr lang="zh-CN" altLang="en-US" sz="1600">
                <a:solidFill>
                  <a:srgbClr val="000000"/>
                </a:solidFill>
                <a:sym typeface="Times New Roman" pitchFamily="18" charset="0"/>
              </a:rPr>
              <a:t>出设备</a:t>
            </a:r>
          </a:p>
          <a:p>
            <a:pPr eaLnBrk="0" hangingPunct="0"/>
            <a:r>
              <a:rPr lang="en-US" altLang="zh-CN" sz="1600">
                <a:solidFill>
                  <a:srgbClr val="000000"/>
                </a:solidFill>
                <a:sym typeface="Times New Roman" pitchFamily="18" charset="0"/>
              </a:rPr>
              <a:t>have a good day!                #</a:t>
            </a:r>
            <a:r>
              <a:rPr lang="zh-CN" altLang="en-US" sz="1600">
                <a:solidFill>
                  <a:srgbClr val="000000"/>
                </a:solidFill>
                <a:sym typeface="Times New Roman" pitchFamily="18" charset="0"/>
              </a:rPr>
              <a:t>用户使用标准输入设备</a:t>
            </a:r>
            <a:r>
              <a:rPr lang="en-US" altLang="zh-CN" sz="1600">
                <a:solidFill>
                  <a:srgbClr val="000000"/>
                </a:solidFill>
                <a:sym typeface="Times New Roman" pitchFamily="18" charset="0"/>
              </a:rPr>
              <a:t>——</a:t>
            </a:r>
            <a:r>
              <a:rPr lang="zh-CN" altLang="en-US" sz="1600">
                <a:solidFill>
                  <a:srgbClr val="000000"/>
                </a:solidFill>
                <a:sym typeface="Times New Roman" pitchFamily="18" charset="0"/>
              </a:rPr>
              <a:t>键盘，键入字符串，并按</a:t>
            </a:r>
            <a:r>
              <a:rPr lang="en-US" altLang="zh-CN" sz="1600">
                <a:solidFill>
                  <a:srgbClr val="000000"/>
                </a:solidFill>
                <a:sym typeface="Times New Roman" pitchFamily="18" charset="0"/>
              </a:rPr>
              <a:t>Enter</a:t>
            </a:r>
            <a:r>
              <a:rPr lang="zh-CN" altLang="en-US" sz="1600">
                <a:solidFill>
                  <a:srgbClr val="000000"/>
                </a:solidFill>
                <a:sym typeface="Times New Roman" pitchFamily="18" charset="0"/>
              </a:rPr>
              <a:t>键</a:t>
            </a:r>
          </a:p>
          <a:p>
            <a:pPr eaLnBrk="0" hangingPunct="0"/>
            <a:r>
              <a:rPr lang="en-US" altLang="zh-CN" sz="1600">
                <a:solidFill>
                  <a:srgbClr val="000000"/>
                </a:solidFill>
                <a:sym typeface="Times New Roman" pitchFamily="18" charset="0"/>
              </a:rPr>
              <a:t>have a good day!                #</a:t>
            </a:r>
            <a:r>
              <a:rPr lang="zh-CN" altLang="en-US" sz="1600">
                <a:solidFill>
                  <a:srgbClr val="000000"/>
                </a:solidFill>
                <a:sym typeface="Times New Roman" pitchFamily="18" charset="0"/>
              </a:rPr>
              <a:t>系统在标准输出</a:t>
            </a:r>
            <a:r>
              <a:rPr lang="en-US" altLang="zh-CN" sz="1600">
                <a:solidFill>
                  <a:srgbClr val="000000"/>
                </a:solidFill>
                <a:sym typeface="Times New Roman" pitchFamily="18" charset="0"/>
              </a:rPr>
              <a:t>——</a:t>
            </a:r>
            <a:r>
              <a:rPr lang="zh-CN" altLang="en-US" sz="1600">
                <a:solidFill>
                  <a:srgbClr val="000000"/>
                </a:solidFill>
                <a:sym typeface="Times New Roman" pitchFamily="18" charset="0"/>
              </a:rPr>
              <a:t>显示器上，显示用户刚刚输入的字符串</a:t>
            </a:r>
          </a:p>
          <a:p>
            <a:pPr eaLnBrk="0" hangingPunct="0"/>
            <a:r>
              <a:rPr lang="en-US" altLang="zh-CN" sz="1600">
                <a:solidFill>
                  <a:srgbClr val="000000"/>
                </a:solidFill>
                <a:sym typeface="Times New Roman" pitchFamily="18" charset="0"/>
              </a:rPr>
              <a:t>wdl@UbuntuFisher:~/mywork$ </a:t>
            </a:r>
            <a:r>
              <a:rPr lang="en-US" altLang="zh-CN" sz="1600" b="1">
                <a:solidFill>
                  <a:srgbClr val="000000"/>
                </a:solidFill>
                <a:sym typeface="Times New Roman" pitchFamily="18" charset="0"/>
              </a:rPr>
              <a:t>cat &gt; file1.txt</a:t>
            </a:r>
            <a:r>
              <a:rPr lang="en-US" altLang="zh-CN" sz="1600">
                <a:solidFill>
                  <a:srgbClr val="000000"/>
                </a:solidFill>
                <a:sym typeface="Times New Roman" pitchFamily="18" charset="0"/>
              </a:rPr>
              <a:t>    #</a:t>
            </a:r>
            <a:r>
              <a:rPr lang="zh-CN" altLang="en-US" sz="1600">
                <a:solidFill>
                  <a:srgbClr val="000000"/>
                </a:solidFill>
                <a:sym typeface="Times New Roman" pitchFamily="18" charset="0"/>
              </a:rPr>
              <a:t>输出重定向，将输出定向到文件</a:t>
            </a:r>
            <a:r>
              <a:rPr lang="en-US" altLang="zh-CN" sz="1600">
                <a:solidFill>
                  <a:srgbClr val="000000"/>
                </a:solidFill>
                <a:sym typeface="Times New Roman" pitchFamily="18" charset="0"/>
              </a:rPr>
              <a:t>file1.txt</a:t>
            </a:r>
            <a:endParaRPr lang="zh-CN" altLang="en-US" sz="1600">
              <a:solidFill>
                <a:srgbClr val="000000"/>
              </a:solidFill>
              <a:sym typeface="Times New Roman" pitchFamily="18" charset="0"/>
            </a:endParaRPr>
          </a:p>
          <a:p>
            <a:pPr eaLnBrk="0" hangingPunct="0"/>
            <a:r>
              <a:rPr lang="en-US" altLang="zh-CN" sz="1600">
                <a:solidFill>
                  <a:srgbClr val="000000"/>
                </a:solidFill>
                <a:sym typeface="Times New Roman" pitchFamily="18" charset="0"/>
              </a:rPr>
              <a:t>have a good day!               #</a:t>
            </a:r>
            <a:r>
              <a:rPr lang="zh-CN" altLang="en-US" sz="1600">
                <a:solidFill>
                  <a:srgbClr val="000000"/>
                </a:solidFill>
                <a:sym typeface="Times New Roman" pitchFamily="18" charset="0"/>
              </a:rPr>
              <a:t>用户使用标准输入设备</a:t>
            </a:r>
            <a:r>
              <a:rPr lang="en-US" altLang="zh-CN" sz="1600">
                <a:solidFill>
                  <a:srgbClr val="000000"/>
                </a:solidFill>
                <a:sym typeface="Times New Roman" pitchFamily="18" charset="0"/>
              </a:rPr>
              <a:t>——</a:t>
            </a:r>
            <a:r>
              <a:rPr lang="zh-CN" altLang="en-US" sz="1600">
                <a:solidFill>
                  <a:srgbClr val="000000"/>
                </a:solidFill>
                <a:sym typeface="Times New Roman" pitchFamily="18" charset="0"/>
              </a:rPr>
              <a:t>键盘，键入字符串，并按</a:t>
            </a:r>
            <a:r>
              <a:rPr lang="en-US" altLang="zh-CN" sz="1600">
                <a:solidFill>
                  <a:srgbClr val="000000"/>
                </a:solidFill>
                <a:sym typeface="Times New Roman" pitchFamily="18" charset="0"/>
              </a:rPr>
              <a:t>Enter</a:t>
            </a:r>
            <a:r>
              <a:rPr lang="zh-CN" altLang="en-US" sz="1600">
                <a:solidFill>
                  <a:srgbClr val="000000"/>
                </a:solidFill>
                <a:sym typeface="Times New Roman" pitchFamily="18" charset="0"/>
              </a:rPr>
              <a:t>键</a:t>
            </a:r>
          </a:p>
          <a:p>
            <a:pPr eaLnBrk="0" hangingPunct="0"/>
            <a:r>
              <a:rPr lang="zh-CN" altLang="en-US" sz="1600">
                <a:solidFill>
                  <a:srgbClr val="000000"/>
                </a:solidFill>
                <a:sym typeface="Times New Roman" pitchFamily="18" charset="0"/>
              </a:rPr>
              <a:t>                              </a:t>
            </a:r>
            <a:r>
              <a:rPr lang="en-US" altLang="zh-CN" sz="1600">
                <a:solidFill>
                  <a:srgbClr val="000000"/>
                </a:solidFill>
                <a:sym typeface="Times New Roman" pitchFamily="18" charset="0"/>
              </a:rPr>
              <a:t>#</a:t>
            </a:r>
            <a:r>
              <a:rPr lang="zh-CN" altLang="en-US" sz="1600">
                <a:solidFill>
                  <a:srgbClr val="000000"/>
                </a:solidFill>
                <a:sym typeface="Times New Roman" pitchFamily="18" charset="0"/>
              </a:rPr>
              <a:t>用户输入的字符串被保存在</a:t>
            </a:r>
            <a:r>
              <a:rPr lang="en-US" altLang="zh-CN" sz="1600">
                <a:solidFill>
                  <a:srgbClr val="000000"/>
                </a:solidFill>
                <a:sym typeface="Times New Roman" pitchFamily="18" charset="0"/>
              </a:rPr>
              <a:t>file1.txt</a:t>
            </a:r>
            <a:r>
              <a:rPr lang="zh-CN" altLang="en-US" sz="1600">
                <a:solidFill>
                  <a:srgbClr val="000000"/>
                </a:solidFill>
                <a:sym typeface="Times New Roman" pitchFamily="18" charset="0"/>
              </a:rPr>
              <a:t>文件中</a:t>
            </a:r>
          </a:p>
          <a:p>
            <a:pPr eaLnBrk="0" hangingPunct="0"/>
            <a:r>
              <a:rPr lang="en-US" altLang="zh-CN" sz="1600">
                <a:solidFill>
                  <a:srgbClr val="000000"/>
                </a:solidFill>
                <a:sym typeface="Times New Roman" pitchFamily="18" charset="0"/>
              </a:rPr>
              <a:t>wdl@UbuntuFisher:~/mywork$ </a:t>
            </a:r>
            <a:r>
              <a:rPr lang="en-US" altLang="zh-CN" sz="1600" b="1">
                <a:solidFill>
                  <a:srgbClr val="000000"/>
                </a:solidFill>
                <a:sym typeface="Times New Roman" pitchFamily="18" charset="0"/>
              </a:rPr>
              <a:t>cat &lt; file1.txt</a:t>
            </a:r>
            <a:r>
              <a:rPr lang="en-US" altLang="zh-CN" sz="1600">
                <a:solidFill>
                  <a:srgbClr val="000000"/>
                </a:solidFill>
                <a:sym typeface="Times New Roman" pitchFamily="18" charset="0"/>
              </a:rPr>
              <a:t>    #</a:t>
            </a:r>
            <a:r>
              <a:rPr lang="zh-CN" altLang="en-US" sz="1600">
                <a:solidFill>
                  <a:srgbClr val="000000"/>
                </a:solidFill>
                <a:sym typeface="Times New Roman" pitchFamily="18" charset="0"/>
              </a:rPr>
              <a:t>输入重定向，将</a:t>
            </a:r>
            <a:r>
              <a:rPr lang="en-US" altLang="zh-CN" sz="1600">
                <a:solidFill>
                  <a:srgbClr val="000000"/>
                </a:solidFill>
                <a:sym typeface="Times New Roman" pitchFamily="18" charset="0"/>
              </a:rPr>
              <a:t>cat</a:t>
            </a:r>
            <a:r>
              <a:rPr lang="zh-CN" altLang="en-US" sz="1600">
                <a:solidFill>
                  <a:srgbClr val="000000"/>
                </a:solidFill>
                <a:sym typeface="Times New Roman" pitchFamily="18" charset="0"/>
              </a:rPr>
              <a:t>命令的输入指定为</a:t>
            </a:r>
            <a:r>
              <a:rPr lang="en-US" altLang="zh-CN" sz="1600">
                <a:solidFill>
                  <a:srgbClr val="000000"/>
                </a:solidFill>
                <a:sym typeface="Times New Roman" pitchFamily="18" charset="0"/>
              </a:rPr>
              <a:t>file1.txt</a:t>
            </a:r>
            <a:r>
              <a:rPr lang="zh-CN" altLang="en-US" sz="1600">
                <a:solidFill>
                  <a:srgbClr val="000000"/>
                </a:solidFill>
                <a:sym typeface="Times New Roman" pitchFamily="18" charset="0"/>
              </a:rPr>
              <a:t>文件</a:t>
            </a:r>
          </a:p>
          <a:p>
            <a:pPr eaLnBrk="0" hangingPunct="0"/>
            <a:r>
              <a:rPr lang="en-US" altLang="zh-CN" sz="1600">
                <a:solidFill>
                  <a:srgbClr val="000000"/>
                </a:solidFill>
                <a:sym typeface="Times New Roman" pitchFamily="18" charset="0"/>
              </a:rPr>
              <a:t>have a good day!                #</a:t>
            </a:r>
            <a:r>
              <a:rPr lang="zh-CN" altLang="en-US" sz="1600">
                <a:solidFill>
                  <a:srgbClr val="000000"/>
                </a:solidFill>
                <a:sym typeface="Times New Roman" pitchFamily="18" charset="0"/>
              </a:rPr>
              <a:t>系统在标准输出显示器上，显示</a:t>
            </a:r>
            <a:r>
              <a:rPr lang="en-US" altLang="zh-CN" sz="1600">
                <a:solidFill>
                  <a:srgbClr val="000000"/>
                </a:solidFill>
                <a:sym typeface="Times New Roman" pitchFamily="18" charset="0"/>
              </a:rPr>
              <a:t>cat</a:t>
            </a:r>
            <a:r>
              <a:rPr lang="zh-CN" altLang="en-US" sz="1600">
                <a:solidFill>
                  <a:srgbClr val="000000"/>
                </a:solidFill>
                <a:sym typeface="Times New Roman" pitchFamily="18" charset="0"/>
              </a:rPr>
              <a:t>命令从文件中读出的字符串</a:t>
            </a:r>
            <a:endParaRPr lang="zh-CN" altLang="en-US"/>
          </a:p>
        </p:txBody>
      </p:sp>
    </p:spTree>
    <p:extLst>
      <p:ext uri="{BB962C8B-B14F-4D97-AF65-F5344CB8AC3E}">
        <p14:creationId xmlns:p14="http://schemas.microsoft.com/office/powerpoint/2010/main" val="1942546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algn="ctr" eaLnBrk="1" hangingPunct="1"/>
            <a:r>
              <a:rPr lang="zh-CN" altLang="en-US" dirty="0"/>
              <a:t>命令置换 </a:t>
            </a:r>
          </a:p>
        </p:txBody>
      </p:sp>
      <p:sp>
        <p:nvSpPr>
          <p:cNvPr id="105476" name="Rectangle 3"/>
          <p:cNvSpPr>
            <a:spLocks noGrp="1" noChangeArrowheads="1"/>
          </p:cNvSpPr>
          <p:nvPr>
            <p:ph idx="1"/>
          </p:nvPr>
        </p:nvSpPr>
        <p:spPr>
          <a:prstGeom prst="rect">
            <a:avLst/>
          </a:prstGeom>
        </p:spPr>
        <p:txBody>
          <a:bodyPr/>
          <a:lstStyle/>
          <a:p>
            <a:pPr eaLnBrk="1" hangingPunct="1">
              <a:lnSpc>
                <a:spcPct val="90000"/>
              </a:lnSpc>
            </a:pPr>
            <a:r>
              <a:rPr lang="zh-CN" altLang="en-US" sz="2400" dirty="0"/>
              <a:t>命令替换是将一个命令的输出作为另一个命令的参数。命令格式如下所示。</a:t>
            </a:r>
          </a:p>
          <a:p>
            <a:pPr eaLnBrk="1" hangingPunct="1">
              <a:lnSpc>
                <a:spcPct val="90000"/>
              </a:lnSpc>
            </a:pPr>
            <a:endParaRPr lang="zh-CN" altLang="en-US" sz="2400" dirty="0"/>
          </a:p>
          <a:p>
            <a:pPr eaLnBrk="1" hangingPunct="1">
              <a:lnSpc>
                <a:spcPct val="90000"/>
              </a:lnSpc>
            </a:pPr>
            <a:r>
              <a:rPr lang="zh-CN" altLang="en-US" sz="2400" dirty="0"/>
              <a:t>其中，命令</a:t>
            </a:r>
            <a:r>
              <a:rPr lang="en-US" altLang="zh-CN" sz="2400" dirty="0"/>
              <a:t>command2</a:t>
            </a:r>
            <a:r>
              <a:rPr lang="zh-CN" altLang="en-US" sz="2400" dirty="0"/>
              <a:t>的输出将作为命令</a:t>
            </a:r>
            <a:r>
              <a:rPr lang="en-US" altLang="zh-CN" sz="2400" dirty="0"/>
              <a:t>command1</a:t>
            </a:r>
            <a:r>
              <a:rPr lang="zh-CN" altLang="en-US" sz="2400" dirty="0"/>
              <a:t>的参数。需要注意，命令置换的单引号为</a:t>
            </a:r>
            <a:r>
              <a:rPr lang="en-US" altLang="zh-CN" sz="2400" dirty="0"/>
              <a:t>ESC</a:t>
            </a:r>
            <a:r>
              <a:rPr lang="zh-CN" altLang="en-US" sz="2400" dirty="0"/>
              <a:t>键下方的</a:t>
            </a:r>
            <a:r>
              <a:rPr lang="zh-CN" altLang="en-US" sz="2400" dirty="0">
                <a:sym typeface="Arial" pitchFamily="34" charset="0"/>
              </a:rPr>
              <a:t>“</a:t>
            </a:r>
            <a:r>
              <a:rPr lang="en-US" altLang="zh-CN" sz="2400" dirty="0"/>
              <a:t>`</a:t>
            </a:r>
            <a:r>
              <a:rPr lang="en-US" altLang="zh-CN" sz="2400" dirty="0">
                <a:sym typeface="Arial" pitchFamily="34" charset="0"/>
              </a:rPr>
              <a:t>”</a:t>
            </a:r>
            <a:r>
              <a:rPr lang="zh-CN" altLang="en-US" sz="2400" dirty="0"/>
              <a:t>键 </a:t>
            </a:r>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r>
              <a:rPr lang="en-US" altLang="zh-CN" sz="2400" dirty="0" err="1"/>
              <a:t>pwd</a:t>
            </a:r>
            <a:r>
              <a:rPr lang="zh-CN" altLang="en-US" sz="2400" dirty="0"/>
              <a:t>命令用于显示当前目录的绝对路径。在上面的命令行中，使用命令置换符，将</a:t>
            </a:r>
            <a:r>
              <a:rPr lang="en-US" altLang="zh-CN" sz="2400" dirty="0" err="1"/>
              <a:t>pwd</a:t>
            </a:r>
            <a:r>
              <a:rPr lang="zh-CN" altLang="en-US" sz="2400" dirty="0"/>
              <a:t>的运行结果作为</a:t>
            </a:r>
            <a:r>
              <a:rPr lang="en-US" altLang="zh-CN" sz="2400" dirty="0"/>
              <a:t>ls</a:t>
            </a:r>
            <a:r>
              <a:rPr lang="zh-CN" altLang="en-US" sz="2400" dirty="0"/>
              <a:t>命令的参数。最终，命令执行结果是显示当前目录的文件内容。</a:t>
            </a:r>
            <a:endParaRPr lang="zh-CN" altLang="en-US" dirty="0"/>
          </a:p>
        </p:txBody>
      </p:sp>
      <p:sp>
        <p:nvSpPr>
          <p:cNvPr id="105477" name="Rectangle 4"/>
          <p:cNvSpPr>
            <a:spLocks noChangeArrowheads="1"/>
          </p:cNvSpPr>
          <p:nvPr/>
        </p:nvSpPr>
        <p:spPr bwMode="auto">
          <a:xfrm>
            <a:off x="1117601" y="2636912"/>
            <a:ext cx="57615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dirty="0">
                <a:solidFill>
                  <a:srgbClr val="000000"/>
                </a:solidFill>
                <a:sym typeface="Times New Roman" pitchFamily="18" charset="0"/>
              </a:rPr>
              <a:t>command1  `command2`</a:t>
            </a:r>
            <a:endParaRPr lang="zh-CN" altLang="en-US" dirty="0"/>
          </a:p>
        </p:txBody>
      </p:sp>
      <p:sp>
        <p:nvSpPr>
          <p:cNvPr id="105478" name="Rectangle 5"/>
          <p:cNvSpPr>
            <a:spLocks noChangeArrowheads="1"/>
          </p:cNvSpPr>
          <p:nvPr/>
        </p:nvSpPr>
        <p:spPr bwMode="auto">
          <a:xfrm>
            <a:off x="1016000" y="4581128"/>
            <a:ext cx="5198859" cy="64633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dirty="0" err="1">
                <a:solidFill>
                  <a:srgbClr val="000000"/>
                </a:solidFill>
                <a:sym typeface="Times New Roman" pitchFamily="18" charset="0"/>
              </a:rPr>
              <a:t>wdl@UbuntuFisher</a:t>
            </a:r>
            <a:r>
              <a:rPr lang="en-US" altLang="zh-CN" dirty="0">
                <a:solidFill>
                  <a:srgbClr val="000000"/>
                </a:solidFill>
                <a:sym typeface="Times New Roman" pitchFamily="18" charset="0"/>
              </a:rPr>
              <a:t>:~$ </a:t>
            </a:r>
            <a:r>
              <a:rPr lang="en-US" altLang="zh-CN" b="1" dirty="0">
                <a:solidFill>
                  <a:srgbClr val="000000"/>
                </a:solidFill>
                <a:sym typeface="Times New Roman" pitchFamily="18" charset="0"/>
              </a:rPr>
              <a:t>ls  `</a:t>
            </a:r>
            <a:r>
              <a:rPr lang="en-US" altLang="zh-CN" b="1" dirty="0" err="1">
                <a:solidFill>
                  <a:srgbClr val="000000"/>
                </a:solidFill>
                <a:sym typeface="Times New Roman" pitchFamily="18" charset="0"/>
              </a:rPr>
              <a:t>pwd</a:t>
            </a:r>
            <a:r>
              <a:rPr lang="en-US" altLang="zh-CN" b="1" dirty="0">
                <a:solidFill>
                  <a:srgbClr val="000000"/>
                </a:solidFill>
                <a:sym typeface="Times New Roman" pitchFamily="18" charset="0"/>
              </a:rPr>
              <a:t>`</a:t>
            </a:r>
            <a:endParaRPr lang="en-US" altLang="zh-CN" dirty="0">
              <a:solidFill>
                <a:srgbClr val="000000"/>
              </a:solidFill>
              <a:sym typeface="Times New Roman" pitchFamily="18" charset="0"/>
            </a:endParaRPr>
          </a:p>
          <a:p>
            <a:pPr eaLnBrk="0" hangingPunct="0"/>
            <a:r>
              <a:rPr lang="en-US" altLang="zh-CN" dirty="0">
                <a:solidFill>
                  <a:srgbClr val="000000"/>
                </a:solidFill>
                <a:sym typeface="Times New Roman" pitchFamily="18" charset="0"/>
              </a:rPr>
              <a:t>Desktop  Examples  </a:t>
            </a:r>
            <a:r>
              <a:rPr lang="en-US" altLang="zh-CN" dirty="0" err="1">
                <a:solidFill>
                  <a:srgbClr val="000000"/>
                </a:solidFill>
                <a:sym typeface="Times New Roman" pitchFamily="18" charset="0"/>
              </a:rPr>
              <a:t>historycommandlist</a:t>
            </a:r>
            <a:r>
              <a:rPr lang="en-US" altLang="zh-CN" dirty="0">
                <a:solidFill>
                  <a:srgbClr val="000000"/>
                </a:solidFill>
                <a:sym typeface="Times New Roman" pitchFamily="18" charset="0"/>
              </a:rPr>
              <a:t>  </a:t>
            </a:r>
            <a:r>
              <a:rPr lang="en-US" altLang="zh-CN" dirty="0" err="1">
                <a:solidFill>
                  <a:srgbClr val="000000"/>
                </a:solidFill>
                <a:sym typeface="Times New Roman" pitchFamily="18" charset="0"/>
              </a:rPr>
              <a:t>mywork</a:t>
            </a:r>
            <a:endParaRPr lang="zh-CN" altLang="en-US" dirty="0"/>
          </a:p>
        </p:txBody>
      </p:sp>
    </p:spTree>
    <p:extLst>
      <p:ext uri="{BB962C8B-B14F-4D97-AF65-F5344CB8AC3E}">
        <p14:creationId xmlns:p14="http://schemas.microsoft.com/office/powerpoint/2010/main" val="40859344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p:txBody>
          <a:bodyPr/>
          <a:lstStyle/>
          <a:p>
            <a:r>
              <a:rPr lang="en-US" altLang="zh-CN" dirty="0"/>
              <a:t>5</a:t>
            </a:r>
            <a:endParaRPr lang="zh-CN" altLang="en-US" dirty="0"/>
          </a:p>
        </p:txBody>
      </p:sp>
      <p:sp>
        <p:nvSpPr>
          <p:cNvPr id="4" name="标题 3"/>
          <p:cNvSpPr>
            <a:spLocks noGrp="1"/>
          </p:cNvSpPr>
          <p:nvPr>
            <p:ph type="title"/>
          </p:nvPr>
        </p:nvSpPr>
        <p:spPr/>
        <p:txBody>
          <a:bodyPr/>
          <a:lstStyle/>
          <a:p>
            <a:r>
              <a:rPr lang="en-US" altLang="zh-CN" dirty="0"/>
              <a:t>Shell</a:t>
            </a:r>
            <a:r>
              <a:rPr lang="zh-CN" altLang="en-US" dirty="0"/>
              <a:t>基本系统命令</a:t>
            </a:r>
          </a:p>
        </p:txBody>
      </p:sp>
    </p:spTree>
    <p:extLst>
      <p:ext uri="{BB962C8B-B14F-4D97-AF65-F5344CB8AC3E}">
        <p14:creationId xmlns:p14="http://schemas.microsoft.com/office/powerpoint/2010/main" val="254100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a:t>脱颖而出的</a:t>
            </a:r>
            <a:r>
              <a:rPr lang="en-US" altLang="zh-CN"/>
              <a:t>Ubuntu </a:t>
            </a:r>
            <a:endParaRPr lang="zh-CN" altLang="en-US"/>
          </a:p>
        </p:txBody>
      </p:sp>
      <p:pic>
        <p:nvPicPr>
          <p:cNvPr id="22532" name="Picture 3"/>
          <p:cNvPicPr>
            <a:picLocks noChangeAspect="1" noChangeArrowheads="1"/>
          </p:cNvPicPr>
          <p:nvPr/>
        </p:nvPicPr>
        <p:blipFill>
          <a:blip r:embed="rId2">
            <a:extLst>
              <a:ext uri="{28A0092B-C50C-407E-A947-70E740481C1C}">
                <a14:useLocalDpi xmlns:a14="http://schemas.microsoft.com/office/drawing/2010/main" val="0"/>
              </a:ext>
            </a:extLst>
          </a:blip>
          <a:srcRect l="11249" t="11319" r="14847" b="8446"/>
          <a:stretch>
            <a:fillRect/>
          </a:stretch>
        </p:blipFill>
        <p:spPr bwMode="auto">
          <a:xfrm>
            <a:off x="5588001" y="3429000"/>
            <a:ext cx="6432551"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4"/>
          <p:cNvSpPr>
            <a:spLocks noChangeArrowheads="1"/>
          </p:cNvSpPr>
          <p:nvPr/>
        </p:nvSpPr>
        <p:spPr bwMode="auto">
          <a:xfrm>
            <a:off x="6400801" y="6096000"/>
            <a:ext cx="5473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altLang="zh-CN" sz="1600">
                <a:solidFill>
                  <a:srgbClr val="000000"/>
                </a:solidFill>
                <a:latin typeface="Times New Roman" pitchFamily="18" charset="0"/>
                <a:sym typeface="Times New Roman" pitchFamily="18" charset="0"/>
              </a:rPr>
              <a:t> </a:t>
            </a:r>
            <a:r>
              <a:rPr lang="zh-CN" altLang="en-US" sz="1600">
                <a:solidFill>
                  <a:srgbClr val="000000"/>
                </a:solidFill>
                <a:latin typeface="Times New Roman" pitchFamily="18" charset="0"/>
                <a:sym typeface="Times New Roman" pitchFamily="18" charset="0"/>
              </a:rPr>
              <a:t>主流</a:t>
            </a:r>
            <a:r>
              <a:rPr lang="en-US" altLang="zh-CN" sz="1600">
                <a:solidFill>
                  <a:srgbClr val="000000"/>
                </a:solidFill>
                <a:latin typeface="Times New Roman" pitchFamily="18" charset="0"/>
                <a:sym typeface="Times New Roman" pitchFamily="18" charset="0"/>
              </a:rPr>
              <a:t>Linux</a:t>
            </a:r>
            <a:r>
              <a:rPr lang="zh-CN" altLang="en-US" sz="1600">
                <a:solidFill>
                  <a:srgbClr val="000000"/>
                </a:solidFill>
                <a:latin typeface="Times New Roman" pitchFamily="18" charset="0"/>
                <a:sym typeface="Times New Roman" pitchFamily="18" charset="0"/>
              </a:rPr>
              <a:t>发行版本桌面所占市场份额情况</a:t>
            </a:r>
            <a:endParaRPr lang="zh-CN" altLang="en-US" sz="1600">
              <a:solidFill>
                <a:srgbClr val="000000"/>
              </a:solidFill>
              <a:sym typeface="Times New Roman" pitchFamily="18" charset="0"/>
            </a:endParaRPr>
          </a:p>
        </p:txBody>
      </p:sp>
      <p:pic>
        <p:nvPicPr>
          <p:cNvPr id="22534" name="Picture 5" descr="曼德拉与Ubuntu精神"/>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752600"/>
            <a:ext cx="5664200"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6"/>
          <p:cNvSpPr>
            <a:spLocks noChangeArrowheads="1"/>
          </p:cNvSpPr>
          <p:nvPr/>
        </p:nvSpPr>
        <p:spPr bwMode="auto">
          <a:xfrm>
            <a:off x="5130800" y="1064310"/>
            <a:ext cx="56749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sz="2400">
                <a:solidFill>
                  <a:srgbClr val="000000"/>
                </a:solidFill>
                <a:sym typeface="Times New Roman" pitchFamily="18" charset="0"/>
              </a:rPr>
              <a:t>Ubuntu</a:t>
            </a:r>
            <a:r>
              <a:rPr lang="zh-CN" altLang="en-US" sz="2400">
                <a:solidFill>
                  <a:srgbClr val="000000"/>
                </a:solidFill>
                <a:sym typeface="Times New Roman" pitchFamily="18" charset="0"/>
              </a:rPr>
              <a:t>核心理念</a:t>
            </a:r>
            <a:r>
              <a:rPr lang="en-US" altLang="zh-CN" sz="2400">
                <a:solidFill>
                  <a:srgbClr val="000000"/>
                </a:solidFill>
                <a:sym typeface="Times New Roman" pitchFamily="18" charset="0"/>
              </a:rPr>
              <a:t>——”</a:t>
            </a:r>
            <a:r>
              <a:rPr lang="zh-CN" altLang="en-US" sz="3600" b="1">
                <a:solidFill>
                  <a:srgbClr val="FF3300"/>
                </a:solidFill>
                <a:ea typeface="华文彩云" pitchFamily="2" charset="-122"/>
              </a:rPr>
              <a:t>人道待人</a:t>
            </a:r>
            <a:r>
              <a:rPr lang="zh-CN" altLang="en-US" sz="2400">
                <a:solidFill>
                  <a:srgbClr val="000000"/>
                </a:solidFill>
                <a:sym typeface="Times New Roman" pitchFamily="18" charset="0"/>
              </a:rPr>
              <a:t>” 。</a:t>
            </a:r>
            <a:endParaRPr lang="zh-CN" altLang="en-US"/>
          </a:p>
        </p:txBody>
      </p:sp>
    </p:spTree>
    <p:extLst>
      <p:ext uri="{BB962C8B-B14F-4D97-AF65-F5344CB8AC3E}">
        <p14:creationId xmlns:p14="http://schemas.microsoft.com/office/powerpoint/2010/main" val="2493798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algn="ctr" eaLnBrk="1" hangingPunct="1"/>
            <a:r>
              <a:rPr lang="en-US" altLang="zh-CN" dirty="0"/>
              <a:t>Linux</a:t>
            </a:r>
            <a:r>
              <a:rPr lang="zh-CN" altLang="en-US" dirty="0"/>
              <a:t>的基本命令</a:t>
            </a:r>
          </a:p>
        </p:txBody>
      </p:sp>
      <p:sp>
        <p:nvSpPr>
          <p:cNvPr id="107524" name="Rectangle 3"/>
          <p:cNvSpPr>
            <a:spLocks noGrp="1" noChangeArrowheads="1"/>
          </p:cNvSpPr>
          <p:nvPr>
            <p:ph idx="1"/>
          </p:nvPr>
        </p:nvSpPr>
        <p:spPr>
          <a:prstGeom prst="rect">
            <a:avLst/>
          </a:prstGeom>
        </p:spPr>
        <p:txBody>
          <a:bodyPr/>
          <a:lstStyle/>
          <a:p>
            <a:pPr eaLnBrk="1" hangingPunct="1"/>
            <a:r>
              <a:rPr lang="en-US" altLang="zh-CN" sz="2400" b="1" dirty="0"/>
              <a:t>ls</a:t>
            </a:r>
            <a:r>
              <a:rPr lang="zh-CN" altLang="en-US" sz="2400" b="1" dirty="0"/>
              <a:t>：	   列出文件名</a:t>
            </a:r>
          </a:p>
          <a:p>
            <a:pPr eaLnBrk="1" hangingPunct="1"/>
            <a:r>
              <a:rPr lang="en-US" altLang="zh-CN" sz="2400" b="1" dirty="0"/>
              <a:t>cat</a:t>
            </a:r>
            <a:r>
              <a:rPr lang="zh-CN" altLang="en-US" sz="2400" b="1" dirty="0"/>
              <a:t>：	显示文本文件</a:t>
            </a:r>
          </a:p>
          <a:p>
            <a:pPr eaLnBrk="1" hangingPunct="1"/>
            <a:r>
              <a:rPr lang="en-US" altLang="zh-CN" sz="2400" b="1" dirty="0"/>
              <a:t>less/more</a:t>
            </a:r>
            <a:r>
              <a:rPr lang="zh-CN" altLang="en-US" sz="2400" b="1" dirty="0"/>
              <a:t>：分屏显示文件</a:t>
            </a:r>
          </a:p>
          <a:p>
            <a:pPr eaLnBrk="1" hangingPunct="1"/>
            <a:r>
              <a:rPr lang="en-US" altLang="zh-CN" sz="2400" b="1" dirty="0"/>
              <a:t>rm</a:t>
            </a:r>
            <a:r>
              <a:rPr lang="zh-CN" altLang="en-US" sz="2400" b="1" dirty="0"/>
              <a:t>：	删除文件</a:t>
            </a:r>
          </a:p>
          <a:p>
            <a:pPr eaLnBrk="1" hangingPunct="1"/>
            <a:r>
              <a:rPr lang="en-US" altLang="zh-CN" sz="2400" b="1" dirty="0"/>
              <a:t>cp</a:t>
            </a:r>
            <a:r>
              <a:rPr lang="zh-CN" altLang="en-US" sz="2400" b="1" dirty="0"/>
              <a:t>：		复制文件</a:t>
            </a:r>
          </a:p>
          <a:p>
            <a:pPr eaLnBrk="1" hangingPunct="1"/>
            <a:r>
              <a:rPr lang="en-US" altLang="zh-CN" sz="2400" b="1" dirty="0"/>
              <a:t>mv</a:t>
            </a:r>
            <a:r>
              <a:rPr lang="zh-CN" altLang="en-US" sz="2400" b="1" dirty="0"/>
              <a:t>：	移动文件</a:t>
            </a:r>
          </a:p>
          <a:p>
            <a:pPr eaLnBrk="1" hangingPunct="1"/>
            <a:r>
              <a:rPr lang="en-US" altLang="zh-CN" sz="2400" b="1" dirty="0"/>
              <a:t>mkdir</a:t>
            </a:r>
            <a:r>
              <a:rPr lang="zh-CN" altLang="en-US" sz="2400" b="1" dirty="0"/>
              <a:t>：	创建目录</a:t>
            </a:r>
          </a:p>
          <a:p>
            <a:pPr eaLnBrk="1" hangingPunct="1"/>
            <a:r>
              <a:rPr lang="en-US" altLang="zh-CN" sz="2400" b="1" dirty="0"/>
              <a:t>rmdir</a:t>
            </a:r>
            <a:r>
              <a:rPr lang="zh-CN" altLang="en-US" sz="2400" b="1" dirty="0"/>
              <a:t>：	删除目录</a:t>
            </a:r>
            <a:endParaRPr lang="zh-CN" altLang="en-US" dirty="0"/>
          </a:p>
        </p:txBody>
      </p:sp>
    </p:spTree>
    <p:extLst>
      <p:ext uri="{BB962C8B-B14F-4D97-AF65-F5344CB8AC3E}">
        <p14:creationId xmlns:p14="http://schemas.microsoft.com/office/powerpoint/2010/main" val="138658587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lstStyle/>
          <a:p>
            <a:pPr algn="ctr" eaLnBrk="1" hangingPunct="1"/>
            <a:r>
              <a:rPr lang="en-US" altLang="zh-CN" dirty="0"/>
              <a:t>Linux</a:t>
            </a:r>
            <a:r>
              <a:rPr lang="zh-CN" altLang="en-US" dirty="0"/>
              <a:t>的基本命令</a:t>
            </a:r>
            <a:r>
              <a:rPr lang="en-US" altLang="zh-CN" dirty="0"/>
              <a:t>(2)</a:t>
            </a:r>
            <a:endParaRPr lang="zh-CN" altLang="en-US" dirty="0"/>
          </a:p>
        </p:txBody>
      </p:sp>
      <p:sp>
        <p:nvSpPr>
          <p:cNvPr id="108548" name="Rectangle 3"/>
          <p:cNvSpPr>
            <a:spLocks noGrp="1" noChangeArrowheads="1"/>
          </p:cNvSpPr>
          <p:nvPr>
            <p:ph idx="1"/>
          </p:nvPr>
        </p:nvSpPr>
        <p:spPr>
          <a:prstGeom prst="rect">
            <a:avLst/>
          </a:prstGeom>
        </p:spPr>
        <p:txBody>
          <a:bodyPr/>
          <a:lstStyle/>
          <a:p>
            <a:pPr eaLnBrk="1" hangingPunct="1"/>
            <a:r>
              <a:rPr lang="en-US" altLang="zh-CN" sz="2400" b="1" dirty="0"/>
              <a:t>cd</a:t>
            </a:r>
            <a:r>
              <a:rPr lang="zh-CN" altLang="en-US" sz="2400" b="1" dirty="0"/>
              <a:t>：		</a:t>
            </a:r>
            <a:r>
              <a:rPr lang="zh-CN" altLang="en-US" sz="2400" b="1" dirty="0">
                <a:sym typeface="Wingdings" pitchFamily="2" charset="2"/>
              </a:rPr>
              <a:t>转换目录</a:t>
            </a:r>
            <a:endParaRPr lang="zh-CN" altLang="en-US" sz="2400" b="1" dirty="0"/>
          </a:p>
          <a:p>
            <a:pPr eaLnBrk="1" hangingPunct="1"/>
            <a:r>
              <a:rPr lang="en-US" altLang="zh-CN" sz="2400" b="1" dirty="0"/>
              <a:t>grep</a:t>
            </a:r>
            <a:r>
              <a:rPr lang="zh-CN" altLang="en-US" sz="2400" b="1" dirty="0"/>
              <a:t>：	查找字符串</a:t>
            </a:r>
          </a:p>
          <a:p>
            <a:pPr eaLnBrk="1" hangingPunct="1"/>
            <a:r>
              <a:rPr lang="en-US" altLang="zh-CN" sz="2400" b="1" dirty="0"/>
              <a:t>head</a:t>
            </a:r>
            <a:r>
              <a:rPr lang="zh-CN" altLang="en-US" sz="2400" b="1" dirty="0"/>
              <a:t>：	显示文件开头</a:t>
            </a:r>
          </a:p>
          <a:p>
            <a:pPr eaLnBrk="1" hangingPunct="1"/>
            <a:r>
              <a:rPr lang="en-US" altLang="zh-CN" sz="2400" b="1" dirty="0"/>
              <a:t>tail</a:t>
            </a:r>
            <a:r>
              <a:rPr lang="zh-CN" altLang="en-US" sz="2400" b="1" dirty="0"/>
              <a:t>：	显示文件结尾</a:t>
            </a:r>
          </a:p>
          <a:p>
            <a:pPr eaLnBrk="1" hangingPunct="1"/>
            <a:r>
              <a:rPr lang="en-US" altLang="zh-CN" sz="2400" b="1" dirty="0"/>
              <a:t>sort</a:t>
            </a:r>
            <a:r>
              <a:rPr lang="zh-CN" altLang="en-US" sz="2400" b="1" dirty="0"/>
              <a:t>：	按次序显示文件</a:t>
            </a:r>
          </a:p>
          <a:p>
            <a:pPr eaLnBrk="1" hangingPunct="1"/>
            <a:r>
              <a:rPr lang="en-US" altLang="zh-CN" sz="2400" b="1" dirty="0" err="1"/>
              <a:t>uniq</a:t>
            </a:r>
            <a:r>
              <a:rPr lang="zh-CN" altLang="en-US" sz="2400" b="1" dirty="0"/>
              <a:t>：	去掉文件中相邻重复的行</a:t>
            </a:r>
          </a:p>
          <a:p>
            <a:pPr eaLnBrk="1" hangingPunct="1"/>
            <a:r>
              <a:rPr lang="en-US" altLang="zh-CN" sz="2400" b="1" dirty="0"/>
              <a:t>diff</a:t>
            </a:r>
            <a:r>
              <a:rPr lang="zh-CN" altLang="en-US" sz="2400" b="1" dirty="0"/>
              <a:t>：	比较两个文件</a:t>
            </a:r>
          </a:p>
          <a:p>
            <a:pPr eaLnBrk="1" hangingPunct="1"/>
            <a:r>
              <a:rPr lang="en-US" altLang="zh-CN" sz="2400" b="1" dirty="0"/>
              <a:t>file</a:t>
            </a:r>
            <a:r>
              <a:rPr lang="zh-CN" altLang="en-US" sz="2400" b="1" dirty="0"/>
              <a:t>：	查看文件类型</a:t>
            </a:r>
            <a:endParaRPr lang="zh-CN" altLang="en-US" dirty="0"/>
          </a:p>
        </p:txBody>
      </p:sp>
    </p:spTree>
    <p:extLst>
      <p:ext uri="{BB962C8B-B14F-4D97-AF65-F5344CB8AC3E}">
        <p14:creationId xmlns:p14="http://schemas.microsoft.com/office/powerpoint/2010/main" val="86953491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algn="ctr" eaLnBrk="1" hangingPunct="1"/>
            <a:r>
              <a:rPr lang="en-US" altLang="zh-CN" dirty="0"/>
              <a:t>Linux</a:t>
            </a:r>
            <a:r>
              <a:rPr lang="zh-CN" altLang="en-US" dirty="0"/>
              <a:t>的基本命令</a:t>
            </a:r>
            <a:r>
              <a:rPr lang="en-US" altLang="zh-CN" dirty="0"/>
              <a:t>(3)</a:t>
            </a:r>
            <a:endParaRPr lang="zh-CN" altLang="en-US" dirty="0"/>
          </a:p>
        </p:txBody>
      </p:sp>
      <p:sp>
        <p:nvSpPr>
          <p:cNvPr id="109572" name="Rectangle 3"/>
          <p:cNvSpPr>
            <a:spLocks noGrp="1" noChangeArrowheads="1"/>
          </p:cNvSpPr>
          <p:nvPr>
            <p:ph idx="1"/>
          </p:nvPr>
        </p:nvSpPr>
        <p:spPr>
          <a:prstGeom prst="rect">
            <a:avLst/>
          </a:prstGeom>
        </p:spPr>
        <p:txBody>
          <a:bodyPr/>
          <a:lstStyle/>
          <a:p>
            <a:pPr eaLnBrk="1" hangingPunct="1"/>
            <a:r>
              <a:rPr lang="en-US" altLang="zh-CN" sz="2400" b="1" dirty="0"/>
              <a:t>echo</a:t>
            </a:r>
            <a:r>
              <a:rPr lang="zh-CN" altLang="en-US" sz="2400" b="1" dirty="0"/>
              <a:t>：	显示文本</a:t>
            </a:r>
          </a:p>
          <a:p>
            <a:pPr eaLnBrk="1" hangingPunct="1"/>
            <a:r>
              <a:rPr lang="en-US" altLang="zh-CN" sz="2400" b="1" dirty="0"/>
              <a:t>date</a:t>
            </a:r>
            <a:r>
              <a:rPr lang="zh-CN" altLang="en-US" sz="2400" b="1" dirty="0"/>
              <a:t>：	显示时间和日期</a:t>
            </a:r>
          </a:p>
          <a:p>
            <a:pPr eaLnBrk="1" hangingPunct="1"/>
            <a:r>
              <a:rPr lang="en-US" altLang="zh-CN" sz="2400" b="1" dirty="0" err="1"/>
              <a:t>gzip</a:t>
            </a:r>
            <a:r>
              <a:rPr lang="zh-CN" altLang="en-US" sz="2400" b="1" dirty="0"/>
              <a:t>：	压缩文件</a:t>
            </a:r>
          </a:p>
          <a:p>
            <a:pPr eaLnBrk="1" hangingPunct="1"/>
            <a:r>
              <a:rPr lang="en-US" altLang="zh-CN" sz="2400" b="1" dirty="0" err="1"/>
              <a:t>gunzip</a:t>
            </a:r>
            <a:r>
              <a:rPr lang="zh-CN" altLang="en-US" sz="2400" b="1" dirty="0"/>
              <a:t>：	解压缩文件</a:t>
            </a:r>
          </a:p>
          <a:p>
            <a:pPr eaLnBrk="1" hangingPunct="1"/>
            <a:r>
              <a:rPr lang="en-US" altLang="zh-CN" sz="2400" b="1" dirty="0"/>
              <a:t>bzip2</a:t>
            </a:r>
            <a:r>
              <a:rPr lang="zh-CN" altLang="en-US" sz="2400" b="1" dirty="0"/>
              <a:t>：	压缩文件</a:t>
            </a:r>
          </a:p>
          <a:p>
            <a:pPr eaLnBrk="1" hangingPunct="1"/>
            <a:r>
              <a:rPr lang="en-US" altLang="zh-CN" sz="2400" b="1" dirty="0"/>
              <a:t>tar</a:t>
            </a:r>
            <a:r>
              <a:rPr lang="zh-CN" altLang="en-US" sz="2400" b="1" dirty="0"/>
              <a:t>：	归档和展开文件</a:t>
            </a:r>
          </a:p>
          <a:p>
            <a:pPr eaLnBrk="1" hangingPunct="1"/>
            <a:r>
              <a:rPr lang="en-US" altLang="zh-CN" sz="2400" b="1" dirty="0" err="1"/>
              <a:t>whereis</a:t>
            </a:r>
            <a:r>
              <a:rPr lang="zh-CN" altLang="en-US" sz="2400" b="1" dirty="0"/>
              <a:t>：   查找命令</a:t>
            </a:r>
          </a:p>
          <a:p>
            <a:pPr eaLnBrk="1" hangingPunct="1"/>
            <a:r>
              <a:rPr lang="en-US" altLang="zh-CN" sz="2400" b="1" dirty="0"/>
              <a:t>which</a:t>
            </a:r>
            <a:r>
              <a:rPr lang="zh-CN" altLang="en-US" sz="2400" b="1" dirty="0"/>
              <a:t>：	查找实用程序</a:t>
            </a:r>
            <a:endParaRPr lang="zh-CN" altLang="en-US" dirty="0"/>
          </a:p>
        </p:txBody>
      </p:sp>
    </p:spTree>
    <p:extLst>
      <p:ext uri="{BB962C8B-B14F-4D97-AF65-F5344CB8AC3E}">
        <p14:creationId xmlns:p14="http://schemas.microsoft.com/office/powerpoint/2010/main" val="62752277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lstStyle/>
          <a:p>
            <a:pPr algn="ctr" eaLnBrk="1" hangingPunct="1"/>
            <a:r>
              <a:rPr lang="en-US" altLang="zh-CN" dirty="0"/>
              <a:t>Linux</a:t>
            </a:r>
            <a:r>
              <a:rPr lang="zh-CN" altLang="en-US" dirty="0"/>
              <a:t>的基本命令</a:t>
            </a:r>
            <a:r>
              <a:rPr lang="en-US" altLang="zh-CN" dirty="0"/>
              <a:t>(4)</a:t>
            </a:r>
            <a:endParaRPr lang="zh-CN" altLang="en-US" dirty="0"/>
          </a:p>
        </p:txBody>
      </p:sp>
      <p:sp>
        <p:nvSpPr>
          <p:cNvPr id="110596" name="Rectangle 3"/>
          <p:cNvSpPr>
            <a:spLocks noGrp="1" noChangeArrowheads="1"/>
          </p:cNvSpPr>
          <p:nvPr>
            <p:ph idx="1"/>
          </p:nvPr>
        </p:nvSpPr>
        <p:spPr>
          <a:prstGeom prst="rect">
            <a:avLst/>
          </a:prstGeom>
        </p:spPr>
        <p:txBody>
          <a:bodyPr/>
          <a:lstStyle/>
          <a:p>
            <a:pPr eaLnBrk="1" hangingPunct="1"/>
            <a:r>
              <a:rPr lang="en-US" altLang="zh-CN" sz="2400" b="1"/>
              <a:t>ps</a:t>
            </a:r>
            <a:r>
              <a:rPr lang="zh-CN" altLang="en-US" sz="2400" b="1">
                <a:sym typeface="Wingdings" pitchFamily="2" charset="2"/>
              </a:rPr>
              <a:t>：		列出进程</a:t>
            </a:r>
          </a:p>
          <a:p>
            <a:pPr eaLnBrk="1" hangingPunct="1">
              <a:lnSpc>
                <a:spcPct val="110000"/>
              </a:lnSpc>
            </a:pPr>
            <a:r>
              <a:rPr lang="en-US" altLang="zh-CN" sz="2400" b="1">
                <a:sym typeface="Wingdings" pitchFamily="2" charset="2"/>
              </a:rPr>
              <a:t>df </a:t>
            </a:r>
            <a:r>
              <a:rPr lang="zh-CN" altLang="en-US" sz="2400" b="1">
                <a:sym typeface="Wingdings" pitchFamily="2" charset="2"/>
              </a:rPr>
              <a:t>：	检查文件系统空间占用情况 </a:t>
            </a:r>
          </a:p>
          <a:p>
            <a:pPr eaLnBrk="1" hangingPunct="1">
              <a:lnSpc>
                <a:spcPct val="110000"/>
              </a:lnSpc>
            </a:pPr>
            <a:r>
              <a:rPr lang="en-US" altLang="zh-CN" sz="2400" b="1">
                <a:sym typeface="Wingdings" pitchFamily="2" charset="2"/>
              </a:rPr>
              <a:t>du</a:t>
            </a:r>
            <a:r>
              <a:rPr lang="zh-CN" altLang="en-US" sz="2400" b="1">
                <a:sym typeface="Wingdings" pitchFamily="2" charset="2"/>
              </a:rPr>
              <a:t>：	显示磁盘空间的使用情况 </a:t>
            </a:r>
          </a:p>
          <a:p>
            <a:pPr eaLnBrk="1" hangingPunct="1">
              <a:lnSpc>
                <a:spcPct val="110000"/>
              </a:lnSpc>
            </a:pPr>
            <a:r>
              <a:rPr lang="en-US" altLang="zh-CN" sz="2400" b="1">
                <a:sym typeface="Wingdings" pitchFamily="2" charset="2"/>
              </a:rPr>
              <a:t>kill</a:t>
            </a:r>
            <a:r>
              <a:rPr lang="zh-CN" altLang="en-US" sz="2400" b="1">
                <a:sym typeface="Wingdings" pitchFamily="2" charset="2"/>
              </a:rPr>
              <a:t>：	杀死进程</a:t>
            </a:r>
          </a:p>
          <a:p>
            <a:pPr eaLnBrk="1" hangingPunct="1">
              <a:lnSpc>
                <a:spcPct val="110000"/>
              </a:lnSpc>
            </a:pPr>
            <a:r>
              <a:rPr lang="en-US" altLang="zh-CN" sz="2400" b="1">
                <a:sym typeface="Wingdings" pitchFamily="2" charset="2"/>
              </a:rPr>
              <a:t>chmod </a:t>
            </a:r>
            <a:r>
              <a:rPr lang="zh-CN" altLang="en-US" sz="2400" b="1">
                <a:sym typeface="Wingdings" pitchFamily="2" charset="2"/>
              </a:rPr>
              <a:t>：	改变文件或目录的访问权限 </a:t>
            </a:r>
          </a:p>
          <a:p>
            <a:pPr eaLnBrk="1" hangingPunct="1">
              <a:lnSpc>
                <a:spcPct val="110000"/>
              </a:lnSpc>
            </a:pPr>
            <a:r>
              <a:rPr lang="en-US" altLang="zh-CN" sz="2400" b="1">
                <a:sym typeface="Wingdings" pitchFamily="2" charset="2"/>
              </a:rPr>
              <a:t>chown</a:t>
            </a:r>
            <a:r>
              <a:rPr lang="zh-CN" altLang="en-US" sz="2400" b="1">
                <a:sym typeface="Wingdings" pitchFamily="2" charset="2"/>
              </a:rPr>
              <a:t>：	改变文件或目录的属主 </a:t>
            </a:r>
          </a:p>
          <a:p>
            <a:pPr eaLnBrk="1" hangingPunct="1">
              <a:lnSpc>
                <a:spcPct val="110000"/>
              </a:lnSpc>
            </a:pPr>
            <a:r>
              <a:rPr lang="en-US" altLang="zh-CN" sz="2400" b="1">
                <a:sym typeface="Wingdings" pitchFamily="2" charset="2"/>
              </a:rPr>
              <a:t>chgrp</a:t>
            </a:r>
            <a:r>
              <a:rPr lang="zh-CN" altLang="en-US" sz="2400" b="1">
                <a:sym typeface="Wingdings" pitchFamily="2" charset="2"/>
              </a:rPr>
              <a:t>：	改变文件或目录所属的组 </a:t>
            </a:r>
          </a:p>
          <a:p>
            <a:pPr eaLnBrk="1" hangingPunct="1">
              <a:lnSpc>
                <a:spcPct val="110000"/>
              </a:lnSpc>
            </a:pPr>
            <a:r>
              <a:rPr lang="zh-CN" altLang="en-US" sz="2400" b="1">
                <a:sym typeface="Wingdings" pitchFamily="2" charset="2"/>
              </a:rPr>
              <a:t> </a:t>
            </a:r>
            <a:r>
              <a:rPr lang="en-US" altLang="zh-CN" sz="2400" b="1">
                <a:sym typeface="Wingdings" pitchFamily="2" charset="2"/>
              </a:rPr>
              <a:t>info</a:t>
            </a:r>
            <a:r>
              <a:rPr lang="zh-CN" altLang="en-US" sz="2400" b="1">
                <a:sym typeface="Wingdings" pitchFamily="2" charset="2"/>
              </a:rPr>
              <a:t>：	获得帮助</a:t>
            </a:r>
            <a:endParaRPr lang="zh-CN" altLang="en-US"/>
          </a:p>
        </p:txBody>
      </p:sp>
    </p:spTree>
    <p:extLst>
      <p:ext uri="{BB962C8B-B14F-4D97-AF65-F5344CB8AC3E}">
        <p14:creationId xmlns:p14="http://schemas.microsoft.com/office/powerpoint/2010/main" val="23234844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algn="ctr" eaLnBrk="1" hangingPunct="1"/>
            <a:r>
              <a:rPr lang="en-US" altLang="zh-CN" dirty="0"/>
              <a:t>Linux</a:t>
            </a:r>
            <a:r>
              <a:rPr lang="zh-CN" altLang="en-US" dirty="0"/>
              <a:t>的基本命令</a:t>
            </a:r>
            <a:r>
              <a:rPr lang="en-US" altLang="zh-CN" dirty="0"/>
              <a:t>(5)</a:t>
            </a:r>
            <a:endParaRPr lang="zh-CN" altLang="en-US" dirty="0"/>
          </a:p>
        </p:txBody>
      </p:sp>
      <p:sp>
        <p:nvSpPr>
          <p:cNvPr id="111620" name="Rectangle 3"/>
          <p:cNvSpPr>
            <a:spLocks noGrp="1" noChangeArrowheads="1"/>
          </p:cNvSpPr>
          <p:nvPr>
            <p:ph idx="1"/>
          </p:nvPr>
        </p:nvSpPr>
        <p:spPr>
          <a:prstGeom prst="rect">
            <a:avLst/>
          </a:prstGeom>
        </p:spPr>
        <p:txBody>
          <a:bodyPr/>
          <a:lstStyle/>
          <a:p>
            <a:pPr eaLnBrk="1" hangingPunct="1"/>
            <a:r>
              <a:rPr lang="en-US" altLang="zh-CN" sz="2400" b="1">
                <a:sym typeface="Wingdings" pitchFamily="2" charset="2"/>
              </a:rPr>
              <a:t>pwd</a:t>
            </a:r>
            <a:r>
              <a:rPr lang="zh-CN" altLang="en-US" sz="2400" b="1">
                <a:sym typeface="Wingdings" pitchFamily="2" charset="2"/>
              </a:rPr>
              <a:t>：	显示当前工作目录的绝对路径</a:t>
            </a:r>
            <a:endParaRPr lang="zh-CN" altLang="en-US" sz="2400" b="1"/>
          </a:p>
          <a:p>
            <a:pPr eaLnBrk="1" hangingPunct="1">
              <a:lnSpc>
                <a:spcPct val="110000"/>
              </a:lnSpc>
            </a:pPr>
            <a:r>
              <a:rPr lang="en-US" altLang="zh-CN" sz="2400" b="1">
                <a:sym typeface="Wingdings" pitchFamily="2" charset="2"/>
              </a:rPr>
              <a:t>rpm</a:t>
            </a:r>
            <a:r>
              <a:rPr lang="zh-CN" altLang="en-US" sz="2400" b="1">
                <a:sym typeface="Wingdings" pitchFamily="2" charset="2"/>
              </a:rPr>
              <a:t>：	</a:t>
            </a:r>
            <a:r>
              <a:rPr lang="en-US" altLang="zh-CN" sz="2400" b="1">
                <a:sym typeface="Wingdings" pitchFamily="2" charset="2"/>
              </a:rPr>
              <a:t>rpm</a:t>
            </a:r>
            <a:r>
              <a:rPr lang="zh-CN" altLang="en-US" sz="2400" b="1">
                <a:sym typeface="Wingdings" pitchFamily="2" charset="2"/>
              </a:rPr>
              <a:t>包管理工具</a:t>
            </a:r>
          </a:p>
          <a:p>
            <a:pPr eaLnBrk="1" hangingPunct="1">
              <a:lnSpc>
                <a:spcPct val="110000"/>
              </a:lnSpc>
            </a:pPr>
            <a:r>
              <a:rPr lang="en-US" altLang="zh-CN" sz="2400" b="1">
                <a:sym typeface="Wingdings" pitchFamily="2" charset="2"/>
              </a:rPr>
              <a:t>clear</a:t>
            </a:r>
            <a:r>
              <a:rPr lang="zh-CN" altLang="en-US" sz="2400" b="1">
                <a:sym typeface="Wingdings" pitchFamily="2" charset="2"/>
              </a:rPr>
              <a:t>：	清屏</a:t>
            </a:r>
          </a:p>
          <a:p>
            <a:pPr eaLnBrk="1" hangingPunct="1">
              <a:lnSpc>
                <a:spcPct val="110000"/>
              </a:lnSpc>
            </a:pPr>
            <a:r>
              <a:rPr lang="en-US" altLang="zh-CN" sz="2400" b="1">
                <a:sym typeface="Wingdings" pitchFamily="2" charset="2"/>
              </a:rPr>
              <a:t>ln</a:t>
            </a:r>
            <a:r>
              <a:rPr lang="zh-CN" altLang="en-US" sz="2400" b="1">
                <a:sym typeface="Wingdings" pitchFamily="2" charset="2"/>
              </a:rPr>
              <a:t>：		创建文件链接</a:t>
            </a:r>
          </a:p>
          <a:p>
            <a:pPr eaLnBrk="1" hangingPunct="1">
              <a:lnSpc>
                <a:spcPct val="110000"/>
              </a:lnSpc>
            </a:pPr>
            <a:r>
              <a:rPr lang="en-US" altLang="zh-CN" sz="2400" b="1">
                <a:sym typeface="Wingdings" pitchFamily="2" charset="2"/>
              </a:rPr>
              <a:t>who</a:t>
            </a:r>
            <a:r>
              <a:rPr lang="zh-CN" altLang="en-US" sz="2400" b="1">
                <a:sym typeface="Wingdings" pitchFamily="2" charset="2"/>
              </a:rPr>
              <a:t>：	列出系统上的用户名单</a:t>
            </a:r>
          </a:p>
          <a:p>
            <a:pPr eaLnBrk="1" hangingPunct="1">
              <a:lnSpc>
                <a:spcPct val="110000"/>
              </a:lnSpc>
            </a:pPr>
            <a:r>
              <a:rPr lang="en-US" altLang="zh-CN" sz="2400" b="1">
                <a:sym typeface="Wingdings" pitchFamily="2" charset="2"/>
              </a:rPr>
              <a:t>write</a:t>
            </a:r>
            <a:r>
              <a:rPr lang="zh-CN" altLang="en-US" sz="2400" b="1">
                <a:sym typeface="Wingdings" pitchFamily="2" charset="2"/>
              </a:rPr>
              <a:t>：	发送消息</a:t>
            </a:r>
          </a:p>
          <a:p>
            <a:pPr eaLnBrk="1" hangingPunct="1">
              <a:lnSpc>
                <a:spcPct val="110000"/>
              </a:lnSpc>
            </a:pPr>
            <a:r>
              <a:rPr lang="en-US" altLang="zh-CN" sz="2400" b="1">
                <a:sym typeface="Wingdings" pitchFamily="2" charset="2"/>
              </a:rPr>
              <a:t>talk</a:t>
            </a:r>
            <a:r>
              <a:rPr lang="zh-CN" altLang="en-US" sz="2400" b="1">
                <a:sym typeface="Wingdings" pitchFamily="2" charset="2"/>
              </a:rPr>
              <a:t>：	与其他用户通信</a:t>
            </a:r>
          </a:p>
          <a:p>
            <a:pPr eaLnBrk="1" hangingPunct="1">
              <a:lnSpc>
                <a:spcPct val="110000"/>
              </a:lnSpc>
            </a:pPr>
            <a:r>
              <a:rPr lang="en-US" altLang="zh-CN" sz="2400" b="1"/>
              <a:t>man</a:t>
            </a:r>
            <a:r>
              <a:rPr lang="zh-CN" altLang="en-US" sz="2400" b="1"/>
              <a:t>：	获取帮助</a:t>
            </a:r>
            <a:endParaRPr lang="zh-CN" altLang="en-US"/>
          </a:p>
        </p:txBody>
      </p:sp>
    </p:spTree>
    <p:extLst>
      <p:ext uri="{BB962C8B-B14F-4D97-AF65-F5344CB8AC3E}">
        <p14:creationId xmlns:p14="http://schemas.microsoft.com/office/powerpoint/2010/main" val="74905437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lstStyle/>
          <a:p>
            <a:pPr algn="ctr" eaLnBrk="1" hangingPunct="1"/>
            <a:r>
              <a:rPr lang="zh-CN" altLang="en-US" dirty="0"/>
              <a:t>获取联机帮助 </a:t>
            </a:r>
          </a:p>
        </p:txBody>
      </p:sp>
      <p:sp>
        <p:nvSpPr>
          <p:cNvPr id="112644" name="Rectangle 3"/>
          <p:cNvSpPr>
            <a:spLocks noGrp="1" noChangeArrowheads="1"/>
          </p:cNvSpPr>
          <p:nvPr>
            <p:ph idx="1"/>
          </p:nvPr>
        </p:nvSpPr>
        <p:spPr>
          <a:prstGeom prst="rect">
            <a:avLst/>
          </a:prstGeom>
        </p:spPr>
        <p:txBody>
          <a:bodyPr/>
          <a:lstStyle/>
          <a:p>
            <a:pPr eaLnBrk="1" hangingPunct="1">
              <a:lnSpc>
                <a:spcPct val="90000"/>
              </a:lnSpc>
            </a:pPr>
            <a:r>
              <a:rPr lang="en-US" altLang="zh-CN" sz="3200" b="1" dirty="0">
                <a:solidFill>
                  <a:srgbClr val="3333FF"/>
                </a:solidFill>
                <a:latin typeface="Arial Black" pitchFamily="34" charset="0"/>
                <a:sym typeface="Arial Black" pitchFamily="34" charset="0"/>
              </a:rPr>
              <a:t> man</a:t>
            </a:r>
            <a:endParaRPr lang="zh-CN" altLang="en-US" sz="3200" b="1" dirty="0">
              <a:solidFill>
                <a:srgbClr val="3333FF"/>
              </a:solidFill>
              <a:latin typeface="Arial Black" pitchFamily="34" charset="0"/>
              <a:sym typeface="Arial Black" pitchFamily="34" charset="0"/>
            </a:endParaRPr>
          </a:p>
          <a:p>
            <a:pPr lvl="1" eaLnBrk="1" hangingPunct="1">
              <a:lnSpc>
                <a:spcPct val="90000"/>
              </a:lnSpc>
            </a:pPr>
            <a:r>
              <a:rPr lang="zh-CN" altLang="en-US" dirty="0"/>
              <a:t>使用</a:t>
            </a:r>
            <a:r>
              <a:rPr lang="en-US" altLang="zh-CN" dirty="0"/>
              <a:t>man</a:t>
            </a:r>
            <a:r>
              <a:rPr lang="zh-CN" altLang="en-US" dirty="0"/>
              <a:t>命令可以找到特定的联机帮助页，并提供简短的命令说明。一般语法格式为：</a:t>
            </a:r>
          </a:p>
          <a:p>
            <a:pPr lvl="1" eaLnBrk="1" hangingPunct="1">
              <a:lnSpc>
                <a:spcPct val="90000"/>
              </a:lnSpc>
              <a:buFont typeface="Wingdings 3" pitchFamily="18" charset="2"/>
              <a:buNone/>
            </a:pPr>
            <a:endParaRPr lang="en-US" altLang="zh-CN" dirty="0"/>
          </a:p>
          <a:p>
            <a:pPr lvl="1" eaLnBrk="1" hangingPunct="1">
              <a:lnSpc>
                <a:spcPct val="90000"/>
              </a:lnSpc>
              <a:buFont typeface="Wingdings 3" pitchFamily="18" charset="2"/>
              <a:buNone/>
            </a:pPr>
            <a:endParaRPr lang="zh-CN" altLang="en-US" dirty="0"/>
          </a:p>
          <a:p>
            <a:pPr lvl="1" eaLnBrk="1" hangingPunct="1">
              <a:lnSpc>
                <a:spcPct val="90000"/>
              </a:lnSpc>
            </a:pPr>
            <a:r>
              <a:rPr lang="zh-CN" altLang="en-US" dirty="0"/>
              <a:t>联机帮助页提供了指定命令</a:t>
            </a:r>
            <a:r>
              <a:rPr lang="en-US" altLang="zh-CN" dirty="0" err="1"/>
              <a:t>commandname</a:t>
            </a:r>
            <a:r>
              <a:rPr lang="zh-CN" altLang="en-US" dirty="0"/>
              <a:t>的相关信息，包括：名称、函数、语法以及可选参数描述等。无论帮助有多长，都遵循这个格式显示。在页面很多的情况下使用</a:t>
            </a:r>
            <a:r>
              <a:rPr lang="en-US" altLang="zh-CN" dirty="0" err="1"/>
              <a:t>PageUp</a:t>
            </a:r>
            <a:r>
              <a:rPr lang="zh-CN" altLang="en-US" dirty="0"/>
              <a:t>和</a:t>
            </a:r>
            <a:r>
              <a:rPr lang="en-US" altLang="zh-CN" dirty="0" err="1"/>
              <a:t>PageDown</a:t>
            </a:r>
            <a:r>
              <a:rPr lang="zh-CN" altLang="en-US" dirty="0"/>
              <a:t>键翻页。最后，使用</a:t>
            </a:r>
            <a:r>
              <a:rPr lang="zh-CN" altLang="en-US" dirty="0">
                <a:sym typeface="Arial" pitchFamily="34" charset="0"/>
              </a:rPr>
              <a:t>“</a:t>
            </a:r>
            <a:r>
              <a:rPr lang="zh-CN" altLang="en-US" dirty="0"/>
              <a:t>：</a:t>
            </a:r>
            <a:r>
              <a:rPr lang="en-US" altLang="zh-CN" dirty="0"/>
              <a:t>q</a:t>
            </a:r>
            <a:r>
              <a:rPr lang="en-US" altLang="zh-CN" dirty="0">
                <a:sym typeface="Arial" pitchFamily="34" charset="0"/>
              </a:rPr>
              <a:t>”</a:t>
            </a:r>
            <a:r>
              <a:rPr lang="zh-CN" altLang="en-US" dirty="0"/>
              <a:t>退出帮助页面。</a:t>
            </a:r>
          </a:p>
        </p:txBody>
      </p:sp>
      <p:sp>
        <p:nvSpPr>
          <p:cNvPr id="112645" name="Rectangle 4"/>
          <p:cNvSpPr>
            <a:spLocks noChangeArrowheads="1"/>
          </p:cNvSpPr>
          <p:nvPr/>
        </p:nvSpPr>
        <p:spPr bwMode="auto">
          <a:xfrm>
            <a:off x="1422400" y="2438401"/>
            <a:ext cx="4897967"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man  commandname</a:t>
            </a:r>
            <a:endParaRPr lang="zh-CN" altLang="en-US"/>
          </a:p>
        </p:txBody>
      </p:sp>
    </p:spTree>
    <p:extLst>
      <p:ext uri="{BB962C8B-B14F-4D97-AF65-F5344CB8AC3E}">
        <p14:creationId xmlns:p14="http://schemas.microsoft.com/office/powerpoint/2010/main" val="3013255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algn="ctr" eaLnBrk="1" hangingPunct="1"/>
            <a:r>
              <a:rPr lang="zh-CN" altLang="en-US" dirty="0"/>
              <a:t>获取联机帮助</a:t>
            </a:r>
          </a:p>
        </p:txBody>
      </p:sp>
      <p:sp>
        <p:nvSpPr>
          <p:cNvPr id="113668" name="Rectangle 3"/>
          <p:cNvSpPr>
            <a:spLocks noGrp="1" noChangeArrowheads="1"/>
          </p:cNvSpPr>
          <p:nvPr>
            <p:ph idx="1"/>
          </p:nvPr>
        </p:nvSpPr>
        <p:spPr>
          <a:prstGeom prst="rect">
            <a:avLst/>
          </a:prstGeom>
        </p:spPr>
        <p:txBody>
          <a:bodyPr/>
          <a:lstStyle/>
          <a:p>
            <a:pPr eaLnBrk="1" hangingPunct="1">
              <a:lnSpc>
                <a:spcPct val="90000"/>
              </a:lnSpc>
            </a:pPr>
            <a:r>
              <a:rPr lang="zh-CN" altLang="en-US" sz="2400"/>
              <a:t>通常联机帮助信息包括以下几个部分：</a:t>
            </a:r>
          </a:p>
          <a:p>
            <a:pPr lvl="1" eaLnBrk="1" hangingPunct="1">
              <a:lnSpc>
                <a:spcPct val="90000"/>
              </a:lnSpc>
            </a:pPr>
            <a:r>
              <a:rPr lang="en-US" altLang="zh-CN" sz="2000">
                <a:solidFill>
                  <a:srgbClr val="FF3300"/>
                </a:solidFill>
              </a:rPr>
              <a:t>NAME</a:t>
            </a:r>
            <a:r>
              <a:rPr lang="zh-CN" altLang="en-US" sz="2000"/>
              <a:t>：命令的名称</a:t>
            </a:r>
          </a:p>
          <a:p>
            <a:pPr lvl="1" eaLnBrk="1" hangingPunct="1">
              <a:lnSpc>
                <a:spcPct val="90000"/>
              </a:lnSpc>
            </a:pPr>
            <a:r>
              <a:rPr lang="en-US" altLang="zh-CN" sz="2000">
                <a:solidFill>
                  <a:srgbClr val="FF3300"/>
                </a:solidFill>
              </a:rPr>
              <a:t>SYNOPSIS</a:t>
            </a:r>
            <a:r>
              <a:rPr lang="zh-CN" altLang="en-US" sz="2000"/>
              <a:t>：命令的常用参数</a:t>
            </a:r>
          </a:p>
          <a:p>
            <a:pPr lvl="1" eaLnBrk="1" hangingPunct="1">
              <a:lnSpc>
                <a:spcPct val="90000"/>
              </a:lnSpc>
            </a:pPr>
            <a:r>
              <a:rPr lang="en-US" altLang="zh-CN" sz="2000">
                <a:solidFill>
                  <a:srgbClr val="FF3300"/>
                </a:solidFill>
              </a:rPr>
              <a:t>DESCRIPTION</a:t>
            </a:r>
            <a:r>
              <a:rPr lang="zh-CN" altLang="en-US" sz="2000"/>
              <a:t>：命令的一般描述以及用途</a:t>
            </a:r>
          </a:p>
          <a:p>
            <a:pPr lvl="1" eaLnBrk="1" hangingPunct="1">
              <a:lnSpc>
                <a:spcPct val="90000"/>
              </a:lnSpc>
            </a:pPr>
            <a:r>
              <a:rPr lang="en-US" altLang="zh-CN" sz="2000">
                <a:solidFill>
                  <a:srgbClr val="FF3300"/>
                </a:solidFill>
              </a:rPr>
              <a:t>OPTIONS</a:t>
            </a:r>
            <a:r>
              <a:rPr lang="zh-CN" altLang="en-US" sz="2000"/>
              <a:t>：描述命令所有的参数或选项</a:t>
            </a:r>
          </a:p>
          <a:p>
            <a:pPr lvl="1" eaLnBrk="1" hangingPunct="1">
              <a:lnSpc>
                <a:spcPct val="90000"/>
              </a:lnSpc>
            </a:pPr>
            <a:r>
              <a:rPr lang="en-US" altLang="zh-CN" sz="2000">
                <a:solidFill>
                  <a:srgbClr val="FF3300"/>
                </a:solidFill>
              </a:rPr>
              <a:t>SEE ALSO</a:t>
            </a:r>
            <a:r>
              <a:rPr lang="zh-CN" altLang="en-US" sz="2000"/>
              <a:t>：列出联机帮助页中与该命令直接相关或功能相近的其他命令</a:t>
            </a:r>
          </a:p>
          <a:p>
            <a:pPr lvl="1" eaLnBrk="1" hangingPunct="1">
              <a:lnSpc>
                <a:spcPct val="90000"/>
              </a:lnSpc>
            </a:pPr>
            <a:r>
              <a:rPr lang="en-US" altLang="zh-CN" sz="2000">
                <a:solidFill>
                  <a:srgbClr val="FF3300"/>
                </a:solidFill>
              </a:rPr>
              <a:t>BUGS</a:t>
            </a:r>
            <a:r>
              <a:rPr lang="zh-CN" altLang="en-US" sz="2000"/>
              <a:t>：解释命令或其输出中存在的任何已知的问题或缺陷</a:t>
            </a:r>
          </a:p>
          <a:p>
            <a:pPr lvl="1" eaLnBrk="1" hangingPunct="1">
              <a:lnSpc>
                <a:spcPct val="90000"/>
              </a:lnSpc>
            </a:pPr>
            <a:r>
              <a:rPr lang="en-US" altLang="zh-CN" sz="2000">
                <a:solidFill>
                  <a:srgbClr val="FF3300"/>
                </a:solidFill>
              </a:rPr>
              <a:t>EXAMPLES</a:t>
            </a:r>
            <a:r>
              <a:rPr lang="zh-CN" altLang="en-US" sz="2000"/>
              <a:t>：普通的用法示例</a:t>
            </a:r>
          </a:p>
          <a:p>
            <a:pPr lvl="1" eaLnBrk="1" hangingPunct="1">
              <a:lnSpc>
                <a:spcPct val="90000"/>
              </a:lnSpc>
            </a:pPr>
            <a:r>
              <a:rPr lang="en-US" altLang="zh-CN" sz="2000">
                <a:solidFill>
                  <a:srgbClr val="FF3300"/>
                </a:solidFill>
              </a:rPr>
              <a:t>AUTHORS</a:t>
            </a:r>
            <a:r>
              <a:rPr lang="zh-CN" altLang="en-US" sz="2000"/>
              <a:t>：联机帮助页以及命令的作者</a:t>
            </a:r>
            <a:endParaRPr lang="zh-CN" altLang="en-US"/>
          </a:p>
        </p:txBody>
      </p:sp>
    </p:spTree>
    <p:extLst>
      <p:ext uri="{BB962C8B-B14F-4D97-AF65-F5344CB8AC3E}">
        <p14:creationId xmlns:p14="http://schemas.microsoft.com/office/powerpoint/2010/main" val="559591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lstStyle/>
          <a:p>
            <a:pPr algn="ctr" eaLnBrk="1" hangingPunct="1"/>
            <a:r>
              <a:rPr lang="zh-CN" altLang="en-US" dirty="0"/>
              <a:t>获取联机帮助</a:t>
            </a:r>
          </a:p>
        </p:txBody>
      </p:sp>
      <p:sp>
        <p:nvSpPr>
          <p:cNvPr id="114692" name="Rectangle 3"/>
          <p:cNvSpPr>
            <a:spLocks noGrp="1" noChangeArrowheads="1"/>
          </p:cNvSpPr>
          <p:nvPr>
            <p:ph idx="1"/>
          </p:nvPr>
        </p:nvSpPr>
        <p:spPr>
          <a:prstGeom prst="rect">
            <a:avLst/>
          </a:prstGeom>
        </p:spPr>
        <p:txBody>
          <a:bodyPr/>
          <a:lstStyle/>
          <a:p>
            <a:pPr eaLnBrk="1" hangingPunct="1"/>
            <a:r>
              <a:rPr lang="zh-CN" altLang="en-US"/>
              <a:t>用户并不总能把要使用的命令记忆完整，但只要知道命令的一个要点，就可以使用选项</a:t>
            </a:r>
            <a:r>
              <a:rPr lang="zh-CN" altLang="en-US">
                <a:sym typeface="Arial" pitchFamily="34" charset="0"/>
              </a:rPr>
              <a:t>“</a:t>
            </a:r>
            <a:r>
              <a:rPr lang="en-US" altLang="zh-CN"/>
              <a:t>-k</a:t>
            </a:r>
            <a:r>
              <a:rPr lang="en-US" altLang="zh-CN">
                <a:sym typeface="Arial" pitchFamily="34" charset="0"/>
              </a:rPr>
              <a:t>”</a:t>
            </a:r>
            <a:r>
              <a:rPr lang="zh-CN" altLang="en-US"/>
              <a:t>按照关键字搜索相关内容。</a:t>
            </a:r>
          </a:p>
          <a:p>
            <a:pPr eaLnBrk="1" hangingPunct="1"/>
            <a:endParaRPr lang="zh-CN" altLang="en-US"/>
          </a:p>
        </p:txBody>
      </p:sp>
      <p:sp>
        <p:nvSpPr>
          <p:cNvPr id="114693" name="Rectangle 4"/>
          <p:cNvSpPr>
            <a:spLocks noChangeArrowheads="1"/>
          </p:cNvSpPr>
          <p:nvPr/>
        </p:nvSpPr>
        <p:spPr bwMode="auto">
          <a:xfrm>
            <a:off x="1117601" y="2819401"/>
            <a:ext cx="8066617" cy="11906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altLang="zh-CN">
                <a:solidFill>
                  <a:srgbClr val="000000"/>
                </a:solidFill>
                <a:sym typeface="Times New Roman" pitchFamily="18" charset="0"/>
              </a:rPr>
              <a:t>wdl@UbuntuFisher:~/mywork$ </a:t>
            </a:r>
            <a:r>
              <a:rPr lang="en-US" altLang="zh-CN" b="1">
                <a:solidFill>
                  <a:srgbClr val="000000"/>
                </a:solidFill>
                <a:sym typeface="Times New Roman" pitchFamily="18" charset="0"/>
              </a:rPr>
              <a:t>man  -k</a:t>
            </a:r>
            <a:r>
              <a:rPr lang="en-US" altLang="zh-CN">
                <a:solidFill>
                  <a:srgbClr val="000000"/>
                </a:solidFill>
                <a:sym typeface="Times New Roman" pitchFamily="18" charset="0"/>
              </a:rPr>
              <a:t>  "list directory"</a:t>
            </a:r>
            <a:endParaRPr lang="zh-CN" altLang="en-US">
              <a:solidFill>
                <a:srgbClr val="000000"/>
              </a:solidFill>
              <a:sym typeface="Times New Roman" pitchFamily="18" charset="0"/>
            </a:endParaRPr>
          </a:p>
          <a:p>
            <a:pPr algn="ctr" eaLnBrk="0" hangingPunct="0"/>
            <a:r>
              <a:rPr lang="en-US" altLang="zh-CN">
                <a:solidFill>
                  <a:srgbClr val="000000"/>
                </a:solidFill>
                <a:sym typeface="Times New Roman" pitchFamily="18" charset="0"/>
              </a:rPr>
              <a:t>dir (1)       -  list directory contents</a:t>
            </a:r>
            <a:endParaRPr lang="zh-CN" altLang="en-US">
              <a:solidFill>
                <a:srgbClr val="000000"/>
              </a:solidFill>
              <a:sym typeface="Times New Roman" pitchFamily="18" charset="0"/>
            </a:endParaRPr>
          </a:p>
          <a:p>
            <a:pPr algn="ctr" eaLnBrk="0" hangingPunct="0"/>
            <a:r>
              <a:rPr lang="en-US" altLang="zh-CN">
                <a:solidFill>
                  <a:srgbClr val="000000"/>
                </a:solidFill>
                <a:sym typeface="Times New Roman" pitchFamily="18" charset="0"/>
              </a:rPr>
              <a:t>ls (1)        -  list directory contents</a:t>
            </a:r>
            <a:endParaRPr lang="zh-CN" altLang="en-US">
              <a:solidFill>
                <a:srgbClr val="000000"/>
              </a:solidFill>
              <a:sym typeface="Times New Roman" pitchFamily="18" charset="0"/>
            </a:endParaRPr>
          </a:p>
          <a:p>
            <a:pPr algn="ctr" eaLnBrk="0" hangingPunct="0"/>
            <a:r>
              <a:rPr lang="en-US" altLang="zh-CN">
                <a:solidFill>
                  <a:srgbClr val="000000"/>
                </a:solidFill>
                <a:sym typeface="Times New Roman" pitchFamily="18" charset="0"/>
              </a:rPr>
              <a:t>vdir (1)      -  list directory contents</a:t>
            </a:r>
            <a:endParaRPr lang="zh-CN" altLang="en-US"/>
          </a:p>
        </p:txBody>
      </p:sp>
    </p:spTree>
    <p:extLst>
      <p:ext uri="{BB962C8B-B14F-4D97-AF65-F5344CB8AC3E}">
        <p14:creationId xmlns:p14="http://schemas.microsoft.com/office/powerpoint/2010/main" val="758538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algn="ctr" eaLnBrk="1" hangingPunct="1"/>
            <a:r>
              <a:rPr lang="zh-CN" altLang="en-US" dirty="0"/>
              <a:t>获取联机帮助</a:t>
            </a:r>
          </a:p>
        </p:txBody>
      </p:sp>
      <p:sp>
        <p:nvSpPr>
          <p:cNvPr id="115716" name="Rectangle 3"/>
          <p:cNvSpPr>
            <a:spLocks noGrp="1" noChangeArrowheads="1"/>
          </p:cNvSpPr>
          <p:nvPr>
            <p:ph idx="1"/>
          </p:nvPr>
        </p:nvSpPr>
        <p:spPr>
          <a:prstGeom prst="rect">
            <a:avLst/>
          </a:prstGeom>
        </p:spPr>
        <p:txBody>
          <a:bodyPr/>
          <a:lstStyle/>
          <a:p>
            <a:pPr eaLnBrk="1" hangingPunct="1"/>
            <a:r>
              <a:rPr lang="en-US" altLang="zh-CN" sz="3200" b="1">
                <a:solidFill>
                  <a:srgbClr val="3333FF"/>
                </a:solidFill>
                <a:latin typeface="Arial Black" pitchFamily="34" charset="0"/>
                <a:sym typeface="Arial Black" pitchFamily="34" charset="0"/>
              </a:rPr>
              <a:t>info</a:t>
            </a:r>
            <a:endParaRPr lang="zh-CN" altLang="en-US" sz="3200" b="1">
              <a:solidFill>
                <a:srgbClr val="3333FF"/>
              </a:solidFill>
              <a:latin typeface="Arial Black" pitchFamily="34" charset="0"/>
              <a:sym typeface="Arial Black" pitchFamily="34" charset="0"/>
            </a:endParaRPr>
          </a:p>
          <a:p>
            <a:pPr lvl="1" eaLnBrk="1" hangingPunct="1"/>
            <a:r>
              <a:rPr lang="zh-CN" altLang="en-US"/>
              <a:t>有些程序员在自己开发的软件包或程序中包含一组额外的帮助文档，称为信息帮助页（</a:t>
            </a:r>
            <a:r>
              <a:rPr lang="en-US" altLang="zh-CN"/>
              <a:t>info page</a:t>
            </a:r>
            <a:r>
              <a:rPr lang="zh-CN" altLang="en-US"/>
              <a:t>）。可以使用</a:t>
            </a:r>
            <a:r>
              <a:rPr lang="en-US" altLang="zh-CN"/>
              <a:t>info</a:t>
            </a:r>
            <a:r>
              <a:rPr lang="zh-CN" altLang="en-US"/>
              <a:t>命令来访问这些帮助页。</a:t>
            </a:r>
            <a:r>
              <a:rPr lang="en-US" altLang="zh-CN"/>
              <a:t>info</a:t>
            </a:r>
            <a:r>
              <a:rPr lang="zh-CN" altLang="en-US"/>
              <a:t>命令一般语法格式为：</a:t>
            </a:r>
          </a:p>
        </p:txBody>
      </p:sp>
      <p:sp>
        <p:nvSpPr>
          <p:cNvPr id="115717" name="Rectangle 4"/>
          <p:cNvSpPr>
            <a:spLocks noChangeArrowheads="1"/>
          </p:cNvSpPr>
          <p:nvPr/>
        </p:nvSpPr>
        <p:spPr bwMode="auto">
          <a:xfrm>
            <a:off x="1422400" y="3200401"/>
            <a:ext cx="3744384"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info  commandname</a:t>
            </a:r>
            <a:endParaRPr lang="zh-CN" altLang="en-US"/>
          </a:p>
        </p:txBody>
      </p:sp>
    </p:spTree>
    <p:extLst>
      <p:ext uri="{BB962C8B-B14F-4D97-AF65-F5344CB8AC3E}">
        <p14:creationId xmlns:p14="http://schemas.microsoft.com/office/powerpoint/2010/main" val="2793105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pPr algn="ctr" eaLnBrk="1" hangingPunct="1"/>
            <a:r>
              <a:rPr lang="zh-CN" altLang="en-US" dirty="0"/>
              <a:t>基本系统维护命令</a:t>
            </a:r>
          </a:p>
        </p:txBody>
      </p:sp>
      <p:sp>
        <p:nvSpPr>
          <p:cNvPr id="116740" name="Rectangle 3"/>
          <p:cNvSpPr>
            <a:spLocks noGrp="1" noChangeArrowheads="1"/>
          </p:cNvSpPr>
          <p:nvPr>
            <p:ph idx="1"/>
          </p:nvPr>
        </p:nvSpPr>
        <p:spPr>
          <a:prstGeom prst="rect">
            <a:avLst/>
          </a:prstGeom>
        </p:spPr>
        <p:txBody>
          <a:bodyPr/>
          <a:lstStyle/>
          <a:p>
            <a:pPr eaLnBrk="1" hangingPunct="1">
              <a:buFont typeface="Wingdings 3" pitchFamily="18" charset="2"/>
              <a:buNone/>
            </a:pPr>
            <a:r>
              <a:rPr lang="en-US" altLang="zh-CN" sz="3200" b="1">
                <a:solidFill>
                  <a:srgbClr val="3333FF"/>
                </a:solidFill>
                <a:latin typeface="Arial Black" pitchFamily="34" charset="0"/>
                <a:ea typeface="黑体" pitchFamily="49" charset="-122"/>
                <a:sym typeface="Arial Black" pitchFamily="34" charset="0"/>
              </a:rPr>
              <a:t>shutdown</a:t>
            </a:r>
            <a:endParaRPr lang="en-US" altLang="zh-CN" sz="3200">
              <a:solidFill>
                <a:srgbClr val="3333FF"/>
              </a:solidFill>
              <a:latin typeface="Arial Black" pitchFamily="34" charset="0"/>
              <a:ea typeface="黑体" pitchFamily="49" charset="-122"/>
              <a:sym typeface="Arial Black" pitchFamily="34" charset="0"/>
            </a:endParaRPr>
          </a:p>
          <a:p>
            <a:pPr eaLnBrk="1" hangingPunct="1"/>
            <a:r>
              <a:rPr lang="en-US" altLang="zh-CN" sz="2400"/>
              <a:t>shutdown</a:t>
            </a:r>
            <a:r>
              <a:rPr lang="zh-CN" altLang="en-US" sz="2400"/>
              <a:t>命令可以完全关闭或重启</a:t>
            </a:r>
            <a:r>
              <a:rPr lang="en-US" altLang="zh-CN" sz="2400"/>
              <a:t>Linux</a:t>
            </a:r>
            <a:r>
              <a:rPr lang="zh-CN" altLang="en-US" sz="2400"/>
              <a:t>系统，在系统关闭之前给系统上的所有登录用户提示一条警告信息。该命令还允许用户指定一个时间参数，可以是一个精确时间，也可以是从现在开始的一个时间段。精确时间的格式为：</a:t>
            </a:r>
            <a:r>
              <a:rPr lang="zh-CN" altLang="en-US" sz="2400">
                <a:sym typeface="Arial" pitchFamily="34" charset="0"/>
              </a:rPr>
              <a:t>“</a:t>
            </a:r>
            <a:r>
              <a:rPr lang="en-US" altLang="zh-CN" sz="2400"/>
              <a:t>hh</a:t>
            </a:r>
            <a:r>
              <a:rPr lang="zh-CN" altLang="en-US" sz="2400"/>
              <a:t>：</a:t>
            </a:r>
            <a:r>
              <a:rPr lang="en-US" altLang="zh-CN" sz="2400"/>
              <a:t>mm</a:t>
            </a:r>
            <a:r>
              <a:rPr lang="en-US" altLang="zh-CN" sz="2400">
                <a:sym typeface="Arial" pitchFamily="34" charset="0"/>
              </a:rPr>
              <a:t>”</a:t>
            </a:r>
            <a:r>
              <a:rPr lang="zh-CN" altLang="en-US" sz="2400"/>
              <a:t>，表示小时和分钟；时间段由</a:t>
            </a:r>
            <a:r>
              <a:rPr lang="zh-CN" altLang="en-US" sz="2400">
                <a:sym typeface="Arial" pitchFamily="34" charset="0"/>
              </a:rPr>
              <a:t>“</a:t>
            </a:r>
            <a:r>
              <a:rPr lang="en-US" altLang="zh-CN" sz="2400"/>
              <a:t>+</a:t>
            </a:r>
            <a:r>
              <a:rPr lang="en-US" altLang="zh-CN" sz="2400">
                <a:sym typeface="Arial" pitchFamily="34" charset="0"/>
              </a:rPr>
              <a:t>”</a:t>
            </a:r>
            <a:r>
              <a:rPr lang="zh-CN" altLang="en-US" sz="2400"/>
              <a:t>和分钟数表示。系统执行该命令后，会自动进行数据同步的工作。需要说明的是，该命令需要使用超级用户的权限。</a:t>
            </a:r>
            <a:r>
              <a:rPr lang="en-US" altLang="zh-CN" sz="2400"/>
              <a:t>shutdown</a:t>
            </a:r>
            <a:r>
              <a:rPr lang="zh-CN" altLang="en-US" sz="2400"/>
              <a:t>命令的一般语法格式为：</a:t>
            </a:r>
            <a:endParaRPr lang="zh-CN" altLang="en-US"/>
          </a:p>
        </p:txBody>
      </p:sp>
      <p:sp>
        <p:nvSpPr>
          <p:cNvPr id="116741" name="Rectangle 4"/>
          <p:cNvSpPr>
            <a:spLocks noChangeArrowheads="1"/>
          </p:cNvSpPr>
          <p:nvPr/>
        </p:nvSpPr>
        <p:spPr bwMode="auto">
          <a:xfrm>
            <a:off x="1320801" y="4953001"/>
            <a:ext cx="10367433" cy="36671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b="1">
                <a:solidFill>
                  <a:srgbClr val="000000"/>
                </a:solidFill>
                <a:sym typeface="Times New Roman" pitchFamily="18" charset="0"/>
              </a:rPr>
              <a:t>shutdown  </a:t>
            </a:r>
            <a:r>
              <a:rPr lang="en-US" altLang="zh-CN">
                <a:solidFill>
                  <a:srgbClr val="000000"/>
                </a:solidFill>
                <a:sym typeface="Times New Roman" pitchFamily="18" charset="0"/>
              </a:rPr>
              <a:t>[-krhfnc]  [time]  [caution information]</a:t>
            </a:r>
            <a:endParaRPr lang="zh-CN" altLang="en-US"/>
          </a:p>
        </p:txBody>
      </p:sp>
    </p:spTree>
    <p:extLst>
      <p:ext uri="{BB962C8B-B14F-4D97-AF65-F5344CB8AC3E}">
        <p14:creationId xmlns:p14="http://schemas.microsoft.com/office/powerpoint/2010/main" val="2558747690"/>
      </p:ext>
    </p:extLst>
  </p:cSld>
  <p:clrMapOvr>
    <a:masterClrMapping/>
  </p:clrMapOvr>
</p:sld>
</file>

<file path=ppt/theme/theme1.xml><?xml version="1.0" encoding="utf-8"?>
<a:theme xmlns:a="http://schemas.openxmlformats.org/drawingml/2006/main" name="1_华清远见PPT模板（宽屏）-华清远见教育集团">
  <a:themeElements>
    <a:clrScheme name="质朴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fontScheme name="质朴">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质朴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华清远见PPT模板（宽屏）-移动互联网学院20160413</Template>
  <TotalTime>7961</TotalTime>
  <Words>32385</Words>
  <Application>Microsoft Office PowerPoint</Application>
  <PresentationFormat>宽屏</PresentationFormat>
  <Paragraphs>4278</Paragraphs>
  <Slides>481</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481</vt:i4>
      </vt:variant>
    </vt:vector>
  </HeadingPairs>
  <TitlesOfParts>
    <vt:vector size="506" baseType="lpstr">
      <vt:lpstr>AR PL UMing CN</vt:lpstr>
      <vt:lpstr>方正兰亭粗黑_GBK</vt:lpstr>
      <vt:lpstr>仿宋_GB2312</vt:lpstr>
      <vt:lpstr>黑体</vt:lpstr>
      <vt:lpstr>华文仿宋</vt:lpstr>
      <vt:lpstr>华文楷体</vt:lpstr>
      <vt:lpstr>华文细黑</vt:lpstr>
      <vt:lpstr>华文中宋</vt:lpstr>
      <vt:lpstr>楷体_GB2312</vt:lpstr>
      <vt:lpstr>隶书</vt:lpstr>
      <vt:lpstr>宋体</vt:lpstr>
      <vt:lpstr>微软雅黑</vt:lpstr>
      <vt:lpstr>幼圆</vt:lpstr>
      <vt:lpstr>Arial</vt:lpstr>
      <vt:lpstr>Arial Black</vt:lpstr>
      <vt:lpstr>Comic Sans MS</vt:lpstr>
      <vt:lpstr>Courier New</vt:lpstr>
      <vt:lpstr>Franklin Gothic Medium</vt:lpstr>
      <vt:lpstr>Garamond</vt:lpstr>
      <vt:lpstr>Rockwell</vt:lpstr>
      <vt:lpstr>Tahoma</vt:lpstr>
      <vt:lpstr>Times New Roman</vt:lpstr>
      <vt:lpstr>Wingdings</vt:lpstr>
      <vt:lpstr>Wingdings 3</vt:lpstr>
      <vt:lpstr>1_华清远见PPT模板（宽屏）-华清远见教育集团</vt:lpstr>
      <vt:lpstr>Linux操作系统基础</vt:lpstr>
      <vt:lpstr>PowerPoint 演示文稿</vt:lpstr>
      <vt:lpstr>Linux可以为我们做什么？</vt:lpstr>
      <vt:lpstr>什么是Linux？</vt:lpstr>
      <vt:lpstr>Unix家庭树</vt:lpstr>
      <vt:lpstr>什么是Linux？</vt:lpstr>
      <vt:lpstr>什么是Linux？</vt:lpstr>
      <vt:lpstr>Linux发行版本</vt:lpstr>
      <vt:lpstr>脱颖而出的Ubuntu </vt:lpstr>
      <vt:lpstr>Ubuntu发行版本代号 </vt:lpstr>
      <vt:lpstr>Linux的庞大市场</vt:lpstr>
      <vt:lpstr>Linux可以为我们做什么？</vt:lpstr>
      <vt:lpstr>Linux可以为我们做什么？</vt:lpstr>
      <vt:lpstr>Linux体系结构</vt:lpstr>
      <vt:lpstr>Linux体系结构</vt:lpstr>
      <vt:lpstr>操作系统组件</vt:lpstr>
      <vt:lpstr>Linux内核版本</vt:lpstr>
      <vt:lpstr>内核结构</vt:lpstr>
      <vt:lpstr>操作系统组件</vt:lpstr>
      <vt:lpstr>操作系统组件</vt:lpstr>
      <vt:lpstr>体验Shell命令的乐趣</vt:lpstr>
      <vt:lpstr>选择命令终端窗口 </vt:lpstr>
      <vt:lpstr>选择命令终端</vt:lpstr>
      <vt:lpstr>老牌的文本编辑工具——vim </vt:lpstr>
      <vt:lpstr>Gedit</vt:lpstr>
      <vt:lpstr>PowerPoint 演示文稿</vt:lpstr>
      <vt:lpstr>OpenOffice.org 与MS Office对照</vt:lpstr>
      <vt:lpstr>PowerPoint 演示文稿</vt:lpstr>
      <vt:lpstr>Linux的编辑器--vi</vt:lpstr>
      <vt:lpstr>vi--开始编辑</vt:lpstr>
      <vt:lpstr>vi--删除与修改</vt:lpstr>
      <vt:lpstr>vi--退出命令</vt:lpstr>
      <vt:lpstr>vi--光标移动命令</vt:lpstr>
      <vt:lpstr>vi--改变与替换操作命令</vt:lpstr>
      <vt:lpstr>vi--拷贝与粘贴命令</vt:lpstr>
      <vt:lpstr>PowerPoint 演示文稿</vt:lpstr>
      <vt:lpstr>流行的两种软件包管理机制 </vt:lpstr>
      <vt:lpstr>流行的两种软件包管理机制</vt:lpstr>
      <vt:lpstr> 软件包的类型 </vt:lpstr>
      <vt:lpstr>软件包的命名 </vt:lpstr>
      <vt:lpstr>软件包管理工具分类 </vt:lpstr>
      <vt:lpstr>命令行管理工具 </vt:lpstr>
      <vt:lpstr>dpkg命令族</vt:lpstr>
      <vt:lpstr>APT工作原理 </vt:lpstr>
      <vt:lpstr>APT工作原理</vt:lpstr>
      <vt:lpstr>软件源配置文件 </vt:lpstr>
      <vt:lpstr>APT软件包管理器</vt:lpstr>
      <vt:lpstr>APT软件包管理器</vt:lpstr>
      <vt:lpstr>管理软件包</vt:lpstr>
      <vt:lpstr>PowerPoint 演示文稿</vt:lpstr>
      <vt:lpstr>PowerPoint 演示文稿</vt:lpstr>
      <vt:lpstr> 刷新软件源</vt:lpstr>
      <vt:lpstr>刷新软件源</vt:lpstr>
      <vt:lpstr>安装软件包 </vt:lpstr>
      <vt:lpstr>PowerPoint 演示文稿</vt:lpstr>
      <vt:lpstr>重新安装软件包 </vt:lpstr>
      <vt:lpstr>卸载软件包 </vt:lpstr>
      <vt:lpstr>查询软件包信息</vt:lpstr>
      <vt:lpstr>按关键字检索软件包 </vt:lpstr>
      <vt:lpstr>查询软件包描述信息 </vt:lpstr>
      <vt:lpstr>获取软件包安装状态 </vt:lpstr>
      <vt:lpstr>查询依赖关联的软件包 </vt:lpstr>
      <vt:lpstr>PowerPoint 演示文稿</vt:lpstr>
      <vt:lpstr>Shell简介</vt:lpstr>
      <vt:lpstr>认识Shell </vt:lpstr>
      <vt:lpstr>认识Shell</vt:lpstr>
      <vt:lpstr>认识Shell</vt:lpstr>
      <vt:lpstr>认识Shell</vt:lpstr>
      <vt:lpstr>选择Shell </vt:lpstr>
      <vt:lpstr>体验Shell命令的乐趣 </vt:lpstr>
      <vt:lpstr>体验Shell命令的乐趣</vt:lpstr>
      <vt:lpstr>Shell命令格式与编辑</vt:lpstr>
      <vt:lpstr>Shell基本命令格式 </vt:lpstr>
      <vt:lpstr>Shell命令格式 </vt:lpstr>
      <vt:lpstr>Shell命令格式 </vt:lpstr>
      <vt:lpstr>Shell命令格式 </vt:lpstr>
      <vt:lpstr>命令行编辑 </vt:lpstr>
      <vt:lpstr>命令行操作 </vt:lpstr>
      <vt:lpstr>命令行操作</vt:lpstr>
      <vt:lpstr>命令行操作</vt:lpstr>
      <vt:lpstr>命令行操作</vt:lpstr>
      <vt:lpstr>Shell特殊字符</vt:lpstr>
      <vt:lpstr>Shell中的特殊字符 </vt:lpstr>
      <vt:lpstr>Shell中的特殊字符</vt:lpstr>
      <vt:lpstr>Shell中的特殊字符</vt:lpstr>
      <vt:lpstr>Shell中的特殊字符</vt:lpstr>
      <vt:lpstr>Shell中的特殊字符</vt:lpstr>
      <vt:lpstr>命令置换 </vt:lpstr>
      <vt:lpstr>Shell基本系统命令</vt:lpstr>
      <vt:lpstr>Linux的基本命令</vt:lpstr>
      <vt:lpstr>Linux的基本命令(2)</vt:lpstr>
      <vt:lpstr>Linux的基本命令(3)</vt:lpstr>
      <vt:lpstr>Linux的基本命令(4)</vt:lpstr>
      <vt:lpstr>Linux的基本命令(5)</vt:lpstr>
      <vt:lpstr>获取联机帮助 </vt:lpstr>
      <vt:lpstr>获取联机帮助</vt:lpstr>
      <vt:lpstr>获取联机帮助</vt:lpstr>
      <vt:lpstr>获取联机帮助</vt:lpstr>
      <vt:lpstr>基本系统维护命令</vt:lpstr>
      <vt:lpstr>基本系统维护命令</vt:lpstr>
      <vt:lpstr>基本系统维护命令</vt:lpstr>
      <vt:lpstr>基本系统维护命令</vt:lpstr>
      <vt:lpstr>基本系统维护命令</vt:lpstr>
      <vt:lpstr>基本系统维护命令</vt:lpstr>
      <vt:lpstr>基本系统维护命令</vt:lpstr>
      <vt:lpstr>基本系统维护命令</vt:lpstr>
      <vt:lpstr>基本系统维护命令</vt:lpstr>
      <vt:lpstr>基本系统维护命令</vt:lpstr>
      <vt:lpstr>基本系统维护命令</vt:lpstr>
      <vt:lpstr>查看文件系统信息</vt:lpstr>
      <vt:lpstr>查看文件系统信息</vt:lpstr>
      <vt:lpstr>用户管理</vt:lpstr>
      <vt:lpstr>用户管理</vt:lpstr>
      <vt:lpstr>/etc/passwd文件</vt:lpstr>
      <vt:lpstr>/etc/group文件</vt:lpstr>
      <vt:lpstr>group文件实例</vt:lpstr>
      <vt:lpstr>添加用户</vt:lpstr>
      <vt:lpstr>adduser配置文件</vt:lpstr>
      <vt:lpstr>SKEL模板</vt:lpstr>
      <vt:lpstr>添加新用户的过程</vt:lpstr>
      <vt:lpstr>编辑passwd和shadow</vt:lpstr>
      <vt:lpstr>设置初始口令</vt:lpstr>
      <vt:lpstr>修改用户属性</vt:lpstr>
      <vt:lpstr>删除用户</vt:lpstr>
      <vt:lpstr>删除用户组 </vt:lpstr>
      <vt:lpstr>进程管理</vt:lpstr>
      <vt:lpstr>进程管理 </vt:lpstr>
      <vt:lpstr>编译程序上的两个进程</vt:lpstr>
      <vt:lpstr>PS</vt:lpstr>
      <vt:lpstr>ps命令</vt:lpstr>
      <vt:lpstr>进程的状态标志</vt:lpstr>
      <vt:lpstr>top</vt:lpstr>
      <vt:lpstr>top命令</vt:lpstr>
      <vt:lpstr>pstree</vt:lpstr>
      <vt:lpstr>终止进程</vt:lpstr>
      <vt:lpstr>PowerPoint 演示文稿</vt:lpstr>
      <vt:lpstr>PowerPoint 演示文稿</vt:lpstr>
      <vt:lpstr>文件系统类型</vt:lpstr>
      <vt:lpstr>Linux文件系统</vt:lpstr>
      <vt:lpstr>文件系统类型</vt:lpstr>
      <vt:lpstr>文件系统类型</vt:lpstr>
      <vt:lpstr>SCSI与IDE设备命名</vt:lpstr>
      <vt:lpstr>Linux分区的命名方式 </vt:lpstr>
      <vt:lpstr>交换分区</vt:lpstr>
      <vt:lpstr>文件系统结构</vt:lpstr>
      <vt:lpstr>文件系统逻辑结构</vt:lpstr>
      <vt:lpstr>文件系统逻辑结构 </vt:lpstr>
      <vt:lpstr>文件系统结构</vt:lpstr>
      <vt:lpstr>文件系统结构</vt:lpstr>
      <vt:lpstr>基本目录 </vt:lpstr>
      <vt:lpstr>PowerPoint 演示文稿</vt:lpstr>
      <vt:lpstr>PowerPoint 演示文稿</vt:lpstr>
      <vt:lpstr>基本目录</vt:lpstr>
      <vt:lpstr>Linux文件系统与Windows文件系统比较 </vt:lpstr>
      <vt:lpstr>文件系统导航</vt:lpstr>
      <vt:lpstr>文件与目录命令 </vt:lpstr>
      <vt:lpstr>文件与目录命令</vt:lpstr>
      <vt:lpstr>浏览目录 </vt:lpstr>
      <vt:lpstr>浏览目录</vt:lpstr>
      <vt:lpstr>浏览目录</vt:lpstr>
      <vt:lpstr>PowerPoint 演示文稿</vt:lpstr>
      <vt:lpstr>PowerPoint 演示文稿</vt:lpstr>
      <vt:lpstr>PowerPoint 演示文稿</vt:lpstr>
      <vt:lpstr>文件类型</vt:lpstr>
      <vt:lpstr>文件和目录权限</vt:lpstr>
      <vt:lpstr>PowerPoint 演示文稿</vt:lpstr>
      <vt:lpstr>PowerPoint 演示文稿</vt:lpstr>
      <vt:lpstr>PowerPoint 演示文稿</vt:lpstr>
      <vt:lpstr>PowerPoint 演示文稿</vt:lpstr>
      <vt:lpstr>PowerPoint 演示文稿</vt:lpstr>
      <vt:lpstr>文件资源管理</vt:lpstr>
      <vt:lpstr>文件与目录命令</vt:lpstr>
      <vt:lpstr>PowerPoint 演示文稿</vt:lpstr>
      <vt:lpstr>file </vt:lpstr>
      <vt:lpstr>cp </vt:lpstr>
      <vt:lpstr>PowerPoint 演示文稿</vt:lpstr>
      <vt:lpstr> mv</vt:lpstr>
      <vt:lpstr>PowerPoint 演示文稿</vt:lpstr>
      <vt:lpstr>rm</vt:lpstr>
      <vt:lpstr>PowerPoint 演示文稿</vt:lpstr>
      <vt:lpstr>PowerPoint 演示文稿</vt:lpstr>
      <vt:lpstr>文件与目录命令</vt:lpstr>
      <vt:lpstr>mkdir </vt:lpstr>
      <vt:lpstr>PowerPoint 演示文稿</vt:lpstr>
      <vt:lpstr>rmdir </vt:lpstr>
      <vt:lpstr>PowerPoint 演示文稿</vt:lpstr>
      <vt:lpstr>cat </vt:lpstr>
      <vt:lpstr>PowerPoint 演示文稿</vt:lpstr>
      <vt:lpstr>PowerPoint 演示文稿</vt:lpstr>
      <vt:lpstr> head</vt:lpstr>
      <vt:lpstr>tail</vt:lpstr>
      <vt:lpstr>链接文件创建</vt:lpstr>
      <vt:lpstr>创建链接文件</vt:lpstr>
      <vt:lpstr>ln</vt:lpstr>
      <vt:lpstr>文件压缩与打包</vt:lpstr>
      <vt:lpstr>压缩文件 </vt:lpstr>
      <vt:lpstr>文件压缩和归档</vt:lpstr>
      <vt:lpstr>PowerPoint 演示文稿</vt:lpstr>
      <vt:lpstr>压缩文件</vt:lpstr>
      <vt:lpstr>PowerPoint 演示文稿</vt:lpstr>
      <vt:lpstr>PowerPoint 演示文稿</vt:lpstr>
      <vt:lpstr>tar </vt:lpstr>
      <vt:lpstr>PowerPoint 演示文稿</vt:lpstr>
      <vt:lpstr>PowerPoint 演示文稿</vt:lpstr>
      <vt:lpstr>PowerPoint 演示文稿</vt:lpstr>
      <vt:lpstr>PowerPoint 演示文稿</vt:lpstr>
      <vt:lpstr>PowerPoint 演示文稿</vt:lpstr>
      <vt:lpstr>配置IP地址 </vt:lpstr>
      <vt:lpstr>ifconfig </vt:lpstr>
      <vt:lpstr>PowerPoint 演示文稿</vt:lpstr>
      <vt:lpstr>PowerPoint 演示文稿</vt:lpstr>
      <vt:lpstr>PowerPoint 演示文稿</vt:lpstr>
      <vt:lpstr>配置动态IP地址 </vt:lpstr>
      <vt:lpstr>PowerPoint 演示文稿</vt:lpstr>
      <vt:lpstr>PowerPoint 演示文稿</vt:lpstr>
      <vt:lpstr>PowerPoint 演示文稿</vt:lpstr>
      <vt:lpstr>IP地址存放在哪里——interfaces配置文件 </vt:lpstr>
      <vt:lpstr>PowerPoint 演示文稿</vt:lpstr>
      <vt:lpstr>netstat </vt:lpstr>
      <vt:lpstr>PowerPoint 演示文稿</vt:lpstr>
      <vt:lpstr>ping  </vt:lpstr>
      <vt:lpstr>PowerPoint 演示文稿</vt:lpstr>
      <vt:lpstr>PowerPoint 演示文稿</vt:lpstr>
      <vt:lpstr>管理DNS服务器地址 </vt:lpstr>
      <vt:lpstr>PowerPoint 演示文稿</vt:lpstr>
      <vt:lpstr>DNS客户端配置文件—resolv.conf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Shell基础</vt:lpstr>
      <vt:lpstr>Shell脚本的本质</vt:lpstr>
      <vt:lpstr>shell 编程的基本过程</vt:lpstr>
      <vt:lpstr>实例</vt:lpstr>
      <vt:lpstr>Shell变量及环境变量</vt:lpstr>
      <vt:lpstr>Shell变量</vt:lpstr>
      <vt:lpstr> shell变量</vt:lpstr>
      <vt:lpstr>用户自定义变量</vt:lpstr>
      <vt:lpstr>位置变量</vt:lpstr>
      <vt:lpstr>常用shell环境变量 </vt:lpstr>
      <vt:lpstr>Shell功能语句 </vt:lpstr>
      <vt:lpstr>shell 程序和语句</vt:lpstr>
      <vt:lpstr>说明性语句(注释行)</vt:lpstr>
      <vt:lpstr>常用功能性语句(命令)</vt:lpstr>
      <vt:lpstr>应用实例</vt:lpstr>
      <vt:lpstr>expr </vt:lpstr>
      <vt:lpstr>test</vt:lpstr>
      <vt:lpstr>字符串测试</vt:lpstr>
      <vt:lpstr>整数测试</vt:lpstr>
      <vt:lpstr>文件测试</vt:lpstr>
      <vt:lpstr>Shell   控制语句</vt:lpstr>
      <vt:lpstr>结构性语句</vt:lpstr>
      <vt:lpstr>条件语句</vt:lpstr>
      <vt:lpstr>实例</vt:lpstr>
      <vt:lpstr>PowerPoint 演示文稿</vt:lpstr>
      <vt:lpstr>条件语句</vt:lpstr>
      <vt:lpstr> test命令的使用</vt:lpstr>
      <vt:lpstr>PowerPoint 演示文稿</vt:lpstr>
      <vt:lpstr>PowerPoint 演示文稿</vt:lpstr>
      <vt:lpstr>多路分支语句 </vt:lpstr>
      <vt:lpstr>PowerPoint 演示文稿</vt:lpstr>
      <vt:lpstr>循环语句</vt:lpstr>
      <vt:lpstr>实例</vt:lpstr>
      <vt:lpstr>循环语句 </vt:lpstr>
      <vt:lpstr>实例</vt:lpstr>
      <vt:lpstr>循环控制语句</vt:lpstr>
      <vt:lpstr>PowerPoint 演示文稿</vt:lpstr>
      <vt:lpstr>Shell函数 </vt:lpstr>
      <vt:lpstr>shell 函数</vt:lpstr>
      <vt:lpstr>shell 函数 </vt:lpstr>
      <vt:lpstr>shell 函数调用 </vt:lpstr>
      <vt:lpstr>实例</vt:lpstr>
      <vt:lpstr>函数变量作用域</vt:lpstr>
      <vt:lpstr>函数变量作用域</vt:lpstr>
      <vt:lpstr>PowerPoint 演示文稿</vt:lpstr>
      <vt:lpstr>PowerPoint 演示文稿</vt:lpstr>
      <vt:lpstr>GCC编译器</vt:lpstr>
      <vt:lpstr>GNU工具</vt:lpstr>
      <vt:lpstr>部分相关资源</vt:lpstr>
      <vt:lpstr>GCC简介</vt:lpstr>
      <vt:lpstr>GCC编译器的版本</vt:lpstr>
      <vt:lpstr>GCC简介</vt:lpstr>
      <vt:lpstr>编译器的主要组件</vt:lpstr>
      <vt:lpstr>GCC的基本用法和选项 </vt:lpstr>
      <vt:lpstr>GCC的错误类型及对策 </vt:lpstr>
      <vt:lpstr>GCC使用实例</vt:lpstr>
      <vt:lpstr>GCC编译过程</vt:lpstr>
      <vt:lpstr>“hello”的演变历程</vt:lpstr>
      <vt:lpstr>生成预处理代码</vt:lpstr>
      <vt:lpstr>生成汇编代码</vt:lpstr>
      <vt:lpstr>生成目标代码</vt:lpstr>
      <vt:lpstr>生成可执行程序</vt:lpstr>
      <vt:lpstr>GDB调试工具</vt:lpstr>
      <vt:lpstr> 调试器--Gdb调试流程 </vt:lpstr>
      <vt:lpstr> Gdb调试流程 </vt:lpstr>
      <vt:lpstr>Gdb的使用切记点 </vt:lpstr>
      <vt:lpstr>Gdb调试</vt:lpstr>
      <vt:lpstr>PowerPoint 演示文稿</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指针基础</vt:lpstr>
      <vt:lpstr>指针和数组</vt:lpstr>
      <vt:lpstr>指针和数组</vt:lpstr>
      <vt:lpstr>指针和数组</vt:lpstr>
      <vt:lpstr>指针和数组</vt:lpstr>
      <vt:lpstr>指针和数组</vt:lpstr>
      <vt:lpstr>指针和数组</vt:lpstr>
      <vt:lpstr>指针和数组</vt:lpstr>
      <vt:lpstr>指针和数组</vt:lpstr>
      <vt:lpstr>多级指针</vt:lpstr>
      <vt:lpstr>指针</vt:lpstr>
      <vt:lpstr>多级指针</vt:lpstr>
      <vt:lpstr>多级指针</vt:lpstr>
      <vt:lpstr>const/void指针</vt:lpstr>
      <vt:lpstr>const/void指针</vt:lpstr>
      <vt:lpstr>const/void指针</vt:lpstr>
      <vt:lpstr>const/void指针</vt:lpstr>
      <vt:lpstr>const/void指针</vt:lpstr>
      <vt:lpstr>PowerPoint 演示文稿</vt:lpstr>
      <vt:lpstr>函数定义、声明和调用 </vt:lpstr>
      <vt:lpstr>函数定义、声明和调用</vt:lpstr>
      <vt:lpstr>函数定义、声明和调用</vt:lpstr>
      <vt:lpstr>函数定义、声明和调用</vt:lpstr>
      <vt:lpstr>函数定义、声明和调用</vt:lpstr>
      <vt:lpstr>函数定义、声明和调用</vt:lpstr>
      <vt:lpstr>函数定义、声明和调用</vt:lpstr>
      <vt:lpstr>函数定义、声明和调用</vt:lpstr>
      <vt:lpstr>函数定义、声明和调用</vt:lpstr>
      <vt:lpstr>函数传参</vt:lpstr>
      <vt:lpstr>函数传参</vt:lpstr>
      <vt:lpstr>函数传参</vt:lpstr>
      <vt:lpstr>函数传参</vt:lpstr>
      <vt:lpstr>函数传参</vt:lpstr>
      <vt:lpstr>函数传参</vt:lpstr>
      <vt:lpstr>函数传参</vt:lpstr>
      <vt:lpstr>函数传参</vt:lpstr>
      <vt:lpstr>函数传参</vt:lpstr>
      <vt:lpstr>函数传参</vt:lpstr>
      <vt:lpstr>函数传参</vt:lpstr>
      <vt:lpstr>函数传参</vt:lpstr>
      <vt:lpstr>指针函数和函数指针</vt:lpstr>
      <vt:lpstr>指针函数</vt:lpstr>
      <vt:lpstr>指针函数</vt:lpstr>
      <vt:lpstr>指针函数</vt:lpstr>
      <vt:lpstr>函数指针</vt:lpstr>
      <vt:lpstr>函数指针</vt:lpstr>
      <vt:lpstr>函数指针</vt:lpstr>
      <vt:lpstr>PowerPoint 演示文稿</vt:lpstr>
      <vt:lpstr>函数指针</vt:lpstr>
      <vt:lpstr>函数指针</vt:lpstr>
      <vt:lpstr>函数指针</vt:lpstr>
      <vt:lpstr>递归函数</vt:lpstr>
      <vt:lpstr>递归函数</vt:lpstr>
      <vt:lpstr>递归函数</vt:lpstr>
      <vt:lpstr>条件编译</vt:lpstr>
      <vt:lpstr>条件编译</vt:lpstr>
      <vt:lpstr>条件编译</vt:lpstr>
      <vt:lpstr>条件编译</vt:lpstr>
      <vt:lpstr>函数宏的使用</vt:lpstr>
      <vt:lpstr>函数宏的使用</vt:lpstr>
      <vt:lpstr>函数宏的使用</vt:lpstr>
      <vt:lpstr>PowerPoint 演示文稿</vt:lpstr>
      <vt:lpstr>C语言编程之结构体与共用体  </vt:lpstr>
      <vt:lpstr>课程目标</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vt:lpstr>
      <vt:lpstr>结构体数组</vt:lpstr>
      <vt:lpstr>结构体数组</vt:lpstr>
      <vt:lpstr>结构体数组</vt:lpstr>
      <vt:lpstr>结构体数组</vt:lpstr>
      <vt:lpstr>结构体数组</vt:lpstr>
      <vt:lpstr>结构体数组</vt:lpstr>
      <vt:lpstr>结构体数组</vt:lpstr>
      <vt:lpstr>结构体数组</vt:lpstr>
      <vt:lpstr>结构体数组</vt:lpstr>
      <vt:lpstr>结构体与指针</vt:lpstr>
      <vt:lpstr>结构体与指针</vt:lpstr>
      <vt:lpstr>结构体与指针</vt:lpstr>
      <vt:lpstr>共用体</vt:lpstr>
      <vt:lpstr>共用体</vt:lpstr>
      <vt:lpstr>共用体</vt:lpstr>
      <vt:lpstr>共用体</vt:lpstr>
      <vt:lpstr>共用体</vt:lpstr>
      <vt:lpstr>共用体</vt:lpstr>
      <vt:lpstr>PowerPoint 演示文稿</vt:lpstr>
      <vt:lpstr>C语言编程之存储类、链接和内存管理  </vt:lpstr>
      <vt:lpstr>课程目标</vt:lpstr>
      <vt:lpstr>课程目录</vt:lpstr>
      <vt:lpstr>存储模型</vt:lpstr>
      <vt:lpstr>存储模型 </vt:lpstr>
      <vt:lpstr>存储模型</vt:lpstr>
      <vt:lpstr>存储模型</vt:lpstr>
      <vt:lpstr>存储模型</vt:lpstr>
      <vt:lpstr>存储模型</vt:lpstr>
      <vt:lpstr>存储模型</vt:lpstr>
      <vt:lpstr>存储模型</vt:lpstr>
      <vt:lpstr>存储模型</vt:lpstr>
      <vt:lpstr>存储模型</vt:lpstr>
      <vt:lpstr>存储模型</vt:lpstr>
      <vt:lpstr>存储模型</vt:lpstr>
      <vt:lpstr>存储模型</vt:lpstr>
      <vt:lpstr>存储模型</vt:lpstr>
      <vt:lpstr>存储模型</vt:lpstr>
      <vt:lpstr>变量存储类型</vt:lpstr>
      <vt:lpstr>PowerPoint 演示文稿</vt:lpstr>
      <vt:lpstr>动态内存</vt:lpstr>
      <vt:lpstr>动态内存</vt:lpstr>
      <vt:lpstr>动态内存</vt:lpstr>
      <vt:lpstr>动态内存</vt:lpstr>
      <vt:lpstr>动态内存</vt:lpstr>
      <vt:lpstr>动态内存</vt:lpstr>
      <vt:lpstr>动态内存</vt:lpstr>
      <vt:lpstr>typedef</vt:lpstr>
      <vt:lpstr>typedef</vt:lpstr>
      <vt:lpstr>Make简介</vt:lpstr>
      <vt:lpstr>Makefile基本结构 </vt:lpstr>
      <vt:lpstr>Makefile基本结构 </vt:lpstr>
      <vt:lpstr>Makefile变量 </vt:lpstr>
      <vt:lpstr>创建和使用变量 </vt:lpstr>
      <vt:lpstr>创建和使用变量 </vt:lpstr>
      <vt:lpstr>创建和使用变量</vt:lpstr>
      <vt:lpstr>创建和使用变量 </vt:lpstr>
      <vt:lpstr>创建和使用变量 </vt:lpstr>
      <vt:lpstr>创建和使用变量 </vt:lpstr>
      <vt:lpstr>创建和使用变量 </vt:lpstr>
      <vt:lpstr>创建和使用变量 </vt:lpstr>
      <vt:lpstr>创建和使用变量 </vt:lpstr>
      <vt:lpstr>创建和使用变量 </vt:lpstr>
      <vt:lpstr>创建和使用变量</vt:lpstr>
      <vt:lpstr>创建和使用变量</vt:lpstr>
      <vt:lpstr>创建和使用变量</vt:lpstr>
      <vt:lpstr>创建和使用变量</vt:lpstr>
      <vt:lpstr>创建和使用变量</vt:lpstr>
      <vt:lpstr>创建和使用变量</vt:lpstr>
      <vt:lpstr>创建和使用变量</vt:lpstr>
      <vt:lpstr>Make使用</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跨平台APP开发</dc:title>
  <dc:creator>micky</dc:creator>
  <cp:lastModifiedBy>振江 梁</cp:lastModifiedBy>
  <cp:revision>594</cp:revision>
  <cp:lastPrinted>2011-09-16T06:19:00Z</cp:lastPrinted>
  <dcterms:created xsi:type="dcterms:W3CDTF">2016-04-14T04:36:00Z</dcterms:created>
  <dcterms:modified xsi:type="dcterms:W3CDTF">2019-07-08T10:30:56Z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